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9" r:id="rId12"/>
    <p:sldId id="270" r:id="rId13"/>
    <p:sldId id="271" r:id="rId14"/>
    <p:sldId id="283" r:id="rId15"/>
    <p:sldId id="266" r:id="rId16"/>
    <p:sldId id="267" r:id="rId17"/>
    <p:sldId id="268" r:id="rId18"/>
    <p:sldId id="284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76" r:id="rId28"/>
    <p:sldId id="282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59" autoAdjust="0"/>
  </p:normalViewPr>
  <p:slideViewPr>
    <p:cSldViewPr>
      <p:cViewPr>
        <p:scale>
          <a:sx n="60" d="100"/>
          <a:sy n="60" d="100"/>
        </p:scale>
        <p:origin x="-154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6A78D-4D84-4632-9D1B-D3010FD0C8C9}" type="datetimeFigureOut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9119E-DF57-4EA7-AE6E-686277F23E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1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C215-AB2F-4BEE-AB02-7EFBB1862D0C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8AD-06E4-4291-8159-F21F27EAF347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3745-6261-4532-BC98-9C67FAA609E4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950B-736A-4218-B319-149F1F55A769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0F6E-20D8-47CA-8CD4-0595240DBCB1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6886-44E9-4981-AF6C-156CB4C12888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E1EB-C48F-4B78-A025-7F9C6562F657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0818-2B0C-4569-AA9B-F0DE0EFD972F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FAA5-C4A3-4BA7-A56A-B834EFD54B6E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472B-2788-4F6A-997C-5560199BAC03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9CA4-836F-437D-BA25-BA8B420456C4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53D249-D765-4011-88FC-DC9B96662FB9}" type="datetime1">
              <a:rPr lang="ko-KR" altLang="en-US" smtClean="0"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60C0233-486B-4C2E-88BD-873CA7FCFC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543800" cy="1524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ko-KR" altLang="en-US" sz="6600" dirty="0" err="1" smtClean="0"/>
              <a:t>트렌드코리아</a:t>
            </a:r>
            <a:r>
              <a:rPr lang="ko-KR" altLang="en-US" sz="6600" dirty="0" smtClean="0"/>
              <a:t> </a:t>
            </a:r>
            <a:r>
              <a:rPr lang="en-US" altLang="ko-KR" sz="6600" dirty="0" smtClean="0"/>
              <a:t>2018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67744" y="5445224"/>
            <a:ext cx="4704184" cy="990600"/>
          </a:xfrm>
        </p:spPr>
        <p:txBody>
          <a:bodyPr/>
          <a:lstStyle/>
          <a:p>
            <a:pPr algn="ct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2018. 01.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04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443805"/>
            <a:ext cx="8748464" cy="57214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일과 나 자신의 균형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Work-Myself-Balance&gt;</a:t>
            </a:r>
          </a:p>
          <a:p>
            <a:pPr>
              <a:lnSpc>
                <a:spcPct val="110000"/>
              </a:lnSpc>
            </a:pP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한국경영자총협회의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신입사원 채용실태 조사에 따르면 대졸 신입사원의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1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내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퇴사율은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27.7%</a:t>
            </a: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일과 나 자신의 균형을 찾는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세대에게 회사의 과중한 업무와 과도한 스트레스는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견뎌내야 하는 임무가 아니라 벗어나야 하는 과제가 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이들에게 점심시간은 귀중한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힐링타임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때문에 혼자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스마트폰을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보면서 좋아하는 메뉴를 즐길 수 있는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혼밥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점심시간을 이용해 걷기 운동을 하는 직장인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워런치족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신조어 등장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남짓의 짧은 점심시간 안에 즉각적인 휴식을 취하려는 직장인이 늘면서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패스트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힐링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(fast healing)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개념 등장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수면카페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직장인들이 근무 중 자투리 시간과 점심시간을 활용해 낮잠을 잘 수 있는 공간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신한카드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트렌드연구소가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전국 주요 수면카페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67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곳 대상으로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2015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하반기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~2016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하반기 조사 결과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분기별 카드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결제액의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평균 성장률은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135%</a:t>
            </a: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가맹점 수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 안마의자 카페인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미스터힐링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2015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홍대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호점으로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시작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전국적으로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 곳으로 늘어날 정도로 성업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CGV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직장인들이 밀집된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여의도관에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점심시간에 한해 극장 좌석에서 휴식을 취할 수 있는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시에스타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(Siesta)’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제공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개시 이후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이용률이 초기 대비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65%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증가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160219"/>
            <a:ext cx="936104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10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88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812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향후전망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2018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년의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세대 사용설명서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endParaRPr lang="en-US" altLang="ko-KR" sz="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ko-KR" altLang="en-US" sz="1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세대를 위한 </a:t>
            </a:r>
            <a:r>
              <a:rPr lang="ko-KR" altLang="en-US" sz="1600" b="1" dirty="0" err="1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멘토</a:t>
            </a:r>
            <a:r>
              <a:rPr lang="en-US" altLang="ko-KR" sz="1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 err="1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멘티</a:t>
            </a:r>
            <a:r>
              <a:rPr lang="ko-KR" altLang="en-US" sz="1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시스템을 구축할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세대에게 슬럼프가 오거나 실적이 저조할 때 개인적인 대응으로 혼자 이겨내도록 내버려 두는 것이 아닌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멘토가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이끌어 줄 수 있는 시스템을 만들어야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자체에서 행복과 즐거움을 느낄 수 있도록 할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세대는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헝그리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정신이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없다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자라면서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헝그리해본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적이 없기 때문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대신 그 자체로 행복을 느끼는 세대이다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따라서 일에 행복감과 즐거움을 느낀다면 그 누구보다 뛰어난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몰입도를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보인다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생활을 존중할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 취업사이트의 설문조사에 따르면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직장인 대다수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(74.5%)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집안사정에 대해 말하길 꺼린다고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20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30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그룹에서 두드러지게 나타남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저녁 생활을 보장할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이는 단지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세대만의 이슈가 아님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저출산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고령화 시대한국사회가 당면한 구조적인 문제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따라서 정부의 정책적 중재가 필요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국회에서는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이미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칼퇴근법과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퇴근 후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카톡금지법이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발의된 상태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사회문화적 분위기 형성 중요</a:t>
            </a:r>
            <a:endParaRPr lang="en-US" altLang="ko-KR" sz="1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08304" y="6237312"/>
            <a:ext cx="1050032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11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2050" name="Picture 2" descr="https://postfiles.pstatic.net/20161007_8/jiya_v3_1475851758842npNkI_JPEG/DSC00567.JPG?type=w9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736304" cy="17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file3.uf.tistory.com/image/2520BE365906B9D02DBA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2720385" cy="17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520280" cy="170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6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576064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4. Technology of ‘</a:t>
            </a:r>
            <a:r>
              <a:rPr lang="en-US" altLang="ko-KR" sz="2400" dirty="0" err="1" smtClean="0"/>
              <a:t>Untact</a:t>
            </a:r>
            <a:r>
              <a:rPr lang="en-US" altLang="ko-KR" sz="2400" dirty="0" smtClean="0"/>
              <a:t>’ </a:t>
            </a:r>
            <a:r>
              <a:rPr lang="ko-KR" altLang="en-US" sz="2400" dirty="0" err="1" smtClean="0"/>
              <a:t>언택트</a:t>
            </a:r>
            <a:r>
              <a:rPr lang="ko-KR" altLang="en-US" sz="2400" dirty="0" smtClean="0"/>
              <a:t> 기술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764704"/>
            <a:ext cx="8136904" cy="5400600"/>
          </a:xfrm>
        </p:spPr>
        <p:txBody>
          <a:bodyPr>
            <a:normAutofit/>
          </a:bodyPr>
          <a:lstStyle/>
          <a:p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언택트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사람과의 만남을 대신하는 방식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X 4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차 산업혁명 기술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          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IoT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언택트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기술의 수용 배경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비용절감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기업 입장에서 사람의 노동력보다 기계를 선호하는 이유는 지속되는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저성장 경제상황에서의 비용 절감 이슈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원가를 절약해주는 </a:t>
            </a:r>
            <a:r>
              <a:rPr lang="ko-KR" altLang="en-US" sz="1600" u="sng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언택트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기술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적극 반영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즉각적 만족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데이터팀이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발표한 통계에 따르면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스마트폰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웹페이지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로딩이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초 이상 지체될 경우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53%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고객이 이탈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연결망이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더 촘촘해지고 소통이 즉각적으로 진보할수록 사람들의 참을성은 더 낮아짐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뿐 아니라 오프라인에서도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마찬가지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원하는 것을 바로 즉시 소유하려는 소비자의 욕구 높아짐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en-US" altLang="ko-KR" sz="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풍부한 정보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스마트폰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사용자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 중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명은 매장 내에서도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검색을 통해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가격 비교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소비자들은 온라인에서 정보를 많이 얻을수록 다른 정보원보다 스스로를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신뢰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2017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이탈리아에서 열린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 이하 남자 테니스 선수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왕중왕전에서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샷을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호크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아이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전자 판독 시스템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적용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기계는 사람보다 실수가 적다는 믿음</a:t>
            </a:r>
            <a:endParaRPr lang="en-US" altLang="ko-KR" sz="1600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대인관계 피로감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소셜플랫폼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인터넷 기술의 발전으로 소통의 시대가 열렸지만 과잉 연결로 인한 피로감 호소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페북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인스타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친구가 늘수록 타인이 나를 어떻게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보는가로부터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자유로워질 수 없음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타인으로 인정받고 싶은 욕구 클수록 심리적 피로감도 큼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978024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12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97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332656"/>
            <a:ext cx="7920880" cy="59766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언택트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전략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언택트가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추구해야 할 가치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신속하게 언제든지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무인단말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키오스크로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주문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커피점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맥도날드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버거킹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롯데리아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한솥도시락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세븐일레븐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스마트 무인 세탁함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은행 무인단말기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적금 신규가입 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en-US" altLang="ko-KR" sz="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 번에 편리하게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정보탐색부터 결제까지 여러 절차가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다이렉트로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이어질 때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소비자는 더 열띤 호응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중국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대도시에 진출한 무인 편의점 브랜드만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 개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롯데백화점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스마트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쇼퍼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바코드스캐너가 포함된 단말기로 상품의 바코드 찍고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무인계산대에서 자동 결제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알아서 집으로 배달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무인판매 아마존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북스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아무도 모르게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무인택배 보관함 설치 확대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미국 무인 호텔 서비스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투숙객이 프런트에 요청하면 로봇이 수건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칫솔 등을 가져다 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사생활 보호를 중요시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여기는 사람들에게 좋은 반응을 얻음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로봇이기에 팁 필요 없음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나만을 위해 정교하게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인공지능 통해 소비자 개인의 특성과 선호를 보다 정확히 고려한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맞춤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서비스와 제품 제공 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롯데백화점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추천봇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준비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신한은행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로봇 자산전문가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로보어드바이저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시행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단절이 아니라 최적의 연결을 위한 인터페이스가 더 중요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단순히 편리함을 제공하는 것을 넘어 구체적으로 고객 중심의 가치를 지닐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비대면 접촉도 궁극적으로는 인간이 중심이 되어야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인간에 대한 이해 필요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80312" y="6271411"/>
            <a:ext cx="1009114" cy="325942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13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83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165304"/>
            <a:ext cx="950471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14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9"/>
            <a:ext cx="24288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36" y="620688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24" y="620688"/>
            <a:ext cx="243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83568" y="450912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현대카드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상담원 피오나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상냥하고 친근한 어투로 고객과 수다를 떨 수 있는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캐릭터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롯데닷컴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사만다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쇼핑지식에 해박해 고객이 원하는 상품을 골라주는 여자친구 느낌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 인공지능 서비스에 인간의 개성을 입히는 감성디자인 바람이 불고 있는 것은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언택트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기술을 단절이나 대체가 아닌 전통적인 인간적 접촉을 보완해주려는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역할로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규정하려는 노력으로 보아야 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701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4" cy="64807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5. Hide Away in Your </a:t>
            </a:r>
            <a:r>
              <a:rPr lang="en-US" altLang="ko-KR" sz="2400" dirty="0" err="1" smtClean="0"/>
              <a:t>Querencia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나만의 </a:t>
            </a:r>
            <a:r>
              <a:rPr lang="ko-KR" altLang="en-US" sz="2400" dirty="0" err="1" smtClean="0"/>
              <a:t>케렌시아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49971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케렌시아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투우장의 소가 마지막 일전을 앞두고 홀로 잠시 숨을 고를 수 있는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자기만의 공간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피난처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안식처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귀소본능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등장배경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잠들지 못하는 사회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슬리포노믹스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전성시대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잠들지 못하는 현대인들이 많아지면서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수면 산업이 새로운 성장 분야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주목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(sleep)’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(economics)’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합성어인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슬리포노믹스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라는 신조어가 탄생할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정도로 숙면에 들 수 있도록 도와주는 수면 관련 산업의 성장이 가파르다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슬리포노믹스는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취침의 개념을 넘어 질 좋은 수면을 위한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슬립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테크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산업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성장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공간으로서의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케렌시아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산업화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도시화에 따른 생산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소비의 장이 분화하여 가정과 직장 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공간이 분리됐는데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 사이에 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 등장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자기만의 아지트로서 제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공간을 가지고 있는 사람은 그렇지 않은 사람보다 행복감을 향유할 가능성이 더 높음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공간인 가정과 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공간인 직장에서 충족하지 못하는 행복의 감정을 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공간을 통해서 얻을 수 있기 때문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한국인의 대표적인 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개인적인 시간이 편하지만 나 혼자라는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외로움의 결핍도 채우고 싶기 때문에 카페와 같은 공간 찾음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i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고독은 수용하지만 </a:t>
            </a:r>
            <a:endParaRPr lang="en-US" altLang="ko-KR" sz="1600" i="1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i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고립은 되고 싶지 않은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현대인의 안식처로 카페공간이 자리잡고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24328" y="6237312"/>
            <a:ext cx="906016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15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pic>
        <p:nvPicPr>
          <p:cNvPr id="14338" name="Picture 2" descr="C:\Users\hyoyoung\AppData\Local\Microsoft\Windows\Temporary Internet Files\Content.IE5\H1SBM52Y\R11 - Animal - Bull - 00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04" y="581803"/>
            <a:ext cx="1224136" cy="75896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579296" cy="612068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케렌시아의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다양한 형태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도심 속 </a:t>
            </a:r>
            <a:r>
              <a:rPr lang="ko-KR" altLang="en-US" sz="1600" b="1" dirty="0" err="1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패스트힐링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수면카페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낚시카페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(2014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대비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1,145%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만화카페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한방카페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창조적 체험 공간으로서의 </a:t>
            </a:r>
            <a:r>
              <a:rPr lang="ko-KR" altLang="en-US" sz="1600" b="1" dirty="0" err="1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케렌시아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것을 경험하고 만들면서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힐링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받기 원함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ex)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체험카페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드론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오락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플레이스테이션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VR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 기기를 즐기며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액티비티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감정 재충전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청춘문화싸롱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공연 관람 등 문화체험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나노블럭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팔찌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(DIY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음악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미술 등 예술치료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소셜액티비티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플랫폼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프립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Frip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하루 단위로 참여할 수 있는 클래스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체험활동 개설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취준생들을</a:t>
            </a: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위한 명절대피소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어학원에서 명절기간 친척들의 잔소리로부터 피신할 수 있는 공간 만들어 제공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스터디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공간에서 휴식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간식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음료 무료 제공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en-US" altLang="ko-KR" sz="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음주와 문화가 만나는 곳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차분한 공간에서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혼술을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즐기고자 하는 사람들이 늘어나면서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책맥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책 읽으며 맥주 마시는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카페 늘고 있음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비어요가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북콘서트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가벼운 음주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en-US" altLang="ko-KR" sz="7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누구에게나 자기만의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케렌시아는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있다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사람은 누구나 자기만 알고 자기만 점유하는 공간을 가지고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일상이라는 전투에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대비해 전열을 정비할 수 있는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케렌시아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필요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동네 작은 책방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혼술하는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이자카야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코인노래방 등이 자기만의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케렌시아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이제 단순히 휴식만을 취하는 공간이 아니라 창조의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기쁨과 보람을 느낄 수 있는 곳이어야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10400" y="6237312"/>
            <a:ext cx="978024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16</a:t>
            </a:fld>
            <a:r>
              <a:rPr lang="en-US" altLang="ko-KR" dirty="0"/>
              <a:t> 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59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850106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6. Everything-as-a-Service </a:t>
            </a:r>
            <a:r>
              <a:rPr lang="ko-KR" altLang="en-US" sz="2400" dirty="0" smtClean="0"/>
              <a:t>만물의 서비스화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52129"/>
            <a:ext cx="8291264" cy="49971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서비스화의 경향과 등장배경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기반의 컴퓨터 소프트웨어 산업분야에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Software-as-a-Service</a:t>
            </a:r>
            <a:r>
              <a:rPr lang="en-US" altLang="ko-KR" sz="16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’(</a:t>
            </a:r>
            <a:r>
              <a:rPr lang="en-US" altLang="ko-KR" sz="160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Saas</a:t>
            </a:r>
            <a:r>
              <a:rPr lang="en-US" altLang="ko-KR" sz="16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서비스형</a:t>
            </a:r>
            <a:r>
              <a:rPr lang="ko-KR" altLang="en-US" sz="16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소프트웨어</a:t>
            </a:r>
            <a:r>
              <a:rPr lang="en-US" altLang="ko-KR" sz="160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라는 개념이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SaaS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여러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기능 중 </a:t>
            </a:r>
            <a:r>
              <a:rPr lang="ko-KR" altLang="en-US" sz="1600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사용자가 필요로 하는 서비스만 이용 가능하도록 한 소프트웨어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사용자가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전체의 라이선스를 구매하는 것이 아니라 공급자가 제공하는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플랫폼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통해 이용한 만큼만 비용을 지급하는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방식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ex)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예전에는 마이크로소프트의 오피스 프로그램 패키지를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CD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구매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컴퓨터에 설치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최근에는 오피스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365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라는 동일 소프트웨어를 온라인을 통해 일정기간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혹은 필요한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프로그램만 다운받아 사용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더 저렴하고 간편하게 이용 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 입장에서도 꾸준한 </a:t>
            </a:r>
            <a:endParaRPr lang="en-US" altLang="ko-KR" sz="1600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매출이 </a:t>
            </a:r>
            <a:r>
              <a:rPr lang="ko-KR" altLang="en-US" sz="16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창출되어 </a:t>
            </a:r>
            <a:r>
              <a:rPr lang="ko-KR" altLang="en-US" sz="16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수익 상승 효과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오피스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라는 소프트웨어가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상품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아니라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인식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따라서 </a:t>
            </a:r>
            <a:r>
              <a:rPr lang="ko-KR" altLang="en-US" sz="16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마이크로소프트도 제조기업이기보다는 서비스기업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인식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7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만물의 서비스화는 전통적 산업에 다양한 서비스가 부가되면서 </a:t>
            </a: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전통산업의 서비스화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경향과 </a:t>
            </a:r>
            <a:r>
              <a:rPr lang="ko-KR" altLang="en-US" sz="1600" b="1" dirty="0" err="1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신산업</a:t>
            </a: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영역에서 수익 창출하는 비즈니스 모델이 서비스 위주로 재편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되는 경향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36296" y="6237312"/>
            <a:ext cx="1122040" cy="504056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17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12290" name="Picture 2" descr="C:\Users\hyoyoung\AppData\Local\Microsoft\Windows\Temporary Internet Files\Content.IE5\JRJMOPKO\office365main-783x4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45" y="5573013"/>
            <a:ext cx="2344559" cy="1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443805"/>
            <a:ext cx="8208912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제품의 서비스 강화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 marL="0" indent="0">
              <a:buNone/>
            </a:pPr>
            <a:endParaRPr lang="en-US" altLang="ko-KR" sz="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코웨이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홈케어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판매되는 제품보다 그와 관련된 서비스를 더 강조해 성공한 사례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홈케어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서비스는 전문관리인이 정기적으로 방문해 관리가 필요한 제품을 체계적으로 청소해주고 점검해주는 서비스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매트리스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렌털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분야에서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케어서비스가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좋은 반응을 얻자 위생 전문가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홈케어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닥터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 장비 활용해 에어컨 청소 돕는 서비스까지 추가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 강화는 아날로그적이라 할 수 있는 식품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외식산업에서 하이테크 기술과 만나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 err="1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푸드테크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진화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푸드테크는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배달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앱을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필두로 주문형 서비스의 편리함을 추구하는 소비자들의 요구에 맞추어 빠르게 성장 중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렌털과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공유를 통한 서비스 강화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지난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우버의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글로벌 서비스는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개국 이상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500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 개 도시로 확장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우리나라 경우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2012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카셰어링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업체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쏘카의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회원수가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천명에 매출액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 원에 불과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2016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기준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회원수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240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차량 대수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6,400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매출액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908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24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셀프빨래방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증가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신산업의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 중심 비즈니스 모델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제품은 무료로 제공하고 추후에 서비스로 수익 내는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프리미엄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(Free-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mium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비즈니스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일단 사람을 모으고 일정 수 이상의 소비자가 모이면 서비스를 무료로 제공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가입자가 많아지면 제공할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콘텐츠도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막강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파생 서비스 상품이 쏟아지게 되고 적절한 시기에 유료서비스로 전환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ex)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링크드인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막강해지는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콘텐츠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활용을 위해서는 돈을 내야 함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ex)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중국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텐센트와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같은 게임 개발자들은 게임을 플레이어에게 무료 제공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게임 장비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캐릭터 디자인 등 부가서비스 통해 수익 창출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80312" y="6232227"/>
            <a:ext cx="1001688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18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6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48680"/>
            <a:ext cx="8496944" cy="5649491"/>
          </a:xfrm>
        </p:spPr>
        <p:txBody>
          <a:bodyPr>
            <a:noAutofit/>
          </a:bodyPr>
          <a:lstStyle/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아날로그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막론하고 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서비스의 핵심가치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제공할 수 있을 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서비스화는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성공적으로 안착할 수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편의성 극대화는 가장 기본적인 전략으로서 소비자에게 큰 만족을 준다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절약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경제적 이득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보험사들은 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IaaS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(Insurance-as-a-Service)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기능 제공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하나로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모기지 진행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자동차보험에 가입 가능하여 상담원 통할 때보다 저렴한 보험료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혁신은 사람들에게 즐거움과 희망을 준다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기존에 없던 전혀 다른 서비스를 제공하는 기업에는 혁신기업이라는 타이틀이 붙는다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틈새시장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반려동물 유치원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펫시터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방문 돌봄 서비스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강남의 세탁 수거 배달 서비스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세탁특공대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자정까지 빨래 수거와 배달 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시간이 경쟁력인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구매심리를 예측하기 위해 보다 정확한 개인의 특성을 파악하는 데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AI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알고리즘 전폭적으로 활용될 전망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추천의 다양성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정확성 높이는 방향으로 발전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감성적 만족을 높이는 사람 중심의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콘텐츠와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스토리에 주목하라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서비스는 인간중심의 삶을 면밀히 돌아보며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채워지지 않은 빈자리를 메울 때 빛을 발함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차 산업혁명의 시대에 쏟아지는 신기술 속에서 새로운 서비스 영역이 안고 있는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필연적인 사각지대를 돌아봐야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혁신적이라 일컫는 인터넷전문은행의 고령층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가입자가 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2%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밖에 되지 않는다는 것은 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IT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취약계층에 대해 점검이 필요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하다는 것 시사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80312" y="6232227"/>
            <a:ext cx="1001688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pPr/>
              <a:t>19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56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3928" y="980728"/>
            <a:ext cx="5004048" cy="4785395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저자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김난도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전미영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이향은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이준영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김서영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최지혜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이수진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서유현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교수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트렌드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연구자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컨설턴트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작가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라디오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DJ</a:t>
            </a:r>
          </a:p>
          <a:p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서울대학교 생활과학대학 소비자학과 교수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저서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트렌드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차이나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럭셔리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코리아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웅크린 시간도 내 삶이니까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천 번을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흔들려야 어른이 된다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아프니까  청춘이다 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하반기부터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KBS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해피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FM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&lt;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김난도의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트렌드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플러스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라는 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라디오 프로그램의 진행자로 활동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80312" y="6160219"/>
            <a:ext cx="1001688" cy="365125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pic>
        <p:nvPicPr>
          <p:cNvPr id="2" name="Picture 2" descr="트렌드 코리아 2018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2" y="1124744"/>
            <a:ext cx="3096345" cy="45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36904" cy="64807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7. Days of ‘</a:t>
            </a:r>
            <a:r>
              <a:rPr lang="en-US" altLang="ko-KR" sz="2400" dirty="0" err="1" smtClean="0"/>
              <a:t>Cutocracy</a:t>
            </a:r>
            <a:r>
              <a:rPr lang="en-US" altLang="ko-KR" sz="2400" dirty="0" smtClean="0"/>
              <a:t>’ </a:t>
            </a:r>
            <a:r>
              <a:rPr lang="ko-KR" altLang="en-US" sz="2400" dirty="0" smtClean="0"/>
              <a:t>매력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자본이 되다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Cutocracy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귀여운 매력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(cute) +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지배한다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cracy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현대사회에서 매력은 하나의 자본으로 기능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매력자본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이라고 부를 수도 있을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무엇이 매력을 만드는가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?&gt;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자기만의 특출한 장점이 하나라도 있을 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2017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출반계의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트렌드는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표지바꾸기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마케팅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표지가 예쁘다는 사실 하나가 구매 이유를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예쁜 쓰레기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 같은 맥락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친근하고 귀여울 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카카오뱅크는 한 달 만에 체크카드 신청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220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 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카카오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프렌즈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캐릭터가 활용된 것이 결정적 인기 요소 중 하나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편의점은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포켓몬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캐릭터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호빵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판매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문재인 대통령의 결정적 매력 역시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친근함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반전이 있을 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마블리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 불리는 마동석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근육질 마초에 가깝지만 우락부락한 모습과 달리 천진난만한 미소를 보여줄 때 사람들은 매력을 느낌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반전 매력인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츤데레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겉으로는 차갑고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냉정해보이지만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내심 잘해주는 사람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능숙한 밀당이 있을 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리미티드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한정판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밀당전략의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고전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간판 없는 레스토랑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이름 없는 가게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돈키호테는 좁은 공간에 뒤죽박죽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 개의 물건을 천장까지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쌓아 찾기 어렵게 매장을 꾸며 보물찾기 하듯 초저가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스폿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상품을 고르며 즐거움을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만끽할 수 있게 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08304" y="6237312"/>
            <a:ext cx="1122040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20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4100" name="Picture 4" descr="C:\Users\hyoyoung\AppData\Local\Microsoft\Windows\Temporary Internet Files\Content.IE5\SG9ONBF0\ma_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13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332656"/>
            <a:ext cx="8136904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단점을 보완하지 말고 장점을 키워라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이는 상품뿐만 아니라 취업을 원하는 구직자나 애인을 찾는 청년에게도 해당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모두가 비슷비슷한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스펙을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말할 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자기만의 장점으로 어필하지 않으면 고객이든 회사든 이성에게 깊은 인상을 남길 수 없고 선택 또한 받을 수 없는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소비자와 친근감을 형성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데 최선을 다해야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많은 연구에서 사람들은 자신과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성격의 이성보다는 비슷한 성격의 이성에게 더욱 매력을 느낀다는 결과를 보임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친근하고 때로는 귀여운 매력으로 어필하는 상품과 서비스에 주목할 필요가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이와 같은 매력은 지속성이 높다는 강점을 가짐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캐릭터 상품시장이 대표적인 케이스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소비자와 친밀한 관계를 맺고 있는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SNS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작은 스타들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마이크로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인플루엔서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(micro influencer,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영향력 있는 개인들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역할에 주목할 필요가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실제로 많은 기업들이 이들과 함께 마케팅 프로젝트 진행하고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소비자를 참여시켜야 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따뜻한 애정과 정성이 깃든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서비스를 통해 소비자의 마음을 사로잡고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소비자가 지속적으로 자사의 서비스 제품을 찾을 수 있도록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만드는 것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디자인 중요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보떼슈머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beautesumer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=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beauty+consumer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아름다움을 추구하는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아름다움은 단순 디자인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미학 문제가 아니라 사람을 끌어당길 수 있는 매력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요즘처럼 치열한 경쟁을 뚫기 위해서는 </a:t>
            </a:r>
            <a:r>
              <a:rPr lang="ko-KR" altLang="en-US" sz="18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확실한 자기 브랜드</a:t>
            </a:r>
            <a:r>
              <a:rPr lang="ko-KR" altLang="en-US" sz="1600" b="1" i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필요</a:t>
            </a:r>
            <a:endParaRPr lang="en-US" altLang="ko-KR" sz="1600" b="1" i="1" dirty="0"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38392" y="6237313"/>
            <a:ext cx="1050032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21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12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388424" cy="79208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8. One’s True Colors, ‘Meaning Out’ </a:t>
            </a:r>
            <a:r>
              <a:rPr lang="ko-KR" altLang="en-US" sz="2400" dirty="0" err="1" smtClean="0"/>
              <a:t>미닝아웃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48245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현대인들은 정치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문화 어떤 분야에서든 개인적인 취향이나 신념을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피력하는 수단으로 소비 동원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커밍아웃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한다는 점에서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이라 명명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전통적인 불매운동이나 구매운동보다 업그레이드된 소비자운동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미닝아웃은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어떻게 일상에서 표출되고 있는가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?&gt;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해시태그로 빠르고 간결하게 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→ 하루 평균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천만 건 이상에 달하며 캠페인과 마케팅 분야에서 적극 활용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슬로건 티셔츠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입고 함축적이지만 분명하게</a:t>
            </a:r>
            <a:endParaRPr lang="en-US" altLang="ko-KR" sz="1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→ 슬로건 패션의 문구에는 사회적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정치적 이슈에 대한 견해가 주를 이룬다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마리몬드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디자인한 위안부 피해자 할머니들 꽃 삽화 티셔츠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팔찌 등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굿즈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소비방식의 변화로 더 능동적이고 확실하게</a:t>
            </a:r>
            <a:endParaRPr lang="en-US" altLang="ko-KR" sz="1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→ 채식주의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건강을 이유로 채식을 선택하는 이들도 많지만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비위생적인 사육환경과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도축환경에 반대하며 동물보호를 위해 채식주의자 삶을 선택한 이들도 많다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266384" y="6165304"/>
            <a:ext cx="1122040" cy="504056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22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pic>
        <p:nvPicPr>
          <p:cNvPr id="13314" name="Picture 2" descr="마리몬드, 목련에 담아낸 따뜻한 이야기 공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" y="5434836"/>
            <a:ext cx="2055896" cy="14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어퓨와 마리몬드가 만났다♥ WONDER TENSION X MARYM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34837"/>
            <a:ext cx="1960200" cy="14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:: Dior Lettering T-shirts - 디올티셔츠 / 디올 레터링 티셔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34836"/>
            <a:ext cx="2134744" cy="14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6632"/>
            <a:ext cx="8291264" cy="640871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선한 것이 강한 것이다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현상에도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한계점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 존재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SNS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통한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개인의 주관을 밝히고 사회참여를 유도하는 간편한 방법임이 분명하지만 논란만 키울 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 세상 밖의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현실에서는 아무것도 해결하지 못하는 경우가 비일비재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슬로건 패션이나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굿즈를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소비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것 역시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키보드 앞이나 쇼핑몰 안에서만 용감한 전사가 돼버릴 우려도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→ 무작정 대세를 따르기에 앞서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이러한 소비가 자신은 물론 사회에 어떤 의미와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변화를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주는지 되짚어볼 필요가 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시대에 기업은 어떻게 대응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?&gt;</a:t>
            </a: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소비자의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따라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갓기업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or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나쁜 기업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낙인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소비자들의 정치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사회적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성향에 따라 기업이 위기를 맞을 수도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기회를 얻을 수도 있음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기업은 사회적 이슈에 </a:t>
            </a:r>
            <a:endParaRPr lang="en-US" altLang="ko-KR" sz="1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적극적으로 나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며 분명한 입장을 표명하면서 이를 브랜드 가치로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재확산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ex)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트럼프의 반 이민 행정명령에 반대 목소리를 낸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구글은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400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 달러규모의 기금을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조성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이민자와 난민구호단체에 기부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스타벅스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난민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 명을 고용하겠다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이러한 결정은 지지자들의 큰 호응을 얻어 브랜드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충성도를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높이는 결과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endParaRPr lang="en-US" altLang="ko-KR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소비자 개개인이 적극적으로 확고한 신념을 바탕으로 소비 행동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할 때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착한 기업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강성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이는 곧 건강한 사회로 이어진다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따라서 소비자들은 자신들의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허공 속 외침이 되지 않도록 세상의 소리에 귀 기울이고 입을 모아 움직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야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978024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23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76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576064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9. Gig-Relationship, Alt-Family</a:t>
            </a:r>
            <a:r>
              <a:rPr lang="ko-KR" altLang="en-US" sz="2400" dirty="0" smtClean="0"/>
              <a:t> 이 관계를 다시 써보려 해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49971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관태기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관계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권태기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인맥을 관리하고 새로운 사람과 관계 맺는 것에 권태를 느끼는 현상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긱관계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(Gig-relationship):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개인의 필요와 만족에 의해 결합하고 해체되는 관계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랜선이모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SNS,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블로그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유튜브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등 공개 된 남의 집 아이를 보면서 가상 이모 역할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대안가족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(Alt-family)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전통적이지 않은 새로운 가족의 형태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티슈인맥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내가 필요할 때만 만나고 소통하는 일회성 인간 관계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인간관계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O2O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오프라인에서 필요한 인간관계를 온라인에서 찾아 해결하는 현상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펫팸족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Pet+family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동물을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가족처럼 여김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딩펫족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Dink+pet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아이 대신 동물을 키우는 맞벌이 부부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혼펫족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결혼 대신 혼자 동물과 삼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뷰니멀족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View+animal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영상 속 동물을 보는 것으로 직접 키우지 못하는 아쉬움을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달래는 사람들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랜선집사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인터넷에서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반려묘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영상을 즐기는 사람들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236296" y="6309321"/>
            <a:ext cx="1194048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24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pic>
        <p:nvPicPr>
          <p:cNvPr id="8196" name="Picture 4" descr="C:\Users\hyoyoung\AppData\Local\Microsoft\Windows\Temporary Internet Files\Content.IE5\61YS9OTZ\cat-127409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829448"/>
            <a:ext cx="1547664" cy="10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[종이접기] 갑티슈 케이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53" y="2780928"/>
            <a:ext cx="68761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15813"/>
            <a:ext cx="8136904" cy="56494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대안관계의 등장 배경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관계를 위해 지불해야 하는 심리적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금전적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시간적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여유가 없기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때문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관계의 미니멀리즘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추구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미니멀리즘 열풍이 친구 목록도 최소한으로 만들고 있음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현대인의 자기중심적 가치관의 관계 변화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공동체보다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자신의 행복 중요</a:t>
            </a:r>
            <a:endParaRPr lang="en-US" altLang="ko-KR" sz="1600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SNS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관계의 욕망이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SNS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의사 충족되면서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진짜 관계에 대한 필요 퇴화</a:t>
            </a:r>
            <a:endParaRPr lang="en-US" altLang="ko-KR" sz="1600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10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중심에 두고 관계를 재편하는 사람들의 심리를 이해하라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대중문화에서는 다양한 관계 맺기의 방식을 포착하려는 움직임이 두드러짐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ex) MBC &lt;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 혼자 산다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별거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생활기를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다루는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채널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별거가 별거냐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반려인구의 증가로 동물을 전면에 내세우는 마케팅이 좋은 성과를 내고 있음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ex) LG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유플러스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반려동물 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IoT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캠페인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스타필드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백화점 내 반려동물 출입 허용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KB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국민은행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펫신탁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상품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은행에 미리 반려동물 양육자금을 맡기면 사후에 반려동물을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돌봐줄 새로운 양육자에게 양육자금 지급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미국에서는 개와 함께 출근하는 직원 증가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사회적으로는 혈연 중심에서 친교로 가족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공동체 개념 변화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</a:t>
            </a:r>
            <a:r>
              <a:rPr lang="en-US" altLang="ko-KR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중심에 두고 관계를 재편하고자 하는 사람들의 심리를 이해하는 것이 기업의 기회이자 사회적 화두로 부상하게 될 것</a:t>
            </a:r>
            <a:endParaRPr lang="en-US" altLang="ko-KR" sz="1600" b="1" dirty="0" smtClean="0"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10400" y="6237312"/>
            <a:ext cx="978024" cy="432048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25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9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896" cy="864096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10. Shouting Out Self-esteem  </a:t>
            </a:r>
            <a:r>
              <a:rPr lang="ko-KR" altLang="en-US" sz="2400" dirty="0" smtClean="0"/>
              <a:t>세상의 주변에서 나를 외치다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0691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개개인의 원자화가 가속화되면서 그 누구에게도 의지할 수 없이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나로서기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나로서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홀로서기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해야 하는 시대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최근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주목받는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수많은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소비트렌드의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기저를 흐르는 핵심 열쇠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최근 서점가의 화제작들은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수업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&gt;, &lt;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 있는 그대로 참 좋다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&gt;, &lt;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나는 나로 살기로 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&gt;, &lt;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나를 사랑하지 못하는 나에게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&gt;, &lt;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나를 지키며 일하는 법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&lt;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미움받을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용기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 모두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스스로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자존감을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세우라는 자기계발서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자존감은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어떻게 소비로 연결되는가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자존감을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높이는 창조적 소비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단순히 물건을 소유하려는 방식으로는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높일 수 없다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DIY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형 소비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처럼 물건을 조립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뭔가 만들고 있다는 느낌을 가질 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 자신의 창조성이 발휘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상승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모디슈머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modisumer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이미 만들어진 제품을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자기 방식대로 재창조해서 쓰는 소비자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열풍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아트슈머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artsumer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모디슈머에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예술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요소 결합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얼리어먹터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얼리어답터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먹는다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특이한 음식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출시한지 얼마 되지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않은 제품에 도전해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SNS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인증사진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후기 올림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셀프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인테리어 열풍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개성 표출 소비와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개개인의 정체성 구축과 개성 표현의 수단으로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타투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각광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38392" y="6232227"/>
            <a:ext cx="1050032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26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9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765"/>
            <a:ext cx="8219256" cy="55774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보상적 소비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자기 선물주기의 시대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자존감이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낮아지는 시대에는 </a:t>
            </a:r>
            <a:r>
              <a:rPr lang="ko-KR" altLang="en-US" sz="1600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물질적 수단 통해 마음 속 공허감을 채우려는 경향 강해짐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나만을 위한 작은 사치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스몰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럭셔리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소비 증가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탕진잼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소소하게 탕진하는 재미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시발비용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스트레스를 받아 지출하게 된 비용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외모관리 소비를 넘어서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도브는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평범한 여성의 얼굴을 캠페인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속옷 브랜드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에어리도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평범한 여성 모델을 대상으로 보정 없는 실제 몸매 광고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매출 증가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→ 소비자들의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낮추던 기존 광고형식에서 탈피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긍정적 효과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밀도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있는 자기 주체성 회복 시급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내부 직원의 </a:t>
            </a:r>
            <a:r>
              <a:rPr lang="ko-KR" altLang="en-US" sz="1600" b="1" dirty="0" err="1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자존감</a:t>
            </a: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지키기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요즘 퇴사준비가 유행인 이유도 현재 자신이 속한 조직과 기업에 대한 자부심이 약하기 때문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행복일터에 선정된 기업은 삶터와 일터의 간극을 없애려는 노력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임산부 단축 근무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난임 여성직원 추가 휴직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명상실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상담실 운영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endParaRPr lang="en-US" altLang="ko-KR" sz="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관계밀도에서 자기밀도로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인스타그램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속 명품을 구매한 친구의 모습을 보고 그것을 열망하고 모방하려고 하는 모습들이 극대화되고 이를 갖지 못했을 때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카페인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페이스북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인스타그램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우울증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겪음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 내면의 목소리에 좀 더 귀 기울이고 스스로 홀로 </a:t>
            </a:r>
            <a:r>
              <a:rPr lang="ko-KR" altLang="en-US" sz="1600" u="sng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존중받고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u="sng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사랑받을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만한 존재라는 것 인식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 고객의 </a:t>
            </a:r>
            <a:r>
              <a:rPr lang="ko-KR" altLang="en-US" sz="1600" u="sng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자존감을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어떻게 하면 고차원적으로 고양시켜 줄 수 있을지 방법을 다양하게 고민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해야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165304"/>
            <a:ext cx="929680" cy="48850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27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pic>
        <p:nvPicPr>
          <p:cNvPr id="9218" name="Picture 2" descr="C:\Users\hyoyoung\AppData\Local\Microsoft\Windows\Temporary Internet Files\Content.IE5\JRJMOPKO\i-love-myself-417267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2111896" cy="14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yoyoung\AppData\Local\Microsoft\Windows\Temporary Internet Files\Content.IE5\GP81EW0A\i-741498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229201"/>
            <a:ext cx="2111895" cy="14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hyoyoung\AppData\Local\Microsoft\Windows\Temporary Internet Files\Content.IE5\27HACREF\complimen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27" y="5229202"/>
            <a:ext cx="1474861" cy="14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3808" y="2276872"/>
            <a:ext cx="6781800" cy="1600200"/>
          </a:xfrm>
        </p:spPr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233-486B-4C2E-88BD-873CA7FCFCB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0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72008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2018</a:t>
            </a:r>
            <a:r>
              <a:rPr lang="ko-KR" altLang="en-US" sz="2800" dirty="0" smtClean="0"/>
              <a:t>년 </a:t>
            </a:r>
            <a:r>
              <a:rPr lang="ko-KR" altLang="en-US" sz="2800" dirty="0" err="1" smtClean="0"/>
              <a:t>소비트렌드</a:t>
            </a:r>
            <a:r>
              <a:rPr lang="ko-KR" altLang="en-US" sz="2800" dirty="0" smtClean="0"/>
              <a:t> 전망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9034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hat’s Your ‘Small but Certain Happiness?’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소확행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작지만 확실한 행복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dded Satisfaction to Value for Money: ‘Placebo Consumption’                            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가성비에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가심비를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더하다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플라시보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소비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eneration ‘Work-Life-Balance’ ‘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세대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echnology of ‘</a:t>
            </a:r>
            <a:r>
              <a:rPr lang="en-US" altLang="ko-KR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Untact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언택트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기술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ide Away in Your </a:t>
            </a:r>
            <a:r>
              <a:rPr lang="en-US" altLang="ko-KR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Querencia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나만의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케렌시아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verything-as-a-Service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만물의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서비스화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ays of ‘</a:t>
            </a:r>
            <a:r>
              <a:rPr lang="en-US" altLang="ko-KR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Cutocracy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매력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자본이 되다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ne’s True Colors, ‘Meaning Out’ </a:t>
            </a:r>
            <a:r>
              <a:rPr lang="ko-KR" altLang="en-US" sz="1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미닝아웃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ig-Relationship, Alt-Family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관계를 다시 써보려 해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houting Out Self-esteem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세상의 주변에서 나를 외치다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09092" y="6165304"/>
            <a:ext cx="979332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3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125270"/>
            <a:ext cx="715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WAG THE DOGS: </a:t>
            </a:r>
            <a:r>
              <a:rPr lang="ko-KR" altLang="en-US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꼬리가 몸통을 흔드는 혁명적 변화가 상시화되다</a:t>
            </a:r>
            <a:endParaRPr lang="ko-KR" altLang="en-US" b="1" dirty="0">
              <a:solidFill>
                <a:srgbClr val="00009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42" name="Picture 2" descr="C:\Users\hyoyoung\AppData\Local\Microsoft\Windows\Temporary Internet Files\Content.IE5\JRJMOPKO\beast-28580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39489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1. What’s Your ‘Small but Certain Happiness?’</a:t>
            </a:r>
            <a:br>
              <a:rPr lang="en-US" altLang="ko-KR" sz="2400" dirty="0" smtClean="0"/>
            </a:br>
            <a:r>
              <a:rPr lang="en-US" altLang="ko-KR" sz="2400" dirty="0" smtClean="0"/>
              <a:t>    </a:t>
            </a:r>
            <a:r>
              <a:rPr lang="ko-KR" altLang="en-US" sz="2400" dirty="0" err="1" smtClean="0"/>
              <a:t>소확행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작지만 확실한 행복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176464"/>
          </a:xfrm>
        </p:spPr>
        <p:txBody>
          <a:bodyPr>
            <a:normAutofit/>
          </a:bodyPr>
          <a:lstStyle/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YOLO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열풍에 이어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2018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소비자들은 별것 아닌 것 같아도 실현 가능한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행복을 일상에서 구한다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소확행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小確幸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작지만 확실한 행복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소설과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무라카미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하루키가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1990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발간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된 수필집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랑겔한스섬의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오후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처음 소개한 신조어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 볼 일 없지만 누구나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경험할 수 있는 일상 속에서 느껴지는 작은 행복감을 의미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ex)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갓 구워낸 빵을 손으로 찢어서 먹는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서랍 안에 반듯하게 접어 돌돌 말은 속옷이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잔뜩 쌓여 있는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겨울밤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부스럭 소리를 내며 이불 속으로 들어오는 고양이의 감촉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소확행의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배경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변화하는 행복 담론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2000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웰빙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풍요로운 경제에 대한 기대감이 커지면서 삶의 질로 관심 이동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힐링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경제성장률 둔화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앞만 보고 달려왔으나 정신적인 위로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치유 화두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욜로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지금 이 순간에 집중하라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삶을 주체적으로 살아가는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소확행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욜로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현상 구체화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936104" cy="365125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4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pic>
        <p:nvPicPr>
          <p:cNvPr id="5122" name="Picture 2" descr="C:\Users\hyoyoung\AppData\Local\Microsoft\Windows\Temporary Internet Files\Content.IE5\LS6ES8HI\%EC%9A%B0%EB%9E%8C%EC%B9%A8%EB%8C%80%20%EB%92%B9%EA%B5%B4%EB%92%B9%EA%B5%B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9182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yoyoung\AppData\Local\Microsoft\Windows\Temporary Internet Files\Content.IE5\ONZGJ1DK\toast-1077984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91826"/>
            <a:ext cx="2350016" cy="15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yoyoung\AppData\Local\Microsoft\Windows\Temporary Internet Files\Content.IE5\JRJMOPKO\cokla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9182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306" y="404664"/>
            <a:ext cx="8462174" cy="592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고객과의 소통 위해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사소함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주목하는 기업들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가전브랜드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파나소닉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화려하고 사치스러운 이미지 대신 일상을 중심으로 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평소 프리미엄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이라는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콘셉트로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마케팅을 전개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200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대만의 한 매체는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大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소확행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선정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푼돈 벌기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맛있는 음식 먹기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가족과 함께 시간 보내기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실컷 늦잠을 자고 깨우는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없이 자연스럽게 잠에서 깨기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친구로부터 안부를 묻는 연락을 받기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친한 친구와 함께 여행가기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좋은 책과 음악 감상하기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오랜만에 친구와 만나 가벼운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술 한잔을 앞에 두고 이야기 나누기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가성비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좋은 물건 사기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힘든 하루를 따뜻한 물로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샤워하며 마무리하기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신한카드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2017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출시한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‘Noon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일상에 꼭 필요한 혜택을 제공하는 데 집중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카드의 경우 주유할인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쇼핑할인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항공사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마일리지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적립처럼 특정 테마에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서비스가 집중된 것과 달리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카드는 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매일 특정시간 할인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이라는 전략 세움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0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특히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오전 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시부터 오후 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시까지 외식업 분야에 높은 할인율을 제공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하여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직장인들의 점심값 할인카드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란 별명까지 얻음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→ 고객의 소비에 대해 쇼핑이나 여행처럼 특정한 활동에 한정해 혜택을 주는 것이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아니라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매일 찾아오는 점심시간처럼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일상의 소비에 더 가중치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두는 전략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524328" y="6237313"/>
            <a:ext cx="857672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5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pic>
        <p:nvPicPr>
          <p:cNvPr id="6146" name="Picture 2" descr="C:\Users\hyoyoung\AppData\Local\Microsoft\Windows\Temporary Internet Files\Content.IE5\6JELXILI\shower-9926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67544" y="2996952"/>
            <a:ext cx="8534182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소확행은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이렇게 살아야만 행복한 삶이다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라고 미리 재단하지 않고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“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당신만의 방식으로 사는 것이 곧 행복이다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라며 각자의 다양성을 인정하는 것에부터 비롯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주의해야 될 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소확행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하라는 메시지가 또 다른 계도나 강요가 되는 것을 경계할 필요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과도하게 상업화해서도 안 될 것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소확행이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곧 모든 고민의 해답이라는 식의 환상도 금물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작은 행복이라고 해서 큰 꿈을 아예 꾸지 말라는 식의 패배주의로 변질되는 것 주의해야 한다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소확행은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미래를 꿈꾸지 말라는 메시지가 아니다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미래를 위한 꿈을 꾸되</a:t>
            </a:r>
            <a:r>
              <a:rPr lang="en-US" altLang="ko-KR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1600" b="1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b="1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이 순간의 작은 행복을 찾는 노력도 게을리하지 말자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것이 핵심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596336" y="6232227"/>
            <a:ext cx="834008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6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528392" cy="244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31" y="476672"/>
            <a:ext cx="3769085" cy="244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1080120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2. Added Satisfaction to Value for Money: ‘Placebo Consumption’ </a:t>
            </a:r>
            <a:br>
              <a:rPr lang="en-US" altLang="ko-KR" sz="2400" dirty="0" smtClean="0"/>
            </a:br>
            <a:r>
              <a:rPr lang="en-US" altLang="ko-KR" sz="2400" dirty="0" smtClean="0"/>
              <a:t>    </a:t>
            </a:r>
            <a:r>
              <a:rPr lang="ko-KR" altLang="en-US" sz="2400" dirty="0" err="1" smtClean="0"/>
              <a:t>가성비에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가심비를</a:t>
            </a:r>
            <a:r>
              <a:rPr lang="ko-KR" altLang="en-US" sz="2400" dirty="0" smtClean="0"/>
              <a:t> 더하다</a:t>
            </a:r>
            <a:r>
              <a:rPr lang="en-US" altLang="ko-KR" sz="2400" dirty="0" smtClean="0"/>
              <a:t>: ‘</a:t>
            </a:r>
            <a:r>
              <a:rPr lang="ko-KR" altLang="en-US" sz="2400" dirty="0" err="1" smtClean="0"/>
              <a:t>플라시보</a:t>
            </a:r>
            <a:r>
              <a:rPr lang="ko-KR" altLang="en-US" sz="2400" dirty="0" smtClean="0"/>
              <a:t> 소비</a:t>
            </a:r>
            <a:r>
              <a:rPr lang="en-US" altLang="ko-KR" sz="2400" dirty="0" smtClean="0"/>
              <a:t>’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040560"/>
          </a:xfrm>
        </p:spPr>
        <p:txBody>
          <a:bodyPr>
            <a:normAutofit/>
          </a:bodyPr>
          <a:lstStyle/>
          <a:p>
            <a:r>
              <a:rPr lang="ko-KR" altLang="en-US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가성비의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열풍 속에서 단순히 제품의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성능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아니라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가격 대비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마음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만족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가심비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추구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경향이 늘어남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성능에 객관적인 표준이 존재하는 것이 아닌 </a:t>
            </a:r>
            <a:r>
              <a:rPr lang="ko-KR" altLang="en-US" sz="15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소비자의 심리적 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만족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달림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5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가성비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초점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상품의 가격과 객관적 성능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b="1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가심비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초점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소비자가 해당 상품으로부터 무엇을 얻었는가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5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주관적 판단</a:t>
            </a:r>
            <a:endParaRPr lang="en-US" altLang="ko-KR" sz="1500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주관적 판단은 정확하지도 일관되지도 않기에 </a:t>
            </a:r>
            <a:r>
              <a:rPr lang="ko-KR" altLang="en-US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가심비에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입각한 소비 → </a:t>
            </a:r>
            <a:r>
              <a:rPr lang="ko-KR" altLang="en-US" sz="15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플라시보</a:t>
            </a:r>
            <a:r>
              <a:rPr lang="ko-KR" altLang="en-US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소비</a:t>
            </a:r>
            <a:endParaRPr lang="en-US" altLang="ko-KR" sz="1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5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플라시보</a:t>
            </a:r>
            <a:r>
              <a:rPr lang="ko-KR" altLang="en-US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소비의 배경</a:t>
            </a:r>
            <a:r>
              <a:rPr lang="en-US" altLang="ko-KR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r>
              <a:rPr lang="ko-KR" altLang="en-US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사회적 배경</a:t>
            </a:r>
            <a:r>
              <a:rPr lang="en-US" altLang="ko-KR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지극히 주관적인 방법으로 공허감 채우기</a:t>
            </a:r>
            <a:endParaRPr lang="en-US" altLang="ko-KR" sz="1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암울한 사회적 현실 속에서 사람들의 마음은 공허하다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자본주의 사회에서 이런 소비자들이 </a:t>
            </a:r>
            <a:r>
              <a:rPr lang="ko-KR" altLang="en-US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위로받는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즉각적인 방법은 소비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화폐를 지불하고 교환가치로 마음의 안정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작은 기쁨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순간의 행복 등을 얻는 것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일을 혼자 해결해야 하는 현대인은 본인의 감정만이 최우선시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된다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소비를 할 때에도 지극히 개인적이고 이기적인 주체가 되는 것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이에 </a:t>
            </a:r>
            <a:r>
              <a:rPr lang="en-US" altLang="ko-KR" sz="15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5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표준화된 </a:t>
            </a:r>
            <a:r>
              <a:rPr lang="ko-KR" altLang="en-US" sz="1500" i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가성비</a:t>
            </a:r>
            <a:r>
              <a:rPr lang="en-US" altLang="ko-KR" sz="15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5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맥락보다는 고도로 주관적인 개인적 만족에 입각한 소비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함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심리적 배경</a:t>
            </a:r>
            <a:r>
              <a:rPr lang="en-US" altLang="ko-KR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이익과 손실에 대한 심리적 계산법</a:t>
            </a:r>
            <a:endParaRPr lang="en-US" altLang="ko-KR" sz="15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사람들은 경제적 의사 결정을 할 때 마음속에 나름의 계정을 설정해 놓고 이익과 손실을 계산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계정들은 매우 주관적 프레임에 의해 작동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똑같은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 원이라도 어렵게 아르바이트를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해서 번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 원은 함부로 쓰기 꺼리는 반면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경품이나 증여로 인해 손쉽게 번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만원은 바로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소비하는 데 별 거부감 없음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마음의 계좌에서 </a:t>
            </a:r>
            <a:r>
              <a:rPr lang="en-US" altLang="ko-KR" sz="15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500" b="1" i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만원의 가치는 따로 자리</a:t>
            </a:r>
            <a:r>
              <a:rPr lang="ko-KR" altLang="en-US" sz="15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하고 있기 때문</a:t>
            </a:r>
            <a:endParaRPr lang="en-US" altLang="ko-KR" sz="1500" i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596336" y="6232227"/>
            <a:ext cx="762000" cy="365125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7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12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6166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시사점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소비주체의 감성을 어루만지는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고차원적인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접근이 필요한 시점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돈을 쓰는 이유에 근본적인 변화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 일어남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노동의 대가로 획득한 돈으로 필수소비재를 구비하던 과거와 달리 이제는 존재감 회복과 정신적 만족으로 소비의 주안점이 이동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가격정책에 대한 함의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과거에는 어느 정도 가이드라인 안에서 가격 책정이 이루어짐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하지만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플라시보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소비를 하는 현대의 소비자와 소통하기 위해서는 가격에도 밀당 필요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비싼 것은 좋은 것이고 싼 것은 싼 이유가 있을 것이라는 단순한 가정에 맡기기보다는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요즘 소비자들의 기분이 어떻고 그에 대한 어떤 보상심리를 원하는지 마음을 읽는 법이 필요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기분을 진정시키거나 스스로에게 보상하기 위해 지갑을 여는 소비자들에게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가격은 부수적인 경우가 많기 때문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→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고객의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특성을 파악하기 위해 </a:t>
            </a:r>
            <a:r>
              <a:rPr lang="ko-KR" altLang="en-US" sz="16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감정파악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게을리하지 않는 것도 중요한 과제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미국 통신업체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AT&amp;T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콜센터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2014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년부터 음성인식 기술을 이용해 고객의 감정 상태를 파악하는 시스템을 구축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고객과 상담원의 대화 내용 음성을 인식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실시간으로 글자로 바꿔 준 후 고객의 말투를 분석해 심리상태 파악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이렇게 파악한 고객의 감정을 데이터베이스와 대조한 후 해당 상태에 적합한 답변을 상담원이 보는 화면에 띄워 주는 것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페이스북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인간의 감정을 파악하는 서비스 특허에 이어 메시지 작성자의 타이핑 속도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키보드를 누르는 강도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움직임이나 위치 등을 종합적으로 파악해 어떤 감정 상태에서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메시지를 작성했는지 예측하는 기술까지 특허 받음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 표정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억양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행동 등의 데이터를 모아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알고리즘 분석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유의미한 가치 제안</a:t>
            </a:r>
            <a:endParaRPr lang="ko-KR" altLang="en-US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80312" y="6232227"/>
            <a:ext cx="978024" cy="437133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8</a:t>
            </a:fld>
            <a:r>
              <a:rPr lang="en-US" altLang="ko-KR" dirty="0" smtClean="0"/>
              <a:t>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5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36904" cy="504056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3. Generation ‘Work-Life-Balance’ ‘</a:t>
            </a:r>
            <a:r>
              <a:rPr lang="ko-KR" altLang="en-US" sz="2400" dirty="0" err="1" smtClean="0"/>
              <a:t>워라밸</a:t>
            </a:r>
            <a:r>
              <a:rPr lang="en-US" altLang="ko-KR" sz="2400" dirty="0" smtClean="0"/>
              <a:t>’ </a:t>
            </a:r>
            <a:r>
              <a:rPr lang="ko-KR" altLang="en-US" sz="2400" dirty="0" smtClean="0"/>
              <a:t>세대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2"/>
            <a:ext cx="8568952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일과 삶에 대한 새로운 가치관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직장이 나의 전부가 될 수 없다고 외치는 새로운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이들에게 좋은 노동의 기준은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연봉과 회사 규모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인지도가 아니라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스스로 얼마나 행복하게 일할 수 있는 곳인가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일과 삶의 균형</a:t>
            </a:r>
            <a:endParaRPr lang="en-US" altLang="ko-KR" sz="1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적당히 벌면서 잘 살기를 희망하는 젊은 직장인 세대의 라이프스타일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등장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워라밸은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1970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말 영국에서 처음 등장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미국에서는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1986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년부터 사용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워라밸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세대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 소비의 변곡점이라고 할 수 있는 서울올림픽이 개최된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1988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년생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이후부터 갓 사회로 진입한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1994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년생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까지의 세대를 직장생활의 관점에서 규정하는 명칭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이들은 완벽함을 추구하기보다는 불완전함 그대로를 수용하고 긍정적인 태도로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자기애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높이며 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돈보다 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스트레스 제로</a:t>
            </a:r>
            <a:r>
              <a:rPr lang="en-US" altLang="ko-KR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추구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젊은 직장인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젊은 세대는 </a:t>
            </a:r>
            <a:r>
              <a:rPr lang="en-US" altLang="ko-KR" sz="16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저녁이 있는 삶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요구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퇴근 후 시간조차 내일을 위한 휴식보다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오늘의 행복을 찾는 시간으로 채우려 함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endParaRPr lang="en-US" altLang="ko-KR" sz="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회사의 가축처럼 일하는 직장인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야근을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밥먹듯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일삼는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프로야근러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휴가도 마음 놓고 떠나기 어려워 회사로 출근휴가를 갈 정도로 쉼 포기한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쉼포족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482408" y="6237313"/>
            <a:ext cx="906016" cy="360040"/>
          </a:xfrm>
        </p:spPr>
        <p:txBody>
          <a:bodyPr/>
          <a:lstStyle/>
          <a:p>
            <a:fld id="{F60C0233-486B-4C2E-88BD-873CA7FCFCB6}" type="slidenum">
              <a:rPr lang="ko-KR" altLang="en-US" smtClean="0"/>
              <a:t>9</a:t>
            </a:fld>
            <a:r>
              <a:rPr lang="en-US" altLang="ko-KR" dirty="0"/>
              <a:t> /28</a:t>
            </a:r>
            <a:endParaRPr lang="ko-KR" altLang="en-US" dirty="0"/>
          </a:p>
        </p:txBody>
      </p:sp>
      <p:pic>
        <p:nvPicPr>
          <p:cNvPr id="11266" name="Picture 2" descr="사축(社畜)·소년보호처분·친일인명사전 | jobs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0634"/>
            <a:ext cx="1728192" cy="11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13581</TotalTime>
  <Words>4630</Words>
  <Application>Microsoft Office PowerPoint</Application>
  <PresentationFormat>화면 슬라이드 쇼(4:3)</PresentationFormat>
  <Paragraphs>395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NewsPrint</vt:lpstr>
      <vt:lpstr>트렌드코리아 2018</vt:lpstr>
      <vt:lpstr>PowerPoint 프레젠테이션</vt:lpstr>
      <vt:lpstr>2018년 소비트렌드 전망</vt:lpstr>
      <vt:lpstr>1. What’s Your ‘Small but Certain Happiness?’     소확행, 작지만 확실한 행복</vt:lpstr>
      <vt:lpstr>PowerPoint 프레젠테이션</vt:lpstr>
      <vt:lpstr>PowerPoint 프레젠테이션</vt:lpstr>
      <vt:lpstr>2. Added Satisfaction to Value for Money: ‘Placebo Consumption’      가성비에 가심비를 더하다: ‘플라시보 소비’</vt:lpstr>
      <vt:lpstr>PowerPoint 프레젠테이션</vt:lpstr>
      <vt:lpstr>3. Generation ‘Work-Life-Balance’ ‘워라밸’ 세대</vt:lpstr>
      <vt:lpstr>PowerPoint 프레젠테이션</vt:lpstr>
      <vt:lpstr>PowerPoint 프레젠테이션</vt:lpstr>
      <vt:lpstr>4. Technology of ‘Untact’ 언택트 기술</vt:lpstr>
      <vt:lpstr>PowerPoint 프레젠테이션</vt:lpstr>
      <vt:lpstr>PowerPoint 프레젠테이션</vt:lpstr>
      <vt:lpstr>5. Hide Away in Your Querencia 나만의 케렌시아</vt:lpstr>
      <vt:lpstr>PowerPoint 프레젠테이션</vt:lpstr>
      <vt:lpstr>6. Everything-as-a-Service 만물의 서비스화</vt:lpstr>
      <vt:lpstr>PowerPoint 프레젠테이션</vt:lpstr>
      <vt:lpstr>PowerPoint 프레젠테이션</vt:lpstr>
      <vt:lpstr>7. Days of ‘Cutocracy’ 매력, 자본이 되다</vt:lpstr>
      <vt:lpstr>PowerPoint 프레젠테이션</vt:lpstr>
      <vt:lpstr>8. One’s True Colors, ‘Meaning Out’ 미닝아웃</vt:lpstr>
      <vt:lpstr>PowerPoint 프레젠테이션</vt:lpstr>
      <vt:lpstr>9. Gig-Relationship, Alt-Family 이 관계를 다시 써보려 해</vt:lpstr>
      <vt:lpstr>PowerPoint 프레젠테이션</vt:lpstr>
      <vt:lpstr>10. Shouting Out Self-esteem  세상의 주변에서 나를 외치다</vt:lpstr>
      <vt:lpstr>PowerPoint 프레젠테이션</vt:lpstr>
      <vt:lpstr>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트렌드코리아 2017</dc:title>
  <dc:creator>hyoyoung yun</dc:creator>
  <cp:lastModifiedBy>Owner</cp:lastModifiedBy>
  <cp:revision>170</cp:revision>
  <dcterms:created xsi:type="dcterms:W3CDTF">2017-02-11T09:20:58Z</dcterms:created>
  <dcterms:modified xsi:type="dcterms:W3CDTF">2018-04-18T07:36:17Z</dcterms:modified>
</cp:coreProperties>
</file>