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6" r:id="rId3"/>
    <p:sldId id="257" r:id="rId4"/>
    <p:sldId id="259" r:id="rId5"/>
    <p:sldId id="258" r:id="rId6"/>
    <p:sldId id="268" r:id="rId7"/>
    <p:sldId id="267" r:id="rId8"/>
    <p:sldId id="262" r:id="rId9"/>
    <p:sldId id="260" r:id="rId10"/>
    <p:sldId id="278" r:id="rId11"/>
    <p:sldId id="263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64" r:id="rId20"/>
    <p:sldId id="275" r:id="rId21"/>
    <p:sldId id="276" r:id="rId22"/>
    <p:sldId id="277" r:id="rId23"/>
    <p:sldId id="265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58" autoAdjust="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957B8-1254-472E-B5D4-E34E39BA9FB4}" type="datetimeFigureOut">
              <a:rPr lang="ko-KR" altLang="en-US" smtClean="0"/>
              <a:pPr/>
              <a:t>2013-06-10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C144-6DDE-4660-9968-A9A60863439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56CB-4633-46DC-A292-3203E0D00AAD}" type="datetimeFigureOut">
              <a:rPr lang="ko-KR" altLang="en-US" smtClean="0"/>
              <a:pPr/>
              <a:t>2013-06-10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B7869-6C3C-481C-A391-F683A67A43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행복을 얻기 위한 즐거운 접근법을 간략하게 소개하고 있다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스스로를 책임지고 기준을 삼는 것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삶에 대한 의욕과 지금 원하는 것은 무엇이든 하고 싶다는 바람에 바탕을 둔 접근법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우리는 지금 이 순간에도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앞으로도 아직 일어나지도 않은 일에 대한 걱정 때문에 노심초사하면서 살아가고 있을지 모른다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하지만 아무리 걱정을 해도 변하는 것은 하나도 없다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걱정은 미래에 일어날 일 때문에 지금 어떤 식으로든 활력이 무디어지고 매사에 의욕을 잃는 상태가 될 수 있다</a:t>
            </a:r>
            <a:r>
              <a:rPr lang="en-US" altLang="ko-KR" dirty="0" smtClean="0"/>
              <a:t>.</a:t>
            </a:r>
            <a:endParaRPr lang="en-US" altLang="ko-KR" smtClean="0"/>
          </a:p>
          <a:p>
            <a:endParaRPr lang="en-US" altLang="ko-KR" dirty="0" smtClean="0"/>
          </a:p>
          <a:p>
            <a:r>
              <a:rPr lang="ko-KR" altLang="en-US" dirty="0" smtClean="0"/>
              <a:t>미국의 주간잡지</a:t>
            </a:r>
            <a:r>
              <a:rPr lang="en-US" altLang="ko-KR" dirty="0" smtClean="0"/>
              <a:t>&lt;</a:t>
            </a:r>
            <a:r>
              <a:rPr lang="ko-KR" altLang="en-US" dirty="0" err="1" smtClean="0"/>
              <a:t>뉴요커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에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녹슨 알맹이를 찾아서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라는 제목으로 발표된 에세이에서 걱정에 관해 풍자한 글이다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그렇게 뒤로 미루지 않게 하기 위한 전략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충분히 해결 가능한 것임을 알게 될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빙긋이 울게 될지도 모른다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미완</a:t>
            </a:r>
            <a:r>
              <a:rPr lang="en-US" altLang="ko-KR" dirty="0" smtClean="0"/>
              <a:t>: </a:t>
            </a:r>
            <a:r>
              <a:rPr lang="ko-KR" altLang="en-US" dirty="0" smtClean="0"/>
              <a:t>미완성의 의미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미흡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아직 만족스럽지 못한 상태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성장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점점 나아가는 상태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현미경으로 돌을 자세히 들여다보면 돌은 절대 변하지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같은 현미경으로 이번에는 산호 조각을 살펴보면 산호는 계속 성장하며 변하고 있다는 것을 알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결론은 산호는 살아 있고 돌에는 생명이 없다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살아있는 꽃과 죽은 꽃을 어떻게 구별하는가</a:t>
            </a:r>
            <a:r>
              <a:rPr lang="en-US" altLang="ko-KR" dirty="0" smtClean="0"/>
              <a:t>? </a:t>
            </a:r>
          </a:p>
          <a:p>
            <a:r>
              <a:rPr lang="ko-KR" altLang="en-US" dirty="0" smtClean="0"/>
              <a:t>성장하고 있는 것이 살아 있는 것이다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그러나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우리가 현재 </a:t>
            </a:r>
            <a:r>
              <a:rPr lang="ko-KR" altLang="en-US" dirty="0" err="1" smtClean="0"/>
              <a:t>깎아내리는</a:t>
            </a:r>
            <a:r>
              <a:rPr lang="ko-KR" altLang="en-US" dirty="0" smtClean="0"/>
              <a:t> 문화 속에 살고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미래에 대비하라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뒷일을 먼저 생각하라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쾌락주의자가 되지 말라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내일을 생각하라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은퇴를 </a:t>
            </a:r>
            <a:r>
              <a:rPr lang="ko-KR" altLang="en-US" dirty="0" err="1" smtClean="0"/>
              <a:t>준비하라등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주부인 </a:t>
            </a:r>
            <a:r>
              <a:rPr lang="ko-KR" altLang="en-US" dirty="0" err="1" smtClean="0"/>
              <a:t>샐리포스씨는</a:t>
            </a:r>
            <a:r>
              <a:rPr lang="ko-KR" altLang="en-US" dirty="0" smtClean="0"/>
              <a:t> 자연에 흠뻑 취하고 현재의 순간들과 교감하기 위해 모처럼 혼자 숲 속에 들어가 지내기로 결심했다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그런데 막상 숲 속에 들어와 있으니 마음은 겉돌고 그때쯤 집에서 했어야 할 온갖 일들에만 정신이 팔린다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아이들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장보기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세금 납부 등 괜찮을까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이렇게 이미 했어야 할 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아니면 숲을 나간 뒤 해야 할 일들에 대한 생각으로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마음이 흘러간다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영국의 극작가이자 소설가 조지 </a:t>
            </a:r>
            <a:r>
              <a:rPr lang="ko-KR" altLang="en-US" dirty="0" err="1" smtClean="0"/>
              <a:t>버나드</a:t>
            </a:r>
            <a:r>
              <a:rPr lang="ko-KR" altLang="en-US" dirty="0" smtClean="0"/>
              <a:t> 쇼는 </a:t>
            </a:r>
            <a:r>
              <a:rPr lang="en-US" altLang="ko-KR" dirty="0" smtClean="0"/>
              <a:t>&lt;</a:t>
            </a:r>
            <a:r>
              <a:rPr lang="ko-KR" altLang="en-US" dirty="0" err="1" smtClean="0"/>
              <a:t>워런</a:t>
            </a:r>
            <a:r>
              <a:rPr lang="ko-KR" altLang="en-US" dirty="0" smtClean="0"/>
              <a:t> 부인의 직업</a:t>
            </a:r>
            <a:r>
              <a:rPr lang="en-US" altLang="ko-KR" dirty="0" smtClean="0"/>
              <a:t>&gt;</a:t>
            </a:r>
            <a:r>
              <a:rPr lang="ko-KR" altLang="en-US" dirty="0" smtClean="0"/>
              <a:t>에서 다음과 같이 표현했다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누구나 치켜세워주면 기분이 좋고 그런 대우를 받기를 원한다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그러나 반드시 그럴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필요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는 없다</a:t>
            </a:r>
            <a:endParaRPr lang="en-US" altLang="ko-KR" dirty="0" smtClean="0"/>
          </a:p>
          <a:p>
            <a:r>
              <a:rPr lang="ko-KR" altLang="en-US" dirty="0" smtClean="0"/>
              <a:t>다시 말해 이러한 경우는 자신의 상당부분을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외부인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에게 내맡기는 꼴이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인정을 해주지 않으면 의욕을 상실하여 무기력 상태가 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노아라는 환자가 있었다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아내와 자식들을 끔찍하게 사랑했지만 사랑한다는 말을 하지 못했다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사랑한다는 말을 하는 것은 </a:t>
            </a:r>
            <a:r>
              <a:rPr lang="ko-KR" altLang="en-US" dirty="0" err="1" smtClean="0"/>
              <a:t>노아로서는</a:t>
            </a:r>
            <a:r>
              <a:rPr lang="ko-KR" altLang="en-US" dirty="0" smtClean="0"/>
              <a:t> 지나친 큰 위험</a:t>
            </a:r>
            <a:r>
              <a:rPr lang="ko-KR" altLang="en-US" baseline="0" dirty="0" smtClean="0"/>
              <a:t> 부담을 지는 </a:t>
            </a:r>
            <a:r>
              <a:rPr lang="ko-KR" altLang="en-US" baseline="0" dirty="0" err="1" smtClean="0"/>
              <a:t>일이엇다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“</a:t>
            </a:r>
            <a:r>
              <a:rPr lang="ko-KR" altLang="en-US" baseline="0" dirty="0" smtClean="0"/>
              <a:t>나도 당신을 사랑해</a:t>
            </a:r>
            <a:r>
              <a:rPr lang="en-US" altLang="ko-KR" baseline="0" dirty="0" smtClean="0"/>
              <a:t>”</a:t>
            </a:r>
            <a:r>
              <a:rPr lang="ko-KR" altLang="en-US" baseline="0" dirty="0" smtClean="0"/>
              <a:t>라는 답이 돌아오지 않을지도 모른다는 자체가 두려웠다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나는 누구인가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나는 자신을 어떤 사람이라고 표현하는가</a:t>
            </a:r>
            <a:r>
              <a:rPr lang="en-US" altLang="ko-KR" dirty="0" smtClean="0"/>
              <a:t>? </a:t>
            </a:r>
            <a:r>
              <a:rPr lang="ko-KR" altLang="en-US" dirty="0" smtClean="0"/>
              <a:t>이 두 질문에 답하기 위해서는 많은 사람들은 내가 여태껏 살아온 삶을 뒤돌아본다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덴마크의 한 철학자는 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단정적인 말로 나를 표현하는 것은 내 존재를 부정하는 것</a:t>
            </a:r>
            <a:r>
              <a:rPr lang="en-US" altLang="ko-KR" dirty="0" smtClean="0"/>
              <a:t>”</a:t>
            </a:r>
          </a:p>
          <a:p>
            <a:r>
              <a:rPr lang="ko-KR" altLang="en-US" dirty="0" smtClean="0"/>
              <a:t>단정적인 꼬리표에 어울리는 행동하면서 자신의 고유의 모습은 더 이상 존재하지 않게 되기 때문</a:t>
            </a:r>
            <a:r>
              <a:rPr lang="en-US" altLang="ko-KR" dirty="0" smtClean="0"/>
              <a:t>/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스스로 붙인 꼬리표의 경우도 마찬가지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자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신에게서 </a:t>
            </a:r>
            <a:r>
              <a:rPr lang="ko-KR" altLang="en-US" baseline="0" dirty="0" smtClean="0"/>
              <a:t>성장 가능성을 보지 못하고 꼬리표대로만 행동하려 드는 것은 자신의 존재를 부정하는 일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멀린</a:t>
            </a:r>
            <a:r>
              <a:rPr lang="en-US" altLang="ko-KR" dirty="0" smtClean="0"/>
              <a:t>(</a:t>
            </a:r>
            <a:r>
              <a:rPr lang="ko-KR" altLang="en-US" dirty="0" smtClean="0"/>
              <a:t>아서 왕을 보좌한 뛰어난 능력을 지닌 마법사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한 말을 기억하라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자책감은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과거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에 행한 어떤 행위의 결과 옴짝달싹 못한 채 현재의 순간들을 잡아먹는 것을 의미한다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반면 걱정은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미래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에 일어날지도 모르는 어떤 일 때문에 현재 안절부절 못하고 있는 상태이다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그 일은 자신도 어찌 해볼 도리가 </a:t>
            </a:r>
            <a:endParaRPr lang="en-US" altLang="ko-KR" dirty="0" smtClean="0"/>
          </a:p>
          <a:p>
            <a:r>
              <a:rPr lang="ko-KR" altLang="en-US" dirty="0" smtClean="0"/>
              <a:t>없는 것인 경우가 대부분이다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B7869-6C3C-481C-A391-F683A67A43C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014A-D98E-4143-9025-E6AC62CAB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-1"/>
            <a:ext cx="4139952" cy="4815863"/>
          </a:xfrm>
          <a:prstGeom prst="rect">
            <a:avLst/>
          </a:prstGeom>
        </p:spPr>
      </p:pic>
      <p:pic>
        <p:nvPicPr>
          <p:cNvPr id="5" name="그림 4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63885" y="3077885"/>
            <a:ext cx="4725144" cy="2835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2276872"/>
            <a:ext cx="5660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휴먼모음T" pitchFamily="18" charset="-127"/>
                <a:ea typeface="휴먼모음T" pitchFamily="18" charset="-127"/>
              </a:rPr>
              <a:t>행복한 이기주의자</a:t>
            </a:r>
            <a:endParaRPr lang="ko-KR" alt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429132"/>
            <a:ext cx="213312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7422">
            <a:off x="6659726" y="3679448"/>
            <a:ext cx="2079104" cy="294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00042"/>
            <a:ext cx="8100392" cy="216024"/>
          </a:xfrm>
          <a:prstGeom prst="rect">
            <a:avLst/>
          </a:prstGeom>
        </p:spPr>
      </p:pic>
      <p:pic>
        <p:nvPicPr>
          <p:cNvPr id="4" name="그림 3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127669" y="147741"/>
            <a:ext cx="1979071" cy="118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412776"/>
            <a:ext cx="8208912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자기사랑 훈련은 먼저 마음에서 시작된다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자신의 생각을 통제하는 법을 몸에 익혀야 하는 것이다</a:t>
            </a:r>
            <a:r>
              <a:rPr lang="en-US" altLang="ko-KR" dirty="0" smtClean="0"/>
              <a:t>.</a:t>
            </a:r>
          </a:p>
          <a:p>
            <a:pPr>
              <a:lnSpc>
                <a:spcPct val="110000"/>
              </a:lnSpc>
            </a:pPr>
            <a:endParaRPr lang="en-US" altLang="ko-KR" dirty="0" smtClean="0"/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진심으로 사랑을 느끼는 사람이 있으면 솔직하게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사랑해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라고 말한다</a:t>
            </a:r>
            <a:r>
              <a:rPr lang="en-US" altLang="ko-KR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altLang="ko-KR" dirty="0" smtClean="0"/>
              <a:t>    </a:t>
            </a:r>
            <a:r>
              <a:rPr lang="ko-KR" altLang="en-US" dirty="0" smtClean="0"/>
              <a:t>무슨 반응을 얻게 될까를 탐색하는 대신 그 떨림 감당에 대해 격려한다</a:t>
            </a:r>
            <a:endParaRPr lang="en-US" altLang="ko-KR" dirty="0" smtClean="0"/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dirty="0" smtClean="0"/>
              <a:t>질투하지 않는다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질투는 스스로를 깎아 내린 행위이다</a:t>
            </a:r>
            <a:endParaRPr lang="en-US" altLang="ko-KR" dirty="0" smtClean="0"/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en-US" altLang="ko-KR" dirty="0" smtClean="0"/>
              <a:t>“</a:t>
            </a:r>
            <a:r>
              <a:rPr lang="ko-KR" altLang="en-US" dirty="0" smtClean="0"/>
              <a:t>불평 없이 나 자신을 받아드릴 수 있는가</a:t>
            </a:r>
            <a:r>
              <a:rPr lang="en-US" altLang="ko-KR" dirty="0" smtClean="0"/>
              <a:t>?”</a:t>
            </a:r>
          </a:p>
          <a:p>
            <a:pPr>
              <a:lnSpc>
                <a:spcPct val="110000"/>
              </a:lnSpc>
            </a:pPr>
            <a:r>
              <a:rPr lang="en-US" altLang="ko-KR" dirty="0" smtClean="0"/>
              <a:t>“ </a:t>
            </a:r>
            <a:r>
              <a:rPr lang="ko-KR" altLang="en-US" dirty="0" smtClean="0"/>
              <a:t>늘 나 자신을 사랑할 수 있는가</a:t>
            </a:r>
            <a:r>
              <a:rPr lang="en-US" altLang="ko-KR" dirty="0" smtClean="0"/>
              <a:t>?”</a:t>
            </a:r>
          </a:p>
          <a:p>
            <a:pPr>
              <a:lnSpc>
                <a:spcPct val="110000"/>
              </a:lnSpc>
            </a:pPr>
            <a:r>
              <a:rPr lang="en-US" altLang="ko-KR" dirty="0" smtClean="0"/>
              <a:t>“</a:t>
            </a:r>
            <a:r>
              <a:rPr lang="ko-KR" altLang="en-US" dirty="0" smtClean="0"/>
              <a:t>나는 사랑을 베풀고 받을 수 있는가</a:t>
            </a:r>
            <a:r>
              <a:rPr lang="en-US" altLang="ko-KR" dirty="0" smtClean="0"/>
              <a:t>?”</a:t>
            </a:r>
          </a:p>
          <a:p>
            <a:pPr>
              <a:lnSpc>
                <a:spcPct val="110000"/>
              </a:lnSpc>
            </a:pP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이 세상에서 가장 아름답고 재미있고 소중한 사람과  사랑에 빠지기 위한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자기만의 목표를 정하라</a:t>
            </a:r>
            <a:r>
              <a:rPr lang="en-US" altLang="ko-KR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ko-KR" altLang="en-US" b="1" dirty="0" smtClean="0">
                <a:solidFill>
                  <a:srgbClr val="FF0000"/>
                </a:solidFill>
              </a:rPr>
              <a:t>그 소중한 사람은 물론 나 자신이다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  <p:sp>
        <p:nvSpPr>
          <p:cNvPr id="11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10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10952" y="3118656"/>
            <a:ext cx="6957392" cy="720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868" y="2770527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3</a:t>
            </a:r>
            <a:endParaRPr lang="ko-KR" altLang="en-US" sz="60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934" y="3048656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자신에게 붙어 있는 꼬리표를 뗀다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2" name="그림 11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720080"/>
          </a:xfrm>
          <a:prstGeom prst="rect">
            <a:avLst/>
          </a:prstGeom>
        </p:spPr>
      </p:pic>
      <p:pic>
        <p:nvPicPr>
          <p:cNvPr id="11" name="그림 10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97471">
            <a:off x="-50110" y="2739953"/>
            <a:ext cx="4797794" cy="2878677"/>
          </a:xfrm>
          <a:prstGeom prst="rect">
            <a:avLst/>
          </a:prstGeom>
        </p:spPr>
      </p:pic>
      <p:sp>
        <p:nvSpPr>
          <p:cNvPr id="7" name="날짜 개체 틀 19"/>
          <p:cNvSpPr>
            <a:spLocks noGrp="1"/>
          </p:cNvSpPr>
          <p:nvPr>
            <p:ph type="dt" sz="half" idx="10"/>
          </p:nvPr>
        </p:nvSpPr>
        <p:spPr>
          <a:xfrm>
            <a:off x="107504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8" name="바닥글 개체 틀 2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  <p:sp>
        <p:nvSpPr>
          <p:cNvPr id="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11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4664"/>
            <a:ext cx="8100392" cy="216024"/>
          </a:xfrm>
          <a:prstGeom prst="rect">
            <a:avLst/>
          </a:prstGeom>
        </p:spPr>
      </p:pic>
      <p:pic>
        <p:nvPicPr>
          <p:cNvPr id="10" name="그림 9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238437" y="118671"/>
            <a:ext cx="1979071" cy="118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1214422"/>
            <a:ext cx="8001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00B050"/>
                </a:solidFill>
              </a:rPr>
              <a:t>과거의 삶에서 얻는 자신에 대한 평판들을 늘어놓으면서 과거 속에서만 </a:t>
            </a:r>
            <a:endParaRPr lang="en-US" altLang="ko-KR" sz="1700" b="1" dirty="0" smtClean="0">
              <a:solidFill>
                <a:srgbClr val="00B050"/>
              </a:solidFill>
            </a:endParaRPr>
          </a:p>
          <a:p>
            <a:r>
              <a:rPr lang="ko-KR" altLang="en-US" sz="1700" b="1" dirty="0" smtClean="0">
                <a:solidFill>
                  <a:srgbClr val="00B050"/>
                </a:solidFill>
              </a:rPr>
              <a:t>어슬렁대는 것은 유령이나 하는 짓이다</a:t>
            </a:r>
            <a:r>
              <a:rPr lang="en-US" altLang="ko-KR" sz="1700" b="1" dirty="0" smtClean="0">
                <a:solidFill>
                  <a:srgbClr val="00B050"/>
                </a:solidFill>
              </a:rPr>
              <a:t>. </a:t>
            </a:r>
            <a:r>
              <a:rPr lang="ko-KR" altLang="en-US" sz="1700" b="1" dirty="0" smtClean="0">
                <a:solidFill>
                  <a:srgbClr val="00B050"/>
                </a:solidFill>
              </a:rPr>
              <a:t>오늘의 나이지 어제의 내가 아니다</a:t>
            </a:r>
            <a:endParaRPr lang="ko-KR" altLang="en-US" sz="17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071678"/>
            <a:ext cx="8715436" cy="380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ko-KR" altLang="en-US" sz="1700" b="1" dirty="0" smtClean="0"/>
              <a:t> 나는 매력이 없고 못생겼고 덩치가 크고 평범해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너무 키가 작아</a:t>
            </a:r>
            <a:endParaRPr lang="en-US" altLang="ko-KR" sz="1700" b="1" dirty="0" smtClean="0"/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이런 신체적 꼬리표를 사용하면 이성과의 관계에서 차일지도 모르는 위험을</a:t>
            </a:r>
            <a:endParaRPr lang="en-US" altLang="ko-KR" sz="1700" dirty="0" smtClean="0"/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감당하지 않아도 된다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꼬리표를 붙이고 있는 이상 이성 관계에서 자신을 시험대에 올리지 않아도 된다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여기서의 문제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우리는 거울에서 조차 보고 싶은 것만 본다는 것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10000"/>
              </a:lnSpc>
            </a:pPr>
            <a:endParaRPr lang="en-US" altLang="ko-KR" sz="1700" dirty="0" smtClean="0"/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ko-KR" altLang="en-US" sz="1700" b="1" dirty="0" smtClean="0"/>
              <a:t> 나는 제멋대로야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참견을 잘해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권위주의적이야</a:t>
            </a:r>
            <a:endParaRPr lang="en-US" altLang="ko-KR" sz="1700" b="1" dirty="0" smtClean="0"/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이런 꼬리표는 자기 자신을 고치기보다 쌀쌀맞은 행동을 계속 할 수 있게 해준다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그러면서 그런 행동을 </a:t>
            </a:r>
            <a:r>
              <a:rPr lang="en-US" altLang="ko-KR" sz="1700" dirty="0" smtClean="0"/>
              <a:t>“</a:t>
            </a:r>
            <a:r>
              <a:rPr lang="ko-KR" altLang="en-US" sz="1700" dirty="0" smtClean="0"/>
              <a:t>어쩔 수 없어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난 항상 그래왔거든</a:t>
            </a:r>
            <a:r>
              <a:rPr lang="en-US" altLang="ko-KR" sz="1700" dirty="0" smtClean="0"/>
              <a:t>.” </a:t>
            </a:r>
            <a:r>
              <a:rPr lang="ko-KR" altLang="en-US" sz="1700" dirty="0" smtClean="0"/>
              <a:t>이라며 무마한다</a:t>
            </a:r>
            <a:endParaRPr lang="en-US" altLang="ko-KR" sz="1700" dirty="0" smtClean="0"/>
          </a:p>
          <a:p>
            <a:pPr>
              <a:lnSpc>
                <a:spcPct val="110000"/>
              </a:lnSpc>
            </a:pPr>
            <a:endParaRPr lang="en-US" altLang="ko-KR" sz="1700" dirty="0" smtClean="0"/>
          </a:p>
          <a:p>
            <a:pPr>
              <a:lnSpc>
                <a:spcPct val="110000"/>
              </a:lnSpc>
            </a:pPr>
            <a:r>
              <a:rPr lang="en-US" altLang="ko-KR" sz="1700" dirty="0" smtClean="0"/>
              <a:t>“</a:t>
            </a:r>
            <a:r>
              <a:rPr lang="ko-KR" altLang="en-US" sz="1700" dirty="0" smtClean="0"/>
              <a:t>나는 어떻다</a:t>
            </a:r>
            <a:r>
              <a:rPr lang="en-US" altLang="ko-KR" sz="1700" dirty="0" smtClean="0"/>
              <a:t>” </a:t>
            </a:r>
            <a:r>
              <a:rPr lang="ko-KR" altLang="en-US" sz="1700" dirty="0" smtClean="0"/>
              <a:t>꼬리표를 불러내면서 과거에 매달린 덕분에 얻을 수 있는 보상은 </a:t>
            </a:r>
            <a:r>
              <a:rPr lang="en-US" altLang="ko-KR" sz="1700" dirty="0" smtClean="0"/>
              <a:t>“</a:t>
            </a:r>
            <a:r>
              <a:rPr lang="ko-KR" altLang="en-US" sz="1700" dirty="0" smtClean="0"/>
              <a:t>회피</a:t>
            </a:r>
            <a:r>
              <a:rPr lang="en-US" altLang="ko-KR" sz="1700" dirty="0" smtClean="0"/>
              <a:t>”</a:t>
            </a:r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이러한 꼬리표들을 사용하면 쓰라린 노력도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변화의 시도에 따르는 위험도 피할 수 있다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그리고 처음 그런 꼬리표들을 만들어 낸 행동을 계속 반복한다</a:t>
            </a:r>
            <a:r>
              <a:rPr lang="en-US" altLang="ko-KR" sz="1700" dirty="0" smtClean="0"/>
              <a:t> </a:t>
            </a:r>
            <a:endParaRPr lang="ko-KR" altLang="en-US" sz="1700" dirty="0"/>
          </a:p>
        </p:txBody>
      </p:sp>
      <p:sp>
        <p:nvSpPr>
          <p:cNvPr id="8" name="날짜 개체 틀 19"/>
          <p:cNvSpPr>
            <a:spLocks noGrp="1"/>
          </p:cNvSpPr>
          <p:nvPr>
            <p:ph type="dt" sz="half" idx="10"/>
          </p:nvPr>
        </p:nvSpPr>
        <p:spPr>
          <a:xfrm>
            <a:off x="107504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11" name="바닥글 개체 틀 2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  <p:sp>
        <p:nvSpPr>
          <p:cNvPr id="12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12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7166"/>
            <a:ext cx="8100392" cy="216024"/>
          </a:xfrm>
          <a:prstGeom prst="rect">
            <a:avLst/>
          </a:prstGeom>
        </p:spPr>
      </p:pic>
      <p:pic>
        <p:nvPicPr>
          <p:cNvPr id="4" name="그림 3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02606">
            <a:off x="-199107" y="147741"/>
            <a:ext cx="1979071" cy="11874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9124" y="154845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400" b="1" dirty="0" smtClean="0"/>
              <a:t>나는 수학을 잘 못해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항상 그랬어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300037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2. </a:t>
            </a:r>
            <a:r>
              <a:rPr lang="ko-KR" altLang="en-US" sz="1400" b="1" dirty="0" smtClean="0"/>
              <a:t>오늘밤 풀어야 할 수학 문제가 있어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  <p:sp>
        <p:nvSpPr>
          <p:cNvPr id="17" name="오른쪽 화살표 16"/>
          <p:cNvSpPr/>
          <p:nvPr/>
        </p:nvSpPr>
        <p:spPr>
          <a:xfrm rot="5400000">
            <a:off x="5500694" y="2143116"/>
            <a:ext cx="50006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 rot="6814181">
            <a:off x="5393537" y="3607595"/>
            <a:ext cx="50006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643306" y="4214818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난 풀 수 있을 꺼야</a:t>
            </a:r>
            <a:endParaRPr lang="ko-KR" altLang="en-US" sz="1400" b="1" dirty="0"/>
          </a:p>
        </p:txBody>
      </p:sp>
      <p:sp>
        <p:nvSpPr>
          <p:cNvPr id="21" name="왼쪽 화살표 20"/>
          <p:cNvSpPr/>
          <p:nvPr/>
        </p:nvSpPr>
        <p:spPr>
          <a:xfrm rot="1062926">
            <a:off x="3143240" y="4143380"/>
            <a:ext cx="500066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571604" y="378619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4. (10</a:t>
            </a:r>
            <a:r>
              <a:rPr lang="ko-KR" altLang="en-US" sz="1400" b="1" dirty="0" smtClean="0"/>
              <a:t>분 후</a:t>
            </a:r>
            <a:r>
              <a:rPr lang="en-US" altLang="ko-KR" sz="1400" b="1" dirty="0" smtClean="0"/>
              <a:t>)</a:t>
            </a:r>
            <a:br>
              <a:rPr lang="en-US" altLang="ko-KR" sz="1400" b="1" dirty="0" smtClean="0"/>
            </a:br>
            <a:r>
              <a:rPr lang="ko-KR" altLang="en-US" sz="1400" b="1" dirty="0" smtClean="0"/>
              <a:t>도저히 못 풀겠어</a:t>
            </a:r>
            <a:endParaRPr lang="ko-KR" altLang="en-US" sz="1400" b="1" dirty="0"/>
          </a:p>
        </p:txBody>
      </p:sp>
      <p:sp>
        <p:nvSpPr>
          <p:cNvPr id="23" name="아래쪽 화살표 22"/>
          <p:cNvSpPr/>
          <p:nvPr/>
        </p:nvSpPr>
        <p:spPr>
          <a:xfrm rot="10564106">
            <a:off x="2014170" y="3164786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643042" y="2621157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5. </a:t>
            </a:r>
            <a:r>
              <a:rPr lang="ko-KR" altLang="en-US" sz="1400" b="1" dirty="0" smtClean="0"/>
              <a:t>왜 못해 </a:t>
            </a:r>
            <a:r>
              <a:rPr lang="en-US" altLang="ko-KR" sz="1400" b="1" dirty="0" smtClean="0"/>
              <a:t>?</a:t>
            </a:r>
            <a:endParaRPr lang="ko-KR" altLang="en-US" sz="1400" b="1" dirty="0"/>
          </a:p>
        </p:txBody>
      </p:sp>
      <p:sp>
        <p:nvSpPr>
          <p:cNvPr id="25" name="오른쪽 화살표 24"/>
          <p:cNvSpPr/>
          <p:nvPr/>
        </p:nvSpPr>
        <p:spPr>
          <a:xfrm rot="19666894">
            <a:off x="2011332" y="2071648"/>
            <a:ext cx="477868" cy="447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339752" y="170080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6. </a:t>
            </a:r>
            <a:r>
              <a:rPr lang="ko-KR" altLang="en-US" sz="1400" b="1" dirty="0" smtClean="0"/>
              <a:t>왜냐하면</a:t>
            </a:r>
            <a:endParaRPr lang="ko-KR" altLang="en-US" sz="1400" b="1" dirty="0"/>
          </a:p>
        </p:txBody>
      </p:sp>
      <p:sp>
        <p:nvSpPr>
          <p:cNvPr id="27" name="오른쪽 화살표 26"/>
          <p:cNvSpPr/>
          <p:nvPr/>
        </p:nvSpPr>
        <p:spPr>
          <a:xfrm>
            <a:off x="3783902" y="1484784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71472" y="5000636"/>
            <a:ext cx="80724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smtClean="0"/>
              <a:t>우리의 꼬리표들은 모두 후천적으로 몸에 밴 회피 방식이기 때문에 </a:t>
            </a:r>
            <a:endParaRPr lang="en-US" altLang="ko-KR" sz="1700" dirty="0" smtClean="0"/>
          </a:p>
          <a:p>
            <a:r>
              <a:rPr lang="ko-KR" altLang="en-US" sz="1700" dirty="0" smtClean="0"/>
              <a:t>마음만 먹으면 얼마든지 극복할 수 있다</a:t>
            </a:r>
            <a:r>
              <a:rPr lang="en-US" altLang="ko-KR" sz="1700" dirty="0" smtClean="0"/>
              <a:t>.</a:t>
            </a:r>
            <a:endParaRPr lang="ko-KR" altLang="en-US" sz="1700" dirty="0"/>
          </a:p>
        </p:txBody>
      </p: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>
          <a:xfrm>
            <a:off x="107504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13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30" name="바닥글 개체 틀 2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20688"/>
            <a:ext cx="8100392" cy="216024"/>
          </a:xfrm>
          <a:prstGeom prst="rect">
            <a:avLst/>
          </a:prstGeom>
        </p:spPr>
      </p:pic>
      <p:pic>
        <p:nvPicPr>
          <p:cNvPr id="4" name="그림 3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199107" y="147741"/>
            <a:ext cx="1979071" cy="118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1202619"/>
            <a:ext cx="8001056" cy="208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700" b="1" dirty="0" smtClean="0"/>
              <a:t>“</a:t>
            </a:r>
            <a:r>
              <a:rPr lang="ko-KR" altLang="en-US" sz="1700" b="1" dirty="0" smtClean="0"/>
              <a:t>슬픔의 가장 좋은 처방은 무언가를 배우는 것이다</a:t>
            </a:r>
            <a:r>
              <a:rPr lang="en-US" altLang="ko-KR" sz="1700" b="1" dirty="0" smtClean="0"/>
              <a:t>. </a:t>
            </a:r>
            <a:r>
              <a:rPr lang="ko-KR" altLang="en-US" sz="1700" b="1" dirty="0" smtClean="0"/>
              <a:t>결코 어긋날 일이 없는 </a:t>
            </a:r>
            <a:r>
              <a:rPr lang="ko-KR" altLang="en-US" sz="1700" b="1" dirty="0" smtClean="0"/>
              <a:t>것은 </a:t>
            </a:r>
            <a:r>
              <a:rPr lang="ko-KR" altLang="en-US" sz="1700" b="1" dirty="0" smtClean="0"/>
              <a:t>오로지 배움뿐이다</a:t>
            </a:r>
            <a:r>
              <a:rPr lang="en-US" altLang="ko-KR" sz="1700" b="1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세상이 어떻게 움직이고 있는지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무엇이 세상을 움직이는지를 배워라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오로지 배움만이 정신력을 지치지 않게 하고 소외시키거나 괴롭히지 않으며</a:t>
            </a:r>
            <a:endParaRPr lang="en-US" altLang="ko-KR" sz="1700" dirty="0" smtClean="0"/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두렵게 하거나 불신하거나 꿈에서도 후회하지 않게 한다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10000"/>
              </a:lnSpc>
            </a:pPr>
            <a:endParaRPr lang="en-US" altLang="ko-KR" sz="1100" dirty="0" smtClean="0"/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자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배워야 할 것이 얼마나 많은가</a:t>
            </a:r>
            <a:r>
              <a:rPr lang="en-US" altLang="ko-KR" sz="1700" dirty="0" smtClean="0"/>
              <a:t>. </a:t>
            </a:r>
            <a:r>
              <a:rPr lang="ko-KR" altLang="en-US" sz="1700" dirty="0" smtClean="0"/>
              <a:t>배움에 이 세상 유일의 순수함이 있다</a:t>
            </a:r>
            <a:r>
              <a:rPr lang="en-US" altLang="ko-KR" sz="1700" dirty="0" smtClean="0"/>
              <a:t>.</a:t>
            </a:r>
            <a:endParaRPr lang="ko-KR" altLang="en-US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373887"/>
            <a:ext cx="2690813" cy="293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14744" y="3794124"/>
            <a:ext cx="5072098" cy="121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나의 성장을 방해하는 꼬리표들은 몰아내야 할</a:t>
            </a:r>
            <a:endParaRPr lang="en-US" altLang="ko-KR" sz="17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악귀 같은 것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어떤 식으로라도 그런 꼬리표를 달아야겠거든 </a:t>
            </a:r>
            <a:endParaRPr lang="en-US" altLang="ko-KR" sz="17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ko-KR" sz="17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나는 꼬리표를 떼는 사람이다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”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14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10952" y="3118656"/>
            <a:ext cx="6957392" cy="720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14744" y="2770527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4</a:t>
            </a:r>
            <a:endParaRPr lang="ko-KR" altLang="en-US" sz="60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3048656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mtClean="0">
                <a:latin typeface="휴먼모음T" pitchFamily="18" charset="-127"/>
                <a:ea typeface="휴먼모음T" pitchFamily="18" charset="-127"/>
              </a:rPr>
              <a:t>자책도 걱정도 없다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2" name="그림 11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720080"/>
          </a:xfrm>
          <a:prstGeom prst="rect">
            <a:avLst/>
          </a:prstGeom>
        </p:spPr>
      </p:pic>
      <p:pic>
        <p:nvPicPr>
          <p:cNvPr id="11" name="그림 10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97471">
            <a:off x="-50110" y="2739953"/>
            <a:ext cx="4797794" cy="2878677"/>
          </a:xfrm>
          <a:prstGeom prst="rect">
            <a:avLst/>
          </a:prstGeom>
        </p:spPr>
      </p:pic>
      <p:sp>
        <p:nvSpPr>
          <p:cNvPr id="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15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8" name="바닥글 개체 틀 17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  <p:sp>
        <p:nvSpPr>
          <p:cNvPr id="9" name="날짜 개체 틀 15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500042"/>
            <a:ext cx="8100392" cy="216024"/>
          </a:xfrm>
          <a:prstGeom prst="rect">
            <a:avLst/>
          </a:prstGeom>
        </p:spPr>
      </p:pic>
      <p:pic>
        <p:nvPicPr>
          <p:cNvPr id="4" name="그림 3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199107" y="147741"/>
            <a:ext cx="1979071" cy="118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1214422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smtClean="0"/>
              <a:t>일생을 통해 도움이 안 되는 감정이 두 가지 있다</a:t>
            </a:r>
            <a:r>
              <a:rPr lang="en-US" altLang="ko-KR" sz="1700" dirty="0" smtClean="0"/>
              <a:t>.</a:t>
            </a:r>
          </a:p>
          <a:p>
            <a:r>
              <a:rPr lang="ko-KR" altLang="en-US" sz="1700" b="1" dirty="0" smtClean="0"/>
              <a:t>이미 일어난 일에 대한 자책감 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아직 일어나지 않은 일에 대한 섣부른 걱정</a:t>
            </a:r>
            <a:endParaRPr lang="en-US" altLang="ko-KR" sz="1700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ko-KR" altLang="en-US" b="1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857224" y="2357430"/>
            <a:ext cx="25003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929190" y="2357430"/>
            <a:ext cx="25003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868" y="207167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/>
              <a:t>현재</a:t>
            </a:r>
            <a:endParaRPr lang="ko-KR" alt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2447504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자책감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32" y="2447504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</a:t>
            </a:r>
            <a:r>
              <a:rPr lang="ko-KR" altLang="en-US" sz="1600" dirty="0" smtClean="0"/>
              <a:t>과거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2500306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</a:t>
            </a:r>
            <a:r>
              <a:rPr lang="ko-KR" altLang="en-US" sz="1600" dirty="0" smtClean="0"/>
              <a:t>미래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286644" y="2518942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걱정</a:t>
            </a:r>
            <a:endParaRPr lang="ko-KR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3214686"/>
            <a:ext cx="771530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1" dirty="0" smtClean="0">
                <a:solidFill>
                  <a:srgbClr val="FF0000"/>
                </a:solidFill>
              </a:rPr>
              <a:t>걱정은 미래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자책감은 과거에 대한 반응이지만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700" b="1" dirty="0" smtClean="0">
                <a:solidFill>
                  <a:srgbClr val="FF0000"/>
                </a:solidFill>
              </a:rPr>
              <a:t>둘 다 현재의 자신을</a:t>
            </a:r>
            <a:endParaRPr lang="en-US" altLang="ko-KR" sz="1700" b="1" dirty="0" smtClean="0">
              <a:solidFill>
                <a:srgbClr val="FF0000"/>
              </a:solidFill>
            </a:endParaRPr>
          </a:p>
          <a:p>
            <a:r>
              <a:rPr lang="ko-KR" altLang="en-US" sz="1700" b="1" dirty="0" smtClean="0">
                <a:solidFill>
                  <a:srgbClr val="FF0000"/>
                </a:solidFill>
              </a:rPr>
              <a:t>불안하게 하거나 꼼짝 못하게 한다는 동일한 목적을 수행한다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ko-KR" sz="1700" b="1" dirty="0" smtClean="0">
              <a:solidFill>
                <a:srgbClr val="FF0000"/>
              </a:solidFill>
            </a:endParaRPr>
          </a:p>
          <a:p>
            <a:r>
              <a:rPr lang="ko-KR" altLang="en-US" sz="1700" dirty="0" smtClean="0"/>
              <a:t>과거 행위와 관련된 감정에 사로잡혀 현재의 순간들을 내팽개치는 것이다</a:t>
            </a:r>
            <a:r>
              <a:rPr lang="en-US" altLang="ko-KR" sz="1700" dirty="0" smtClean="0"/>
              <a:t>.</a:t>
            </a:r>
          </a:p>
          <a:p>
            <a:r>
              <a:rPr lang="ko-KR" altLang="en-US" sz="1700" dirty="0" smtClean="0"/>
              <a:t>반면 걱정의 경우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미래의 일에 집착하면서 소중한 현재를 잡아먹는다</a:t>
            </a:r>
            <a:r>
              <a:rPr lang="en-US" altLang="ko-KR" sz="1700" dirty="0" smtClean="0"/>
              <a:t>.</a:t>
            </a:r>
          </a:p>
          <a:p>
            <a:r>
              <a:rPr lang="ko-KR" altLang="en-US" sz="1700" dirty="0" smtClean="0"/>
              <a:t>뒤를 보고 있든 앞을 보고 있든 그 결과는 똑같다</a:t>
            </a:r>
            <a:r>
              <a:rPr lang="en-US" altLang="ko-KR" sz="1700" dirty="0" smtClean="0"/>
              <a:t>.</a:t>
            </a:r>
          </a:p>
          <a:p>
            <a:r>
              <a:rPr lang="ko-KR" altLang="en-US" sz="1700" b="1" dirty="0" smtClean="0"/>
              <a:t>현재의 순간을 </a:t>
            </a:r>
            <a:r>
              <a:rPr lang="ko-KR" altLang="en-US" sz="1700" b="1" dirty="0" smtClean="0"/>
              <a:t>내동댕이 </a:t>
            </a:r>
            <a:r>
              <a:rPr lang="ko-KR" altLang="en-US" sz="1700" b="1" dirty="0" smtClean="0"/>
              <a:t>치는 것</a:t>
            </a:r>
            <a:r>
              <a:rPr lang="en-US" altLang="ko-KR" sz="1700" b="1" dirty="0" smtClean="0"/>
              <a:t>.</a:t>
            </a:r>
          </a:p>
          <a:p>
            <a:endParaRPr lang="en-US" altLang="ko-KR" sz="1700" b="1" dirty="0" smtClean="0"/>
          </a:p>
          <a:p>
            <a:r>
              <a:rPr lang="ko-KR" altLang="en-US" sz="1700" b="1" dirty="0" smtClean="0"/>
              <a:t>일주일 가운데 내가 절대 걱정하지 않는 이틀이 있다</a:t>
            </a:r>
            <a:r>
              <a:rPr lang="en-US" altLang="ko-KR" sz="1700" b="1" dirty="0" smtClean="0"/>
              <a:t>.</a:t>
            </a:r>
          </a:p>
          <a:p>
            <a:r>
              <a:rPr lang="ko-KR" altLang="en-US" sz="1700" b="1" dirty="0" smtClean="0"/>
              <a:t>그 걱정 없는 이틀에는 두려움과 불안이 결코 넘볼 자리가 없다</a:t>
            </a:r>
            <a:r>
              <a:rPr lang="en-US" altLang="ko-KR" sz="1700" b="1" dirty="0" smtClean="0"/>
              <a:t>.</a:t>
            </a:r>
          </a:p>
          <a:p>
            <a:r>
              <a:rPr lang="ko-KR" altLang="en-US" sz="1700" b="1" dirty="0" smtClean="0"/>
              <a:t>하루는 어제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그리고 또 다른 하루는 내일이다</a:t>
            </a:r>
            <a:r>
              <a:rPr lang="en-US" altLang="ko-KR" sz="1700" b="1" dirty="0" smtClean="0"/>
              <a:t>.</a:t>
            </a:r>
            <a:endParaRPr lang="ko-KR" altLang="en-US" sz="1700" b="1" dirty="0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16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18" name="바닥글 개체 틀 17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500042"/>
            <a:ext cx="8100392" cy="216024"/>
          </a:xfrm>
          <a:prstGeom prst="rect">
            <a:avLst/>
          </a:prstGeom>
        </p:spPr>
      </p:pic>
      <p:pic>
        <p:nvPicPr>
          <p:cNvPr id="4" name="그림 3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199107" y="147741"/>
            <a:ext cx="1979071" cy="118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1142422"/>
            <a:ext cx="8286808" cy="293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dirty="0" smtClean="0"/>
              <a:t>걱정은 현재 일어나고 있는 일 또는 미래에 일어날 일 때문에 현재의 자신을</a:t>
            </a:r>
            <a:endParaRPr lang="en-US" altLang="ko-KR" sz="1700" dirty="0" smtClean="0"/>
          </a:p>
          <a:p>
            <a:r>
              <a:rPr lang="ko-KR" altLang="en-US" sz="1700" dirty="0" smtClean="0"/>
              <a:t>옭아매는 것으로 정의 내릴 수 있다</a:t>
            </a:r>
            <a:r>
              <a:rPr lang="en-US" altLang="ko-KR" sz="1700" dirty="0" smtClean="0"/>
              <a:t>.</a:t>
            </a:r>
          </a:p>
          <a:p>
            <a:r>
              <a:rPr lang="ko-KR" altLang="en-US" sz="1700" dirty="0" smtClean="0"/>
              <a:t>걱정을 미래를 위한 계획과 혼동하지 않도록 주의 해야 한다</a:t>
            </a:r>
            <a:r>
              <a:rPr lang="en-US" altLang="ko-KR" sz="1700" dirty="0" smtClean="0"/>
              <a:t>.</a:t>
            </a:r>
          </a:p>
          <a:p>
            <a:endParaRPr lang="en-US" altLang="ko-KR" sz="1100" dirty="0" smtClean="0"/>
          </a:p>
          <a:p>
            <a:endParaRPr lang="en-US" altLang="ko-KR" sz="1050" dirty="0" smtClean="0"/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00B050"/>
                </a:solidFill>
              </a:rPr>
              <a:t>구구절절 정말 대단하다</a:t>
            </a:r>
            <a:r>
              <a:rPr lang="en-US" altLang="ko-KR" sz="1700" b="1" dirty="0" smtClean="0">
                <a:solidFill>
                  <a:srgbClr val="00B050"/>
                </a:solidFill>
              </a:rPr>
              <a:t>! </a:t>
            </a:r>
            <a:r>
              <a:rPr lang="ko-KR" altLang="en-US" sz="1700" b="1" dirty="0" smtClean="0">
                <a:solidFill>
                  <a:srgbClr val="00B050"/>
                </a:solidFill>
              </a:rPr>
              <a:t>케케묵은 걱정거리에서 새로운 걱정거리까지</a:t>
            </a:r>
            <a:r>
              <a:rPr lang="en-US" altLang="ko-KR" sz="1700" b="1" dirty="0" smtClean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00B050"/>
                </a:solidFill>
              </a:rPr>
              <a:t>우주적인 걱정거리에서 사소한 걱정거리까지</a:t>
            </a:r>
            <a:r>
              <a:rPr lang="en-US" altLang="ko-KR" sz="1700" b="1" dirty="0" smtClean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00B050"/>
                </a:solidFill>
              </a:rPr>
              <a:t>걱정도 팔자인 사람들은 얼마나 독창적인지</a:t>
            </a:r>
            <a:r>
              <a:rPr lang="en-US" altLang="ko-KR" sz="17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1700" b="1" dirty="0" smtClean="0">
                <a:solidFill>
                  <a:srgbClr val="00B050"/>
                </a:solidFill>
              </a:rPr>
              <a:t>보행자에서부터 태초에 이르기까지</a:t>
            </a:r>
            <a:endParaRPr lang="en-US" altLang="ko-KR" sz="1700" b="1" dirty="0" smtClean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00B050"/>
                </a:solidFill>
              </a:rPr>
              <a:t>온갖 걱정을 망라하며 온 세상의 걱정을 끝도 없이 끌어안고 살아야 직성이 풀린다</a:t>
            </a:r>
            <a:endParaRPr lang="en-US" altLang="ko-KR" sz="1700" b="1" dirty="0" smtClean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00B050"/>
                </a:solidFill>
              </a:rPr>
              <a:t>태양이 빛을 잃는다면 기상청이 한밤중에도 일을 할까</a:t>
            </a:r>
            <a:r>
              <a:rPr lang="en-US" altLang="ko-KR" sz="1700" b="1" dirty="0" smtClean="0">
                <a:solidFill>
                  <a:srgbClr val="00B050"/>
                </a:solidFill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00B050"/>
                </a:solidFill>
              </a:rPr>
              <a:t>저온 냉동인간이 행여 되살아나면 다시 주민등록번호를 발급받고 투표에 참여할까</a:t>
            </a:r>
            <a:r>
              <a:rPr lang="en-US" altLang="ko-KR" sz="1700" b="1" dirty="0" smtClean="0">
                <a:solidFill>
                  <a:srgbClr val="00B050"/>
                </a:solidFill>
              </a:rPr>
              <a:t>?</a:t>
            </a:r>
            <a:endParaRPr lang="en-US" altLang="ko-KR" sz="17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2910" y="4214818"/>
            <a:ext cx="8001056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700" b="1" dirty="0" smtClean="0"/>
              <a:t>걱정과 자책감은 둘 다 자신을 껍데기만 남게 하는 행동 </a:t>
            </a:r>
            <a:r>
              <a:rPr lang="en-US" altLang="ko-KR" sz="1700" b="1" dirty="0" smtClean="0"/>
              <a:t>!</a:t>
            </a:r>
          </a:p>
          <a:p>
            <a:pPr>
              <a:lnSpc>
                <a:spcPct val="110000"/>
              </a:lnSpc>
            </a:pPr>
            <a:endParaRPr lang="en-US" altLang="ko-KR" sz="1050" b="1" dirty="0" smtClean="0"/>
          </a:p>
          <a:p>
            <a:pPr>
              <a:lnSpc>
                <a:spcPct val="110000"/>
              </a:lnSpc>
            </a:pPr>
            <a:r>
              <a:rPr lang="ko-KR" altLang="en-US" sz="1700" b="1" dirty="0" smtClean="0"/>
              <a:t>현재가 바로 자책감이나 걱정에 사로잡힌 행위를 이해하는 열쇠 </a:t>
            </a:r>
            <a:r>
              <a:rPr lang="en-US" altLang="ko-KR" sz="1700" b="1" dirty="0" smtClean="0"/>
              <a:t>!</a:t>
            </a:r>
          </a:p>
          <a:p>
            <a:pPr>
              <a:lnSpc>
                <a:spcPct val="110000"/>
              </a:lnSpc>
            </a:pPr>
            <a:r>
              <a:rPr lang="ko-KR" altLang="en-US" sz="1700" b="1" dirty="0" smtClean="0"/>
              <a:t>현재를 충실히 살아가고 과거나 미래에 매몰되어 현재의 순간들을 허깨비처럼</a:t>
            </a:r>
            <a:endParaRPr lang="en-US" altLang="ko-KR" sz="1700" b="1" dirty="0" smtClean="0"/>
          </a:p>
          <a:p>
            <a:pPr>
              <a:lnSpc>
                <a:spcPct val="110000"/>
              </a:lnSpc>
            </a:pPr>
            <a:r>
              <a:rPr lang="ko-KR" altLang="en-US" sz="1700" b="1" dirty="0" smtClean="0"/>
              <a:t>보내지 않아야 한다</a:t>
            </a:r>
            <a:r>
              <a:rPr lang="en-US" altLang="ko-KR" sz="1700" b="1" dirty="0" smtClean="0"/>
              <a:t>.</a:t>
            </a:r>
          </a:p>
          <a:p>
            <a:pPr>
              <a:lnSpc>
                <a:spcPct val="110000"/>
              </a:lnSpc>
            </a:pPr>
            <a:endParaRPr lang="en-US" altLang="ko-KR" sz="1600" b="1" dirty="0" smtClean="0"/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숨쉬고 있는 것은 지금 이 순간 뿐이다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35496" y="6520259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  <p:sp>
        <p:nvSpPr>
          <p:cNvPr id="11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17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10952" y="3118656"/>
            <a:ext cx="6957392" cy="720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14744" y="2770527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5</a:t>
            </a:r>
            <a:endParaRPr lang="ko-KR" altLang="en-US" sz="60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3048656"/>
            <a:ext cx="3725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결코 뒤로 미루지 않는다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2" name="그림 11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720080"/>
          </a:xfrm>
          <a:prstGeom prst="rect">
            <a:avLst/>
          </a:prstGeom>
        </p:spPr>
      </p:pic>
      <p:pic>
        <p:nvPicPr>
          <p:cNvPr id="11" name="그림 10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97471">
            <a:off x="98466" y="2751538"/>
            <a:ext cx="4797794" cy="2878677"/>
          </a:xfrm>
          <a:prstGeom prst="rect">
            <a:avLst/>
          </a:prstGeom>
        </p:spPr>
      </p:pic>
      <p:sp>
        <p:nvSpPr>
          <p:cNvPr id="7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18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8" name="날짜 개체 틀 6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500042"/>
            <a:ext cx="8100392" cy="216024"/>
          </a:xfrm>
          <a:prstGeom prst="rect">
            <a:avLst/>
          </a:prstGeom>
        </p:spPr>
      </p:pic>
      <p:pic>
        <p:nvPicPr>
          <p:cNvPr id="7" name="그림 6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02606">
            <a:off x="-199107" y="147741"/>
            <a:ext cx="1979071" cy="1187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1291982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누구도 일을 미루면서 마음 졸이는 걸 좋아하지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망설이는 일들 상당수는 하고 싶은 마음이 마구 일어나는데도 행동에 </a:t>
            </a:r>
            <a:endParaRPr lang="en-US" altLang="ko-KR" dirty="0" smtClean="0"/>
          </a:p>
          <a:p>
            <a:r>
              <a:rPr lang="ko-KR" altLang="en-US" dirty="0" smtClean="0"/>
              <a:t>나서는 것을 주저하게 되는 경우일지도 모른다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b="1" dirty="0" smtClean="0"/>
              <a:t>해야 할 일을 뒤로 미루는 것은 우리 인생을 매우 피곤하게 만드는 일</a:t>
            </a:r>
            <a:r>
              <a:rPr lang="ko-KR" altLang="en-US" dirty="0" smtClean="0"/>
              <a:t>인데도</a:t>
            </a:r>
            <a:endParaRPr lang="en-US" altLang="ko-KR" dirty="0" smtClean="0"/>
          </a:p>
          <a:p>
            <a:r>
              <a:rPr lang="ko-KR" altLang="en-US" dirty="0" smtClean="0"/>
              <a:t>좀처럼 고쳐지지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조금 귀찮은 일을 만나면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해야 한다는 건 알지만 그냥 나중에 하지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뭐</a:t>
            </a:r>
            <a:r>
              <a:rPr lang="en-US" altLang="ko-KR" dirty="0" smtClean="0"/>
              <a:t>.”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대다수 사람들에게 미루기는 사실상 </a:t>
            </a:r>
            <a:r>
              <a:rPr lang="ko-KR" altLang="en-US" b="1" dirty="0" smtClean="0"/>
              <a:t>최고의 현실도피</a:t>
            </a:r>
            <a:r>
              <a:rPr lang="ko-KR" altLang="en-US" dirty="0" smtClean="0"/>
              <a:t>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뒤로 미루는 것은 오늘을 잡아먹는 행위다 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상당수는 마음속으로는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해야지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해야지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하면서도 절대 행동으로 </a:t>
            </a:r>
            <a:endParaRPr lang="en-US" altLang="ko-KR" dirty="0" smtClean="0"/>
          </a:p>
          <a:p>
            <a:r>
              <a:rPr lang="ko-KR" altLang="en-US" dirty="0" smtClean="0"/>
              <a:t>옮겨지지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지금 할 수 있는 어떤 일을 나중에 하겠노라 결심하는 것은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즐거운 바꿔 치기</a:t>
            </a:r>
            <a:r>
              <a:rPr lang="en-US" altLang="ko-KR" dirty="0" smtClean="0"/>
              <a:t>”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지금 실행하는 대신 결심을 하는 것이다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날짜 개체 틀 6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6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  <p:sp>
        <p:nvSpPr>
          <p:cNvPr id="10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19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720080"/>
          </a:xfrm>
          <a:prstGeom prst="rect">
            <a:avLst/>
          </a:prstGeom>
        </p:spPr>
      </p:pic>
      <p:pic>
        <p:nvPicPr>
          <p:cNvPr id="14" name="그림 13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189648" y="3046648"/>
            <a:ext cx="6957392" cy="720080"/>
          </a:xfrm>
          <a:prstGeom prst="rect">
            <a:avLst/>
          </a:prstGeom>
        </p:spPr>
      </p:pic>
      <p:pic>
        <p:nvPicPr>
          <p:cNvPr id="11" name="그림 10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8997">
            <a:off x="5915012" y="-94400"/>
            <a:ext cx="3528881" cy="21173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4348" y="1285860"/>
            <a:ext cx="2331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latin typeface="휴먼모음T" pitchFamily="18" charset="-127"/>
                <a:ea typeface="휴먼모음T" pitchFamily="18" charset="-127"/>
              </a:rPr>
              <a:t>웨인</a:t>
            </a:r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600" dirty="0" err="1" smtClean="0">
                <a:latin typeface="휴먼모음T" pitchFamily="18" charset="-127"/>
                <a:ea typeface="휴먼모음T" pitchFamily="18" charset="-127"/>
              </a:rPr>
              <a:t>다이어</a:t>
            </a:r>
            <a:endParaRPr lang="ko-KR" altLang="en-US" sz="36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5" name="그림 14" descr="무제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245405"/>
            <a:ext cx="665531" cy="6833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75" y="2376137"/>
            <a:ext cx="1871671" cy="226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428860" y="2263684"/>
            <a:ext cx="6357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1940</a:t>
            </a:r>
            <a:r>
              <a:rPr lang="ko-KR" altLang="en-US" dirty="0" smtClean="0"/>
              <a:t>년생 </a:t>
            </a:r>
            <a:r>
              <a:rPr lang="en-US" altLang="ko-KR" dirty="0" smtClean="0"/>
              <a:t>(74</a:t>
            </a:r>
            <a:r>
              <a:rPr lang="ko-KR" altLang="en-US" dirty="0" smtClean="0"/>
              <a:t>세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전세계적인 베스트셀러 작가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심리학자이자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동기부여와 자기계발의 아버지</a:t>
            </a:r>
            <a:r>
              <a:rPr lang="en-US" altLang="ko-KR" dirty="0" smtClean="0"/>
              <a:t>”</a:t>
            </a:r>
          </a:p>
          <a:p>
            <a:r>
              <a:rPr lang="ko-KR" altLang="en-US" dirty="0" smtClean="0"/>
              <a:t>세계적 저자 겸 강연자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미국을 순회하며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꿈을 이루는 법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강연</a:t>
            </a:r>
            <a:endParaRPr lang="en-US" altLang="ko-KR" dirty="0" smtClean="0"/>
          </a:p>
          <a:p>
            <a:r>
              <a:rPr lang="en-US" altLang="ko-KR" dirty="0" smtClean="0"/>
              <a:t>“</a:t>
            </a:r>
            <a:r>
              <a:rPr lang="ko-KR" altLang="en-US" dirty="0" err="1" smtClean="0"/>
              <a:t>투데이</a:t>
            </a:r>
            <a:r>
              <a:rPr lang="ko-KR" altLang="en-US" dirty="0" smtClean="0"/>
              <a:t> 쇼</a:t>
            </a:r>
            <a:r>
              <a:rPr lang="en-US" altLang="ko-KR" dirty="0" smtClean="0"/>
              <a:t>”, “</a:t>
            </a:r>
            <a:r>
              <a:rPr lang="ko-KR" altLang="en-US" dirty="0" smtClean="0"/>
              <a:t>오프라 </a:t>
            </a:r>
            <a:r>
              <a:rPr lang="ko-KR" altLang="en-US" dirty="0" err="1" smtClean="0"/>
              <a:t>윈프리</a:t>
            </a:r>
            <a:r>
              <a:rPr lang="ko-KR" altLang="en-US" dirty="0" smtClean="0"/>
              <a:t> 쇼</a:t>
            </a:r>
            <a:r>
              <a:rPr lang="en-US" altLang="ko-KR" dirty="0" smtClean="0"/>
              <a:t>”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&lt;</a:t>
            </a:r>
            <a:r>
              <a:rPr lang="ko-KR" altLang="en-US" dirty="0" smtClean="0"/>
              <a:t>행복한 이기주의자</a:t>
            </a:r>
            <a:r>
              <a:rPr lang="en-US" altLang="ko-KR" dirty="0" smtClean="0"/>
              <a:t>&gt;, &lt;</a:t>
            </a:r>
            <a:r>
              <a:rPr lang="ko-KR" altLang="en-US" dirty="0" smtClean="0"/>
              <a:t>마음의 습관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&lt;</a:t>
            </a:r>
            <a:r>
              <a:rPr lang="ko-KR" altLang="en-US" dirty="0" smtClean="0"/>
              <a:t>행복을 파는 외계인 미친 초록 별에 오다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등</a:t>
            </a:r>
            <a:endParaRPr lang="ko-KR" altLang="en-US" dirty="0"/>
          </a:p>
        </p:txBody>
      </p:sp>
      <p:sp>
        <p:nvSpPr>
          <p:cNvPr id="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2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10" name="날짜 개체 틀 6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13" name="바닥글 개체 틀 2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500042"/>
            <a:ext cx="8100392" cy="216024"/>
          </a:xfrm>
          <a:prstGeom prst="rect">
            <a:avLst/>
          </a:prstGeom>
        </p:spPr>
      </p:pic>
      <p:pic>
        <p:nvPicPr>
          <p:cNvPr id="4" name="그림 3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199107" y="147741"/>
            <a:ext cx="1979071" cy="118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269915"/>
            <a:ext cx="8064896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 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약물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흡연 등 중독 문제를 해결하지 않는다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“</a:t>
            </a:r>
            <a:r>
              <a:rPr lang="ko-KR" altLang="en-US" dirty="0" smtClean="0"/>
              <a:t>마음만 먹으면 끊을 수 있어</a:t>
            </a:r>
            <a:r>
              <a:rPr lang="en-US" altLang="ko-KR" dirty="0" smtClean="0"/>
              <a:t>.” </a:t>
            </a:r>
            <a:r>
              <a:rPr lang="ko-KR" altLang="en-US" dirty="0" smtClean="0"/>
              <a:t>라고 말하지만 정말 그럴 수 있을지 확신이</a:t>
            </a:r>
            <a:endParaRPr lang="en-US" altLang="ko-KR" dirty="0" smtClean="0"/>
          </a:p>
          <a:p>
            <a:r>
              <a:rPr lang="ko-KR" altLang="en-US" dirty="0" smtClean="0"/>
              <a:t>  없기 때문 뒤로 미루고 만다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걱정스럽고 성가신 일에 부딪힐 때 몸이 아프다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이렇게 몸이 안 좋은데 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어떻게 지금 그 일을 할 수 있느냐는 식</a:t>
            </a: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내일이나 다음주에 다이어트를 시작한다 결심한다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다이어트를 하는 것보다</a:t>
            </a:r>
            <a:endParaRPr lang="en-US" altLang="ko-KR" dirty="0" smtClean="0"/>
          </a:p>
          <a:p>
            <a:r>
              <a:rPr lang="ko-KR" altLang="en-US" dirty="0" smtClean="0"/>
              <a:t>  미루는 것이 훨씬 쉽기 때문에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내일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시작 할 거야</a:t>
            </a:r>
            <a:r>
              <a:rPr lang="en-US" altLang="ko-KR" dirty="0" smtClean="0"/>
              <a:t>,</a:t>
            </a:r>
          </a:p>
          <a:p>
            <a:endParaRPr lang="en-US" altLang="ko-KR" dirty="0" smtClean="0"/>
          </a:p>
          <a:p>
            <a:r>
              <a:rPr lang="ko-KR" altLang="en-US" b="1" dirty="0" smtClean="0"/>
              <a:t>뒤로 미루는 행위를 정당화하는 근거의 </a:t>
            </a:r>
            <a:r>
              <a:rPr lang="en-US" altLang="ko-KR" b="1" dirty="0" smtClean="0"/>
              <a:t>3/1</a:t>
            </a:r>
            <a:r>
              <a:rPr lang="ko-KR" altLang="en-US" b="1" dirty="0" smtClean="0"/>
              <a:t>은 자기 기만</a:t>
            </a:r>
            <a:r>
              <a:rPr lang="en-US" altLang="ko-KR" b="1" dirty="0" smtClean="0"/>
              <a:t>, 3/2</a:t>
            </a:r>
            <a:r>
              <a:rPr lang="ko-KR" altLang="en-US" b="1" dirty="0" smtClean="0"/>
              <a:t>는 현실도피</a:t>
            </a:r>
            <a:endParaRPr lang="en-US" altLang="ko-KR" b="1" dirty="0" smtClean="0"/>
          </a:p>
          <a:p>
            <a:endParaRPr lang="en-US" altLang="ko-KR" b="1" dirty="0" smtClean="0"/>
          </a:p>
          <a:p>
            <a:pPr>
              <a:lnSpc>
                <a:spcPct val="110000"/>
              </a:lnSpc>
            </a:pPr>
            <a:r>
              <a:rPr lang="ko-KR" altLang="en-US" b="1" dirty="0" smtClean="0"/>
              <a:t>미루기에 매달림으로써 얻을 수 있는 가장 큰 보상은 뒤로 미루다 보면</a:t>
            </a:r>
            <a:endParaRPr lang="en-US" altLang="ko-KR" b="1" dirty="0" smtClean="0"/>
          </a:p>
          <a:p>
            <a:pPr>
              <a:lnSpc>
                <a:spcPct val="110000"/>
              </a:lnSpc>
            </a:pPr>
            <a:r>
              <a:rPr lang="ko-KR" altLang="en-US" b="1" dirty="0" smtClean="0"/>
              <a:t>하기 싫은 일을 분명 회피할 수 있다는 것이다</a:t>
            </a:r>
            <a:r>
              <a:rPr lang="en-US" altLang="ko-KR" b="1" dirty="0" smtClean="0"/>
              <a:t>.</a:t>
            </a:r>
          </a:p>
          <a:p>
            <a:endParaRPr lang="ko-KR" altLang="en-US" b="1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5496" y="6453336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20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500042"/>
            <a:ext cx="8100392" cy="216024"/>
          </a:xfrm>
          <a:prstGeom prst="rect">
            <a:avLst/>
          </a:prstGeom>
        </p:spPr>
      </p:pic>
      <p:pic>
        <p:nvPicPr>
          <p:cNvPr id="4" name="그림 3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199107" y="147741"/>
            <a:ext cx="1979071" cy="1187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1196752"/>
            <a:ext cx="8102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en-US" altLang="ko-KR" b="1" dirty="0" smtClean="0"/>
              <a:t>5</a:t>
            </a:r>
            <a:r>
              <a:rPr lang="ko-KR" altLang="en-US" b="1" dirty="0" smtClean="0"/>
              <a:t>분 단위로 생활할 것</a:t>
            </a:r>
            <a:r>
              <a:rPr lang="en-US" altLang="ko-KR" b="1" dirty="0" smtClean="0"/>
              <a:t>!</a:t>
            </a:r>
          </a:p>
          <a:p>
            <a:r>
              <a:rPr lang="ko-KR" altLang="en-US" dirty="0" smtClean="0"/>
              <a:t>일을 너무 멀리 생각하지 말고 지금 당장에 필요한 일을 하면서 </a:t>
            </a:r>
            <a:r>
              <a:rPr lang="en-US" altLang="ko-KR" dirty="0" smtClean="0"/>
              <a:t>5</a:t>
            </a:r>
            <a:r>
              <a:rPr lang="ko-KR" altLang="en-US" dirty="0" smtClean="0"/>
              <a:t>분 </a:t>
            </a:r>
            <a:r>
              <a:rPr lang="ko-KR" altLang="en-US" dirty="0" smtClean="0"/>
              <a:t>단위를 </a:t>
            </a:r>
            <a:r>
              <a:rPr lang="ko-KR" altLang="en-US" dirty="0" smtClean="0"/>
              <a:t>최대한 활용할 것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시간을 정해 미뤄오고 있는 일에 전념</a:t>
            </a:r>
            <a:endParaRPr lang="en-US" altLang="ko-KR" b="1" dirty="0" smtClean="0"/>
          </a:p>
          <a:p>
            <a:r>
              <a:rPr lang="en-US" altLang="ko-KR" dirty="0" smtClean="0"/>
              <a:t>15</a:t>
            </a:r>
            <a:r>
              <a:rPr lang="ko-KR" altLang="en-US" dirty="0" smtClean="0"/>
              <a:t>분간 집중된 노력을 기울이는 것 만으로도 미루기의 고비를 넘기기에 </a:t>
            </a:r>
            <a:endParaRPr lang="en-US" altLang="ko-KR" dirty="0" smtClean="0"/>
          </a:p>
          <a:p>
            <a:r>
              <a:rPr lang="ko-KR" altLang="en-US" dirty="0" smtClean="0"/>
              <a:t>충분한 </a:t>
            </a:r>
            <a:r>
              <a:rPr lang="ko-KR" altLang="en-US" dirty="0" smtClean="0"/>
              <a:t>경우가 많은 것을 알게 될 것</a:t>
            </a:r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Wingdings" pitchFamily="2" charset="2"/>
              <a:buChar char="u"/>
            </a:pPr>
            <a:r>
              <a:rPr lang="en-US" altLang="ko-KR" dirty="0" smtClean="0"/>
              <a:t> </a:t>
            </a:r>
            <a:r>
              <a:rPr lang="ko-KR" altLang="en-US" b="1" dirty="0" smtClean="0"/>
              <a:t>입버릇처럼 붙은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아마</a:t>
            </a:r>
            <a:r>
              <a:rPr lang="en-US" altLang="ko-KR" b="1" dirty="0" smtClean="0"/>
              <a:t>” </a:t>
            </a:r>
            <a:r>
              <a:rPr lang="ko-KR" altLang="en-US" b="1" dirty="0" smtClean="0"/>
              <a:t>또는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좋겠어</a:t>
            </a:r>
            <a:r>
              <a:rPr lang="en-US" altLang="ko-KR" b="1" dirty="0" smtClean="0"/>
              <a:t>” </a:t>
            </a:r>
            <a:r>
              <a:rPr lang="ko-KR" altLang="en-US" b="1" dirty="0" smtClean="0"/>
              <a:t>같은 말을 집어치울 것</a:t>
            </a:r>
            <a:r>
              <a:rPr lang="en-US" altLang="ko-KR" b="1" dirty="0" smtClean="0"/>
              <a:t>!</a:t>
            </a:r>
          </a:p>
          <a:p>
            <a:r>
              <a:rPr lang="ko-KR" altLang="en-US" dirty="0" smtClean="0"/>
              <a:t>그런 말 자체는 미루는 습관을 위한 도구들이다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일이 어떻게든 잘 됐음 좋겠어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아닌</a:t>
            </a:r>
            <a:r>
              <a:rPr lang="en-US" altLang="ko-KR" dirty="0" smtClean="0"/>
              <a:t> 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하면 잘 될 거야</a:t>
            </a:r>
            <a:r>
              <a:rPr lang="en-US" altLang="ko-KR" dirty="0" smtClean="0"/>
              <a:t>”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세상이 변하기를 바란다면 세상에 대한 불평하지 말라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무언가를 하라</a:t>
            </a:r>
            <a:r>
              <a:rPr lang="en-US" altLang="ko-KR" dirty="0" smtClean="0"/>
              <a:t>. </a:t>
            </a:r>
          </a:p>
          <a:p>
            <a:endParaRPr lang="en-US" altLang="ko-KR" sz="1400" dirty="0" smtClean="0"/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자꾸 미적거리는 버릇 때문에 갖가지 불안과 고민을 끌어안고 살면서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</a:rPr>
              <a:t>현재의 순간들을 소모하지 말고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현재를 살아라 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</a:p>
          <a:p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107504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21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68761"/>
            <a:ext cx="84249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인생은 단 한 번 뿐입니다</a:t>
            </a:r>
            <a:r>
              <a:rPr lang="en-US" altLang="ko-KR" sz="2000" b="1" dirty="0" smtClean="0"/>
              <a:t>.”</a:t>
            </a:r>
            <a:endParaRPr lang="en-US" altLang="ko-KR" sz="2000" b="1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잔뜩 찌푸릴 대로 찌푸린 하늘마저 얼마나 아름다워 보이는지</a:t>
            </a:r>
            <a:r>
              <a:rPr lang="en-US" altLang="ko-KR" sz="2000" dirty="0" smtClean="0"/>
              <a:t>,</a:t>
            </a:r>
          </a:p>
          <a:p>
            <a:r>
              <a:rPr lang="ko-KR" altLang="en-US" sz="2000" dirty="0" smtClean="0"/>
              <a:t>이 세상이 얼마나 살 만한 곳인지 깨닫게 될 것입니다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적극적이면서도 긍정적인 마음 자세를 갖추고 직접 부딪치면</a:t>
            </a:r>
            <a:endParaRPr lang="en-US" altLang="ko-KR" sz="2000" dirty="0" smtClean="0"/>
          </a:p>
          <a:p>
            <a:r>
              <a:rPr lang="ko-KR" altLang="en-US" sz="2000" dirty="0" smtClean="0"/>
              <a:t>당신에게 걸림돌이라고 여겨졌던 상황이 생각했던 것보다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그리 힘겹지 않은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충분히 해결 가능한 것임을 알게 될 것이다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속이 꽉 들어찬 행복한 이기주의자가 모두 되시길 바랍니다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22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-1"/>
            <a:ext cx="4139952" cy="4815863"/>
          </a:xfrm>
          <a:prstGeom prst="rect">
            <a:avLst/>
          </a:prstGeom>
        </p:spPr>
      </p:pic>
      <p:pic>
        <p:nvPicPr>
          <p:cNvPr id="5" name="그림 4" descr="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63885" y="3077885"/>
            <a:ext cx="4725144" cy="2835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2492896"/>
            <a:ext cx="5869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-윤고딕340" pitchFamily="18" charset="-127"/>
                <a:ea typeface="-윤고딕340" pitchFamily="18" charset="-127"/>
              </a:rPr>
              <a:t>THANK YOU</a:t>
            </a:r>
            <a:endParaRPr lang="ko-KR" altLang="en-US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-윤고딕340" pitchFamily="18" charset="-127"/>
              <a:ea typeface="-윤고딕34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720080"/>
          </a:xfrm>
          <a:prstGeom prst="rect">
            <a:avLst/>
          </a:prstGeom>
        </p:spPr>
      </p:pic>
      <p:pic>
        <p:nvPicPr>
          <p:cNvPr id="14" name="그림 13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997802" y="3068960"/>
            <a:ext cx="6858000" cy="720080"/>
          </a:xfrm>
          <a:prstGeom prst="rect">
            <a:avLst/>
          </a:prstGeom>
        </p:spPr>
      </p:pic>
      <p:pic>
        <p:nvPicPr>
          <p:cNvPr id="11" name="그림 10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68997">
            <a:off x="6567275" y="-94400"/>
            <a:ext cx="3528881" cy="21173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500" y="928670"/>
            <a:ext cx="1693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 smtClean="0">
                <a:solidFill>
                  <a:srgbClr val="C00000"/>
                </a:solidFill>
                <a:latin typeface="Franklin Gothic Medium" pitchFamily="34" charset="0"/>
                <a:ea typeface="-윤고딕340" pitchFamily="18" charset="-127"/>
              </a:rPr>
              <a:t>I</a:t>
            </a:r>
            <a:r>
              <a:rPr lang="en-US" altLang="ko-KR" sz="4400" dirty="0" smtClean="0">
                <a:latin typeface="Franklin Gothic Medium" pitchFamily="34" charset="0"/>
                <a:ea typeface="-윤고딕340" pitchFamily="18" charset="-127"/>
              </a:rPr>
              <a:t>NDEX</a:t>
            </a:r>
            <a:endParaRPr lang="ko-KR" altLang="en-US" sz="4400" dirty="0">
              <a:latin typeface="Franklin Gothic Medium" pitchFamily="34" charset="0"/>
              <a:ea typeface="-윤고딕34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224" y="2000240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내 인생은 내가 지휘한다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9" name="그림 18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7" y="2000241"/>
            <a:ext cx="357189" cy="366778"/>
          </a:xfrm>
          <a:prstGeom prst="rect">
            <a:avLst/>
          </a:prstGeom>
        </p:spPr>
      </p:pic>
      <p:pic>
        <p:nvPicPr>
          <p:cNvPr id="15" name="그림 14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571744"/>
            <a:ext cx="357190" cy="3667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7224" y="2571744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먼저 자신을 사랑한다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6" name="그림 25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143248"/>
            <a:ext cx="357190" cy="3667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7224" y="3143248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다른 사람의 눈치를 보지 않는다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28" name="그림 27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14752"/>
            <a:ext cx="357190" cy="3667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57224" y="3714752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자신에게 붙어 있는 꼬리표를 뗀다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0" name="그림 29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214818"/>
            <a:ext cx="417423" cy="4286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57224" y="4274114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자책도 걱정도 없다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2" name="그림 31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786322"/>
            <a:ext cx="357190" cy="3667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57224" y="4786322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미지의 세계를 즐긴다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4" name="그림 33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276799"/>
            <a:ext cx="357190" cy="3667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57224" y="5274246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의무에 끌려 다니지 않는다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6" name="그림 35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562155"/>
            <a:ext cx="357190" cy="36677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000628" y="2571744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정의의 덫을 피한다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38" name="그림 37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062221"/>
            <a:ext cx="357190" cy="36677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000628" y="3131106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결코 뒤로 미루지 않는다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0" name="그림 39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33725"/>
            <a:ext cx="357190" cy="3667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00628" y="3702610"/>
            <a:ext cx="30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다른 사람에게 의존하지 않는다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2" name="그림 41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205229"/>
            <a:ext cx="357190" cy="36677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000628" y="4274114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화에 휩쓸리지 않는다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44" name="그림 43" descr="무제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705295"/>
            <a:ext cx="357190" cy="36677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00628" y="4774180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행복한 이기주의자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6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3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47" name="날짜 개체 틀 6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48" name="바닥글 개체 틀 2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82960" y="3190664"/>
            <a:ext cx="6957392" cy="5760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21331" y="2556213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1</a:t>
            </a:r>
            <a:endParaRPr lang="ko-KR" altLang="en-US" sz="60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2845385"/>
            <a:ext cx="3725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내 인생은 내가 지휘한다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2" name="그림 11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576064"/>
          </a:xfrm>
          <a:prstGeom prst="rect">
            <a:avLst/>
          </a:prstGeom>
        </p:spPr>
      </p:pic>
      <p:pic>
        <p:nvPicPr>
          <p:cNvPr id="11" name="그림 10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97471">
            <a:off x="143284" y="2667945"/>
            <a:ext cx="4797794" cy="2878677"/>
          </a:xfrm>
          <a:prstGeom prst="rect">
            <a:avLst/>
          </a:prstGeom>
        </p:spPr>
      </p:pic>
      <p:sp>
        <p:nvSpPr>
          <p:cNvPr id="7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4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8" name="날짜 개체 틀 6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9" name="바닥글 개체 틀 2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00042"/>
            <a:ext cx="8100392" cy="216024"/>
          </a:xfrm>
          <a:prstGeom prst="rect">
            <a:avLst/>
          </a:prstGeom>
        </p:spPr>
      </p:pic>
      <p:pic>
        <p:nvPicPr>
          <p:cNvPr id="11" name="그림 10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208392" y="76303"/>
            <a:ext cx="1979071" cy="118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885750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발전이 없는 사람은 죽은 사람이다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703822"/>
            <a:ext cx="8858280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dirty="0" smtClean="0"/>
              <a:t>자신이 바라는 대로 행복하고 충실한 삶을 꾸려나갈 때 두 가지 동기에 자극</a:t>
            </a: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en-US" altLang="ko-KR" sz="1700" b="1" dirty="0" smtClean="0"/>
              <a:t>“</a:t>
            </a:r>
            <a:r>
              <a:rPr lang="ko-KR" altLang="en-US" sz="1700" b="1" dirty="0" smtClean="0"/>
              <a:t>미완</a:t>
            </a:r>
            <a:r>
              <a:rPr lang="en-US" altLang="ko-KR" sz="1700" b="1" dirty="0" smtClean="0"/>
              <a:t>” </a:t>
            </a:r>
            <a:r>
              <a:rPr lang="ko-KR" altLang="en-US" sz="1700" dirty="0" smtClean="0"/>
              <a:t>또는 </a:t>
            </a:r>
            <a:r>
              <a:rPr lang="en-US" altLang="ko-KR" sz="1700" b="1" dirty="0" smtClean="0"/>
              <a:t>“</a:t>
            </a:r>
            <a:r>
              <a:rPr lang="ko-KR" altLang="en-US" sz="1700" b="1" dirty="0" smtClean="0"/>
              <a:t>미흡</a:t>
            </a:r>
            <a:r>
              <a:rPr lang="en-US" altLang="ko-KR" sz="1700" b="1" dirty="0" smtClean="0"/>
              <a:t>”, </a:t>
            </a:r>
            <a:r>
              <a:rPr lang="ko-KR" altLang="en-US" sz="1700" dirty="0" smtClean="0"/>
              <a:t>조금 더 바람직한 또 다른 동기는 발전을 향한 </a:t>
            </a:r>
            <a:r>
              <a:rPr lang="en-US" altLang="ko-KR" sz="1700" b="1" dirty="0" smtClean="0"/>
              <a:t>“</a:t>
            </a:r>
            <a:r>
              <a:rPr lang="ko-KR" altLang="en-US" sz="1700" b="1" dirty="0" smtClean="0"/>
              <a:t>성장</a:t>
            </a:r>
            <a:r>
              <a:rPr lang="en-US" altLang="ko-KR" sz="1700" b="1" dirty="0" smtClean="0"/>
              <a:t>”</a:t>
            </a:r>
          </a:p>
          <a:p>
            <a:pPr>
              <a:lnSpc>
                <a:spcPct val="120000"/>
              </a:lnSpc>
            </a:pPr>
            <a:endParaRPr lang="en-US" altLang="ko-KR" sz="1700" b="1" dirty="0" smtClean="0"/>
          </a:p>
          <a:p>
            <a:pPr>
              <a:lnSpc>
                <a:spcPct val="120000"/>
              </a:lnSpc>
            </a:pPr>
            <a:r>
              <a:rPr lang="ko-KR" altLang="en-US" sz="1700" b="1" dirty="0" smtClean="0"/>
              <a:t>성장하고 있는 것이 살아 있는 것</a:t>
            </a:r>
            <a:r>
              <a:rPr lang="en-US" altLang="ko-KR" sz="17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700" b="1" dirty="0" smtClean="0"/>
              <a:t>생명의 유일한 증거는 성장 </a:t>
            </a:r>
            <a:r>
              <a:rPr lang="en-US" altLang="ko-KR" sz="1700" b="1" dirty="0" smtClean="0"/>
              <a:t>! </a:t>
            </a:r>
            <a:r>
              <a:rPr lang="ko-KR" altLang="en-US" sz="1700" b="1" dirty="0" smtClean="0"/>
              <a:t>우리의 정신 세계에도 적용된다</a:t>
            </a:r>
            <a:r>
              <a:rPr lang="en-US" altLang="ko-KR" sz="1700" b="1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1700" b="1" dirty="0" smtClean="0"/>
          </a:p>
          <a:p>
            <a:pPr>
              <a:lnSpc>
                <a:spcPct val="120000"/>
              </a:lnSpc>
            </a:pPr>
            <a:r>
              <a:rPr lang="ko-KR" altLang="en-US" sz="1700" b="1" dirty="0" smtClean="0"/>
              <a:t>부족한 점을 보충해야 할 필요보다는 성장하고자 하는 욕구에 자극 받아야 하지 않겠는가</a:t>
            </a:r>
            <a:r>
              <a:rPr lang="en-US" altLang="ko-KR" sz="17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1700" b="1" dirty="0" smtClean="0"/>
              <a:t>그러나</a:t>
            </a:r>
            <a:r>
              <a:rPr lang="en-US" altLang="ko-KR" sz="1700" b="1" dirty="0" smtClean="0"/>
              <a:t>, </a:t>
            </a:r>
            <a:r>
              <a:rPr lang="ko-KR" altLang="en-US" sz="1700" b="1" dirty="0" smtClean="0"/>
              <a:t>무기력하거나 부정적이고 소극적인 감정에 잠기기로 했다면 그것은 성장하지 </a:t>
            </a:r>
            <a:endParaRPr lang="en-US" altLang="ko-KR" sz="1700" b="1" dirty="0" smtClean="0"/>
          </a:p>
          <a:p>
            <a:pPr>
              <a:lnSpc>
                <a:spcPct val="120000"/>
              </a:lnSpc>
            </a:pPr>
            <a:r>
              <a:rPr lang="ko-KR" altLang="en-US" sz="1700" b="1" dirty="0" smtClean="0"/>
              <a:t>않겠다고 결심하고 있는 것과 같다</a:t>
            </a:r>
            <a:r>
              <a:rPr lang="en-US" altLang="ko-KR" sz="1700" b="1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1700" b="1" dirty="0" smtClean="0"/>
          </a:p>
          <a:p>
            <a:pPr>
              <a:lnSpc>
                <a:spcPct val="12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성장을 동기로 삼는다는 것은 내가 인생의 모든 현재의 순간들을 직접 지휘한다는 의미</a:t>
            </a:r>
            <a:endParaRPr lang="en-US" altLang="ko-KR" sz="17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그때그때 대처에 급급하거나 세상을 그저 따라가는 사람이 아니고 내 자신이 원하는 </a:t>
            </a:r>
            <a:endParaRPr lang="en-US" altLang="ko-KR" sz="17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세계를 선택하는 사람</a:t>
            </a:r>
            <a:endParaRPr lang="ko-KR" altLang="en-US" sz="1700" dirty="0"/>
          </a:p>
        </p:txBody>
      </p:sp>
      <p:sp>
        <p:nvSpPr>
          <p:cNvPr id="8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5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9" name="날짜 개체 틀 6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10" name="바닥글 개체 틀 29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00042"/>
            <a:ext cx="8100392" cy="216024"/>
          </a:xfrm>
          <a:prstGeom prst="rect">
            <a:avLst/>
          </a:prstGeom>
        </p:spPr>
      </p:pic>
      <p:pic>
        <p:nvPicPr>
          <p:cNvPr id="4" name="그림 3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208392" y="76303"/>
            <a:ext cx="1979071" cy="11874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885750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</a:rPr>
              <a:t>지금 이 순간을 잡아라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357298"/>
            <a:ext cx="8572560" cy="48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700" dirty="0" smtClean="0"/>
              <a:t>“</a:t>
            </a:r>
            <a:r>
              <a:rPr lang="ko-KR" altLang="en-US" sz="1700" dirty="0" smtClean="0"/>
              <a:t>현재</a:t>
            </a:r>
            <a:r>
              <a:rPr lang="en-US" altLang="ko-KR" sz="1700" dirty="0" smtClean="0"/>
              <a:t>”</a:t>
            </a:r>
            <a:r>
              <a:rPr lang="ko-KR" altLang="en-US" sz="1700" dirty="0" smtClean="0"/>
              <a:t>와 밀착해 현재의 순간들을 살아가는 것이야말로 효율적인 생활의 핵심</a:t>
            </a:r>
            <a:endParaRPr lang="en-US" altLang="ko-KR" sz="1700" dirty="0" smtClean="0"/>
          </a:p>
          <a:p>
            <a:pPr>
              <a:lnSpc>
                <a:spcPct val="110000"/>
              </a:lnSpc>
            </a:pPr>
            <a:endParaRPr lang="en-US" altLang="ko-KR" sz="1200" dirty="0" smtClean="0"/>
          </a:p>
          <a:p>
            <a:pPr>
              <a:lnSpc>
                <a:spcPct val="110000"/>
              </a:lnSpc>
            </a:pPr>
            <a:r>
              <a:rPr lang="ko-KR" altLang="en-US" sz="1700" b="1" dirty="0" smtClean="0"/>
              <a:t>존재하는 것은 지금 이순간 뿐 </a:t>
            </a:r>
            <a:r>
              <a:rPr lang="en-US" altLang="ko-KR" sz="1700" b="1" dirty="0" smtClean="0"/>
              <a:t>!</a:t>
            </a:r>
          </a:p>
          <a:p>
            <a:pPr>
              <a:lnSpc>
                <a:spcPct val="110000"/>
              </a:lnSpc>
            </a:pPr>
            <a:endParaRPr lang="en-US" altLang="ko-KR" sz="1050" dirty="0" smtClean="0"/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우리는 끝도 없이 미래를 위해 현재를 희생하도록 강요당한다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미래가 다가와 현재가 될 때 우리는 그 현재를 또 다시 미래를 위한 준비로 삼기 때문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10000"/>
              </a:lnSpc>
            </a:pPr>
            <a:endParaRPr lang="en-US" altLang="ko-KR" sz="1050" dirty="0" smtClean="0"/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항상 함께 있지만 부여잡기 어려움 현재라고 하는 순간들은 그 안에 자신을 내맡길 때 가장 아름답게 체험될 수 있다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현재의 매 순간을 힘껏 들이마시고 이미 끝난 과거나 아직 오지 않은 미래에 대해서</a:t>
            </a:r>
            <a:endParaRPr lang="en-US" altLang="ko-KR" sz="1700" dirty="0" smtClean="0"/>
          </a:p>
          <a:p>
            <a:pPr>
              <a:lnSpc>
                <a:spcPct val="110000"/>
              </a:lnSpc>
            </a:pPr>
            <a:r>
              <a:rPr lang="ko-KR" altLang="en-US" sz="1700" dirty="0" smtClean="0"/>
              <a:t>아예 신경을 끄자</a:t>
            </a:r>
            <a:r>
              <a:rPr lang="en-US" altLang="ko-KR" sz="1700" dirty="0" smtClean="0"/>
              <a:t>. </a:t>
            </a:r>
          </a:p>
          <a:p>
            <a:pPr>
              <a:lnSpc>
                <a:spcPct val="11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내가 유일한 것인 현재의 순간을 꽉 붙잡자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US" altLang="ko-KR" sz="1100" dirty="0" smtClean="0"/>
          </a:p>
          <a:p>
            <a:pPr>
              <a:lnSpc>
                <a:spcPct val="110000"/>
              </a:lnSpc>
            </a:pPr>
            <a:r>
              <a:rPr lang="ko-KR" altLang="en-US" sz="1700" b="1" dirty="0" smtClean="0"/>
              <a:t>있는 힘껏 살아라</a:t>
            </a:r>
            <a:r>
              <a:rPr lang="en-US" altLang="ko-KR" sz="1700" b="1" dirty="0" smtClean="0"/>
              <a:t>. </a:t>
            </a:r>
            <a:r>
              <a:rPr lang="ko-KR" altLang="en-US" sz="1700" b="1" dirty="0" smtClean="0"/>
              <a:t>그렇게 살지 않는 것은 잘못이다</a:t>
            </a:r>
            <a:r>
              <a:rPr lang="en-US" altLang="ko-KR" sz="1700" b="1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700" b="1" dirty="0" smtClean="0"/>
              <a:t>살아갈 인생이 있는 한 구체적으로 무슨 일을 하느냐는 그리 중요하지 않다</a:t>
            </a:r>
            <a:endParaRPr lang="en-US" altLang="ko-KR" sz="1700" b="1" dirty="0" smtClean="0"/>
          </a:p>
          <a:p>
            <a:pPr>
              <a:lnSpc>
                <a:spcPct val="110000"/>
              </a:lnSpc>
            </a:pPr>
            <a:r>
              <a:rPr lang="ko-KR" altLang="en-US" sz="1700" b="1" dirty="0" smtClean="0"/>
              <a:t>자신의 인생을 가졌거늘 도대체 무엇을 더 </a:t>
            </a:r>
            <a:r>
              <a:rPr lang="en-US" altLang="ko-KR" sz="1700" b="1" dirty="0" smtClean="0"/>
              <a:t>“</a:t>
            </a:r>
            <a:r>
              <a:rPr lang="ko-KR" altLang="en-US" sz="1700" b="1" dirty="0" smtClean="0"/>
              <a:t>가지려 하는가</a:t>
            </a:r>
            <a:r>
              <a:rPr lang="en-US" altLang="ko-KR" sz="1700" b="1" dirty="0" smtClean="0"/>
              <a:t>?”….</a:t>
            </a:r>
          </a:p>
          <a:p>
            <a:pPr>
              <a:lnSpc>
                <a:spcPct val="110000"/>
              </a:lnSpc>
            </a:pPr>
            <a:r>
              <a:rPr lang="ko-KR" altLang="en-US" sz="1700" b="1" dirty="0" smtClean="0"/>
              <a:t>잃게 되어 있는 것은 잃는 법이다</a:t>
            </a:r>
            <a:r>
              <a:rPr lang="en-US" altLang="ko-KR" sz="1700" b="1" dirty="0" smtClean="0"/>
              <a:t>. </a:t>
            </a:r>
            <a:r>
              <a:rPr lang="ko-KR" altLang="en-US" sz="1700" b="1" dirty="0" smtClean="0"/>
              <a:t>이 점을 명심하라</a:t>
            </a:r>
            <a:r>
              <a:rPr lang="en-US" altLang="ko-KR" sz="1700" b="1" dirty="0" smtClean="0"/>
              <a:t>… </a:t>
            </a:r>
            <a:r>
              <a:rPr lang="ko-KR" altLang="en-US" sz="1700" b="1" dirty="0" smtClean="0"/>
              <a:t>아직 운이 좋아 인생을 더 살아갈 수 있다면 모든 순간이 기회다</a:t>
            </a:r>
            <a:r>
              <a:rPr lang="en-US" altLang="ko-KR" sz="1700" b="1" dirty="0" smtClean="0"/>
              <a:t>….. </a:t>
            </a:r>
            <a:r>
              <a:rPr lang="ko-KR" altLang="en-US" sz="1700" b="1" dirty="0" smtClean="0"/>
              <a:t>살아라 </a:t>
            </a:r>
            <a:r>
              <a:rPr lang="en-US" altLang="ko-KR" sz="1700" b="1" dirty="0" smtClean="0"/>
              <a:t>!!</a:t>
            </a:r>
            <a:endParaRPr lang="ko-KR" altLang="en-US" sz="1700" b="1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  <p:sp>
        <p:nvSpPr>
          <p:cNvPr id="11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6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00042"/>
            <a:ext cx="8100392" cy="216024"/>
          </a:xfrm>
          <a:prstGeom prst="rect">
            <a:avLst/>
          </a:prstGeom>
        </p:spPr>
      </p:pic>
      <p:pic>
        <p:nvPicPr>
          <p:cNvPr id="4" name="그림 3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208392" y="76303"/>
            <a:ext cx="1979071" cy="1187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214422"/>
            <a:ext cx="8572560" cy="131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b="1" dirty="0" smtClean="0">
                <a:latin typeface="+mn-ea"/>
              </a:rPr>
              <a:t>사람들은 항상 자신의 현 위치를 자신이 처한 환경 탓으로 돌린다</a:t>
            </a:r>
            <a:r>
              <a:rPr lang="en-US" altLang="ko-KR" sz="1700" b="1" dirty="0" smtClean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700" b="1" dirty="0" smtClean="0">
                <a:latin typeface="+mn-ea"/>
              </a:rPr>
              <a:t>나는 환경이라는 것을 믿지 않는다</a:t>
            </a:r>
            <a:r>
              <a:rPr lang="en-US" altLang="ko-KR" sz="1700" b="1" dirty="0" smtClean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700" b="1" dirty="0" smtClean="0">
                <a:latin typeface="+mn-ea"/>
              </a:rPr>
              <a:t>이 세상에서 성공한 사람들은 스스로 일어서서 자신이 원하는 환경을 찾은 사람들이다</a:t>
            </a:r>
            <a:r>
              <a:rPr lang="en-US" altLang="ko-KR" sz="1700" b="1" dirty="0" smtClean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700" b="1" dirty="0" smtClean="0">
                <a:latin typeface="+mn-ea"/>
              </a:rPr>
              <a:t>만약 그런 환경을 찾을 수 없다면</a:t>
            </a:r>
            <a:r>
              <a:rPr lang="en-US" altLang="ko-KR" sz="1700" b="1" dirty="0" smtClean="0">
                <a:latin typeface="+mn-ea"/>
              </a:rPr>
              <a:t>, </a:t>
            </a:r>
            <a:r>
              <a:rPr lang="ko-KR" altLang="en-US" sz="1700" b="1" dirty="0" smtClean="0">
                <a:latin typeface="+mn-ea"/>
              </a:rPr>
              <a:t>그런 환경을 만든다</a:t>
            </a:r>
            <a:endParaRPr lang="ko-KR" altLang="en-US" sz="1700" b="1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857628"/>
            <a:ext cx="8072494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dirty="0" smtClean="0"/>
              <a:t>자기실현을 이루기 위해서는 내가 내 정신의 주인이며 나의 감정을 스스로</a:t>
            </a: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통제할 수 있다고 끊임없이 마음 속에 되새겨야 한다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나는 선택할 수 있고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온전히 나의 것인 현재의 순간을 즐길 수 있다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현재는 나의 것이다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700" b="1" dirty="0" smtClean="0">
                <a:solidFill>
                  <a:srgbClr val="FF0000"/>
                </a:solidFill>
              </a:rPr>
              <a:t>내가 나 자신의 기준이 되겠다는 결심만 한다면 </a:t>
            </a:r>
            <a:r>
              <a:rPr lang="en-US" altLang="ko-KR" sz="1700" b="1" dirty="0" smtClean="0">
                <a:solidFill>
                  <a:srgbClr val="FF0000"/>
                </a:solidFill>
              </a:rPr>
              <a:t>!</a:t>
            </a:r>
            <a:endParaRPr lang="ko-KR" altLang="en-US" sz="17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0085">
            <a:off x="6221181" y="2321776"/>
            <a:ext cx="2303917" cy="139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2013-06-10</a:t>
            </a:r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(</a:t>
            </a:r>
            <a:r>
              <a:rPr lang="ko-KR" altLang="en-US" smtClean="0"/>
              <a:t>주</a:t>
            </a:r>
            <a:r>
              <a:rPr lang="en-US" altLang="ko-KR" smtClean="0"/>
              <a:t>)SCG_</a:t>
            </a:r>
            <a:r>
              <a:rPr lang="ko-KR" altLang="en-US" smtClean="0"/>
              <a:t>천소영</a:t>
            </a:r>
            <a:endParaRPr lang="ko-KR" altLang="en-US"/>
          </a:p>
        </p:txBody>
      </p:sp>
      <p:sp>
        <p:nvSpPr>
          <p:cNvPr id="11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7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210952" y="3118656"/>
            <a:ext cx="6957392" cy="7200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57620" y="2556213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2</a:t>
            </a:r>
            <a:endParaRPr lang="ko-KR" altLang="en-US" sz="6000" dirty="0">
              <a:solidFill>
                <a:srgbClr val="C00000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9124" y="2834342"/>
            <a:ext cx="3233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휴먼모음T" pitchFamily="18" charset="-127"/>
                <a:ea typeface="휴먼모음T" pitchFamily="18" charset="-127"/>
              </a:rPr>
              <a:t>먼저 자신을 사랑하라</a:t>
            </a:r>
            <a:endParaRPr lang="ko-KR" altLang="en-US" sz="2800" dirty="0"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12" name="그림 11" descr="무제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720080"/>
          </a:xfrm>
          <a:prstGeom prst="rect">
            <a:avLst/>
          </a:prstGeom>
        </p:spPr>
      </p:pic>
      <p:pic>
        <p:nvPicPr>
          <p:cNvPr id="11" name="그림 10" descr="무제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97471">
            <a:off x="235642" y="2739953"/>
            <a:ext cx="4797794" cy="2878677"/>
          </a:xfrm>
          <a:prstGeom prst="rect">
            <a:avLst/>
          </a:prstGeom>
        </p:spPr>
      </p:pic>
      <p:sp>
        <p:nvSpPr>
          <p:cNvPr id="7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  <p:sp>
        <p:nvSpPr>
          <p:cNvPr id="8" name="날짜 개체 틀 6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448251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8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무제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500042"/>
            <a:ext cx="8100392" cy="216024"/>
          </a:xfrm>
          <a:prstGeom prst="rect">
            <a:avLst/>
          </a:prstGeom>
        </p:spPr>
      </p:pic>
      <p:pic>
        <p:nvPicPr>
          <p:cNvPr id="10" name="그림 9" descr="무제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02606">
            <a:off x="-127669" y="147741"/>
            <a:ext cx="1979071" cy="1187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219191"/>
            <a:ext cx="8215370" cy="508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700" dirty="0" smtClean="0"/>
              <a:t>자기 자신이 얼마나 멋진 사람인지 인식하기만 하면 다른 사람으로 하여금</a:t>
            </a: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그대로 따르게 만들면서 내 가치를 강조할 필요가 없다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나 스스로를 소중하지 않거나 사랑 받지 못하는 사람 취급을 하면 </a:t>
            </a: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다른 이들에게 사랑을 베푼다는 거이 불가능 해진다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내가 가치가 없는데 어떻게 남들에게 사랑을 베풀 수 있는가</a:t>
            </a:r>
            <a:r>
              <a:rPr lang="en-US" altLang="ko-KR" sz="1700" dirty="0" smtClean="0"/>
              <a:t>?</a:t>
            </a:r>
          </a:p>
          <a:p>
            <a:pPr>
              <a:lnSpc>
                <a:spcPct val="120000"/>
              </a:lnSpc>
            </a:pP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많은 자아상을 갖고 있으며 항상 그 모든 행동을 통해 </a:t>
            </a:r>
            <a:r>
              <a:rPr lang="en-US" altLang="ko-KR" sz="1700" dirty="0" smtClean="0"/>
              <a:t>“</a:t>
            </a:r>
            <a:r>
              <a:rPr lang="ko-KR" altLang="en-US" sz="1700" dirty="0" smtClean="0"/>
              <a:t>내</a:t>
            </a:r>
            <a:r>
              <a:rPr lang="en-US" altLang="ko-KR" sz="1700" dirty="0" smtClean="0"/>
              <a:t>”</a:t>
            </a:r>
            <a:r>
              <a:rPr lang="ko-KR" altLang="en-US" sz="1700" dirty="0" smtClean="0"/>
              <a:t>가 존재한다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나의 가치는 나 자신이 결정하는 것이며 어느 누구에게도 설명할 필요가 없다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나의 가치는 내 행동이나 감정과도 무관하다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나의 행동이 마땅찮게 느껴지는 때가 아예 없진 않겠지만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그렇다 해도</a:t>
            </a: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그것이 나의 가치와는 무관하다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나 자신에게 소중한 사람이  되겠노라 작심하고 더 나아가 나의 자아상을 잘 </a:t>
            </a:r>
            <a:endParaRPr lang="en-US" altLang="ko-KR" sz="1700" dirty="0" smtClean="0"/>
          </a:p>
          <a:p>
            <a:pPr>
              <a:lnSpc>
                <a:spcPct val="120000"/>
              </a:lnSpc>
            </a:pPr>
            <a:r>
              <a:rPr lang="ko-KR" altLang="en-US" sz="1700" dirty="0" smtClean="0"/>
              <a:t>가꿔나갈 수 있다</a:t>
            </a:r>
            <a:r>
              <a:rPr lang="en-US" altLang="ko-KR" sz="1700" dirty="0" smtClean="0"/>
              <a:t>.</a:t>
            </a:r>
          </a:p>
          <a:p>
            <a:pPr>
              <a:lnSpc>
                <a:spcPct val="120000"/>
              </a:lnSpc>
            </a:pPr>
            <a:endParaRPr lang="ko-KR" altLang="en-US" sz="1700" dirty="0"/>
          </a:p>
        </p:txBody>
      </p:sp>
      <p:sp>
        <p:nvSpPr>
          <p:cNvPr id="6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B218014A-D98E-4143-9025-E6AC62CABCAE}" type="slidenum">
              <a:rPr lang="ko-KR" altLang="en-US" smtClean="0"/>
              <a:pPr/>
              <a:t>9</a:t>
            </a:fld>
            <a:r>
              <a:rPr lang="en-US" altLang="ko-KR" dirty="0" smtClean="0"/>
              <a:t>/22</a:t>
            </a:r>
            <a:endParaRPr lang="ko-KR" altLang="en-US" dirty="0"/>
          </a:p>
        </p:txBody>
      </p:sp>
      <p:sp>
        <p:nvSpPr>
          <p:cNvPr id="8" name="날짜 개체 틀 6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</p:spPr>
        <p:txBody>
          <a:bodyPr/>
          <a:lstStyle/>
          <a:p>
            <a:r>
              <a:rPr lang="en-US" altLang="ko-KR" dirty="0" smtClean="0"/>
              <a:t>2013-06-10</a:t>
            </a:r>
            <a:endParaRPr lang="ko-KR" altLang="en-US" dirty="0"/>
          </a:p>
        </p:txBody>
      </p:sp>
      <p:sp>
        <p:nvSpPr>
          <p:cNvPr id="11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주</a:t>
            </a:r>
            <a:r>
              <a:rPr lang="en-US" altLang="ko-KR" dirty="0" smtClean="0"/>
              <a:t>)SCG_</a:t>
            </a:r>
            <a:r>
              <a:rPr lang="ko-KR" altLang="en-US" dirty="0" smtClean="0"/>
              <a:t>천소영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2275</Words>
  <Application>Microsoft Office PowerPoint</Application>
  <PresentationFormat>화면 슬라이드 쇼(4:3)</PresentationFormat>
  <Paragraphs>351</Paragraphs>
  <Slides>23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Windows XP</cp:lastModifiedBy>
  <cp:revision>76</cp:revision>
  <dcterms:created xsi:type="dcterms:W3CDTF">2012-02-23T08:30:35Z</dcterms:created>
  <dcterms:modified xsi:type="dcterms:W3CDTF">2013-06-10T04:14:53Z</dcterms:modified>
</cp:coreProperties>
</file>