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66"/>
    <a:srgbClr val="006600"/>
    <a:srgbClr val="00CCFF"/>
    <a:srgbClr val="00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6" autoAdjust="0"/>
  </p:normalViewPr>
  <p:slideViewPr>
    <p:cSldViewPr>
      <p:cViewPr varScale="1">
        <p:scale>
          <a:sx n="56" d="100"/>
          <a:sy n="56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EE92-EB8C-4353-83A1-AC94FD94BE6D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0249-BC0E-4DC1-81B6-B734DD88A7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25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0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코끼리와 고래의 사람 같지 않으세요</a:t>
            </a:r>
            <a:r>
              <a:rPr lang="en-US" altLang="ko-KR" dirty="0" smtClean="0"/>
              <a:t>? </a:t>
            </a:r>
            <a:r>
              <a:rPr lang="ko-KR" altLang="en-US" dirty="0" err="1" smtClean="0"/>
              <a:t>ㅎㅎ</a:t>
            </a:r>
            <a:endParaRPr lang="en-US" altLang="ko-KR" dirty="0" smtClean="0"/>
          </a:p>
          <a:p>
            <a:r>
              <a:rPr lang="ko-KR" altLang="en-US" dirty="0" smtClean="0"/>
              <a:t>사랑하는 고래에게 가까이 다가가기 위해서 바닷물을 다 마셔버리면 고래가 죽지 않을까요</a:t>
            </a:r>
            <a:r>
              <a:rPr lang="en-US" altLang="ko-KR" dirty="0" smtClean="0"/>
              <a:t>? </a:t>
            </a:r>
            <a:r>
              <a:rPr lang="ko-KR" altLang="en-US" dirty="0" err="1" smtClean="0"/>
              <a:t>ㅜㅜ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사랑에는 바닷물을 다 마셔야 할 만큼의 희생이 필요한가 봅니다</a:t>
            </a:r>
            <a:r>
              <a:rPr lang="en-US" altLang="ko-KR" dirty="0" smtClean="0"/>
              <a:t>….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1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결혼을 하고 저만의 가정을 꾸리고 살아가고 있지만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엄마와 딸의 그 거리는 멀어지지 않는 것 같습니다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774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2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상대를 아름답게 설득하기 위해서는 단순한 감탄사가 아니라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진정한 마음에서 우러나오는 감탄사가 필요하지 않을까요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저희도 </a:t>
            </a:r>
            <a:r>
              <a:rPr lang="en-US" altLang="ko-KR" dirty="0" smtClean="0"/>
              <a:t>Senior</a:t>
            </a:r>
            <a:r>
              <a:rPr lang="ko-KR" altLang="en-US" dirty="0" smtClean="0"/>
              <a:t>급 후보자 </a:t>
            </a:r>
            <a:r>
              <a:rPr lang="ko-KR" altLang="en-US" dirty="0" err="1" smtClean="0"/>
              <a:t>미팅시</a:t>
            </a:r>
            <a:r>
              <a:rPr lang="ko-KR" altLang="en-US" dirty="0" smtClean="0"/>
              <a:t> 이런 얘기들을 하죠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레퍼런스가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훌륭하시더라구요</a:t>
            </a:r>
            <a:r>
              <a:rPr lang="en-US" altLang="ko-KR" dirty="0" smtClean="0"/>
              <a:t>… </a:t>
            </a:r>
            <a:r>
              <a:rPr lang="ko-KR" altLang="en-US" dirty="0" smtClean="0"/>
              <a:t>이렇게요</a:t>
            </a:r>
            <a:r>
              <a:rPr lang="en-US" altLang="ko-KR" dirty="0" smtClean="0"/>
              <a:t>~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72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페이지를 읽으면서 </a:t>
            </a:r>
            <a:r>
              <a:rPr lang="en-US" altLang="ko-KR" dirty="0" smtClean="0"/>
              <a:t>Agency</a:t>
            </a:r>
            <a:r>
              <a:rPr lang="ko-KR" altLang="en-US" dirty="0" smtClean="0"/>
              <a:t>에게 </a:t>
            </a:r>
            <a:r>
              <a:rPr lang="ko-KR" altLang="en-US" dirty="0" err="1" smtClean="0"/>
              <a:t>갑질</a:t>
            </a:r>
            <a:r>
              <a:rPr lang="ko-KR" altLang="en-US" dirty="0" smtClean="0"/>
              <a:t> 하는 </a:t>
            </a:r>
            <a:r>
              <a:rPr lang="ko-KR" altLang="en-US" dirty="0" err="1" smtClean="0"/>
              <a:t>고객사에게</a:t>
            </a:r>
            <a:r>
              <a:rPr lang="ko-KR" altLang="en-US" dirty="0" smtClean="0"/>
              <a:t> 해주고 싶다는 생각이 들었습니다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너는</a:t>
            </a:r>
            <a:r>
              <a:rPr lang="ko-KR" altLang="en-US" baseline="0" dirty="0" smtClean="0"/>
              <a:t> 내 앞에 서면 천하무적이다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그러나 내가 열심히 일 해야 너도 산다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예전에 저희 남편 회사에 다니시던 분께서 퇴사하고 개인사업을 하시는 분이</a:t>
            </a:r>
            <a:endParaRPr lang="en-US" altLang="ko-KR" baseline="0" dirty="0" smtClean="0"/>
          </a:p>
          <a:p>
            <a:r>
              <a:rPr lang="ko-KR" altLang="en-US" baseline="0" dirty="0" smtClean="0"/>
              <a:t>귀찮게 구는 누군가에게 </a:t>
            </a:r>
            <a:r>
              <a:rPr lang="ko-KR" altLang="en-US" baseline="0" dirty="0" err="1" smtClean="0"/>
              <a:t>말했다네요</a:t>
            </a:r>
            <a:r>
              <a:rPr lang="en-US" altLang="ko-KR" baseline="0" dirty="0" smtClean="0"/>
              <a:t>…</a:t>
            </a:r>
          </a:p>
          <a:p>
            <a:r>
              <a:rPr lang="ko-KR" altLang="en-US" baseline="0" dirty="0" err="1" smtClean="0"/>
              <a:t>니가</a:t>
            </a:r>
            <a:r>
              <a:rPr lang="ko-KR" altLang="en-US" baseline="0" dirty="0" smtClean="0"/>
              <a:t> 언제까지 </a:t>
            </a:r>
            <a:r>
              <a:rPr lang="en-US" altLang="ko-KR" baseline="0" dirty="0" smtClean="0"/>
              <a:t>YB</a:t>
            </a:r>
            <a:r>
              <a:rPr lang="ko-KR" altLang="en-US" baseline="0" dirty="0" smtClean="0"/>
              <a:t>일 것 같지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너도 언젠가는 </a:t>
            </a:r>
            <a:r>
              <a:rPr lang="en-US" altLang="ko-KR" baseline="0" dirty="0" smtClean="0"/>
              <a:t>OB</a:t>
            </a:r>
            <a:r>
              <a:rPr lang="ko-KR" altLang="en-US" baseline="0" dirty="0" smtClean="0"/>
              <a:t>가 된다</a:t>
            </a:r>
            <a:r>
              <a:rPr lang="en-US" altLang="ko-KR" baseline="0" dirty="0" smtClean="0"/>
              <a:t>…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42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이런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소울메이트가</a:t>
            </a:r>
            <a:r>
              <a:rPr lang="ko-KR" altLang="en-US" baseline="0" dirty="0" smtClean="0"/>
              <a:t> 있다면 세상은 정말 살만 할 것 같아요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그게 가족이든 친구이든지 간에요</a:t>
            </a: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이렇게 고마움이 전염되는 가정과 직장이 되었으면 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91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요즘 기사에 부모들의 학대나 자기자식을 자기 손으로 죽이는 일까지 발생하고 있지요</a:t>
            </a:r>
            <a:r>
              <a:rPr lang="en-US" altLang="ko-KR" dirty="0" smtClean="0"/>
              <a:t>…</a:t>
            </a:r>
          </a:p>
          <a:p>
            <a:r>
              <a:rPr lang="ko-KR" altLang="en-US" dirty="0" smtClean="0"/>
              <a:t>그런 아이들이 발생하지 않기 위해서는 가족의 범주를 넘어서서 사회의 지속적인 관심이 정말 필요하다는 생각이 많이 듭니다</a:t>
            </a:r>
            <a:r>
              <a:rPr lang="en-US" altLang="ko-KR" dirty="0" smtClean="0"/>
              <a:t>…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490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행복 </a:t>
            </a:r>
            <a:r>
              <a:rPr lang="en-US" altLang="ko-KR" dirty="0" smtClean="0"/>
              <a:t>(</a:t>
            </a:r>
            <a:r>
              <a:rPr lang="ko-KR" altLang="en-US" dirty="0" smtClean="0"/>
              <a:t>幸福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幸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다행 행</a:t>
            </a:r>
            <a:r>
              <a:rPr lang="en-US" altLang="ko-KR" dirty="0" smtClean="0"/>
              <a:t>) </a:t>
            </a:r>
            <a:r>
              <a:rPr lang="ko-KR" altLang="en-US" dirty="0" smtClean="0"/>
              <a:t>다행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행복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좋은 운 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요행 </a:t>
            </a:r>
            <a:endParaRPr lang="en-US" altLang="ko-KR" dirty="0" smtClean="0"/>
          </a:p>
          <a:p>
            <a:r>
              <a:rPr lang="ko-KR" altLang="en-US" dirty="0" smtClean="0"/>
              <a:t>福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복복</a:t>
            </a:r>
            <a:r>
              <a:rPr lang="en-US" altLang="ko-KR" dirty="0" smtClean="0"/>
              <a:t>) </a:t>
            </a:r>
            <a:r>
              <a:rPr lang="ko-KR" altLang="en-US" dirty="0" smtClean="0"/>
              <a:t>복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행복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불만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생활에서 충분한 만족과 기쁨을 느끼지 못하는 상태 </a:t>
            </a:r>
            <a:endParaRPr lang="en-US" altLang="ko-KR" dirty="0" smtClean="0"/>
          </a:p>
          <a:p>
            <a:r>
              <a:rPr lang="ko-KR" altLang="en-US" dirty="0" smtClean="0"/>
              <a:t>결국 행복이라는 것은 나의 마음속에 있는 것이지요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06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아직 일어나지도 않은 일을 붙들고 곧 죽을 것처럼 끙끙거릴 때 인상을 찌푸린다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/>
              <a:t>좋은 인상 갖는 법 </a:t>
            </a:r>
            <a:endParaRPr lang="en-US" altLang="ko-KR" b="1" dirty="0" smtClean="0"/>
          </a:p>
          <a:p>
            <a:r>
              <a:rPr lang="ko-KR" altLang="en-US" dirty="0" smtClean="0"/>
              <a:t>화내지 않기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욕하지 않기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누군가를 비난하지 않기</a:t>
            </a:r>
            <a:endParaRPr lang="en-US" altLang="ko-KR" dirty="0" smtClean="0"/>
          </a:p>
          <a:p>
            <a:r>
              <a:rPr lang="ko-KR" altLang="en-US" dirty="0" smtClean="0"/>
              <a:t>내가 더 힘들다고 과장하지 않기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짜증내지 않기</a:t>
            </a:r>
            <a:endParaRPr lang="en-US" altLang="ko-KR" dirty="0" smtClean="0"/>
          </a:p>
          <a:p>
            <a:r>
              <a:rPr lang="ko-KR" altLang="en-US" dirty="0" smtClean="0"/>
              <a:t>억지 부리지 않기 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아직 일어나지 않은 일을 붙들고 끙끙거리지 않기</a:t>
            </a:r>
            <a:endParaRPr lang="en-US" altLang="ko-KR" baseline="0" dirty="0" smtClean="0"/>
          </a:p>
          <a:p>
            <a:r>
              <a:rPr lang="ko-KR" altLang="en-US" baseline="0" dirty="0" smtClean="0"/>
              <a:t>논쟁하지 않기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세상 사람 모두를 경계하고 의심하지 않기</a:t>
            </a:r>
            <a:endParaRPr lang="en-US" altLang="ko-KR" baseline="0" dirty="0" smtClean="0"/>
          </a:p>
          <a:p>
            <a:r>
              <a:rPr lang="ko-KR" altLang="en-US" baseline="0" dirty="0" smtClean="0"/>
              <a:t>남의 작은 허물 들춰내지 않기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탐욕 가득한 기도 하지 않기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상처받은 사람에게 비수 던지지 않기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24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회사 다니는 사람들 얘기를 들어보면 땀 흘리지 않고 침만 흘리는 사람들 얘기가 정말 많은 것 같아요</a:t>
            </a:r>
            <a:r>
              <a:rPr lang="en-US" altLang="ko-KR" dirty="0" smtClean="0"/>
              <a:t>…</a:t>
            </a:r>
          </a:p>
          <a:p>
            <a:r>
              <a:rPr lang="ko-KR" altLang="en-US" dirty="0" smtClean="0"/>
              <a:t>침이 아니라 땀을 흘리는 제가 되도록 하겠습니다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64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인생에도 깜깜한 밤이 필요한 시간들이 있는 것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오늘 밤 내일을 위한 생각을 하고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분기 마치며 지난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개월을 돌아보고 앞으로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분기를 살펴보게 되고 </a:t>
            </a:r>
            <a:endParaRPr lang="en-US" altLang="ko-KR" dirty="0" smtClean="0"/>
          </a:p>
          <a:p>
            <a:r>
              <a:rPr lang="ko-KR" altLang="en-US" dirty="0" smtClean="0"/>
              <a:t>혹은 연말이 되면 또 내년의 옷을 갈아 입는 시간도 갖게 되는 것 </a:t>
            </a:r>
            <a:r>
              <a:rPr lang="ko-KR" altLang="en-US" dirty="0" err="1" smtClean="0"/>
              <a:t>처럼이요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22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어차피 안 </a:t>
            </a:r>
            <a:r>
              <a:rPr lang="ko-KR" altLang="en-US" dirty="0" err="1" smtClean="0"/>
              <a:t>될꺼야</a:t>
            </a:r>
            <a:r>
              <a:rPr lang="ko-KR" altLang="en-US" dirty="0" smtClean="0"/>
              <a:t> 하는 생각이 세상을 피폐하게 만들어 갈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그래서 긍정적이고 도전적인 생각과 가치관이 발전하는 세상을 만들 수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36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저도 바빠 죽겠네 시간 없어 다음에 봐</a:t>
            </a:r>
            <a:endParaRPr lang="en-US" altLang="ko-KR" dirty="0" smtClean="0"/>
          </a:p>
          <a:p>
            <a:r>
              <a:rPr lang="ko-KR" altLang="en-US" dirty="0" smtClean="0"/>
              <a:t>이 말들 많이 하는 것 같아요</a:t>
            </a:r>
            <a:endParaRPr lang="en-US" altLang="ko-KR" dirty="0" smtClean="0"/>
          </a:p>
          <a:p>
            <a:r>
              <a:rPr lang="ko-KR" altLang="en-US" dirty="0" smtClean="0"/>
              <a:t>친구들하고 시간 내서 한번씩 얼굴 보려고 해도 쉼표를 </a:t>
            </a:r>
            <a:r>
              <a:rPr lang="ko-KR" altLang="en-US" dirty="0" err="1" smtClean="0"/>
              <a:t>못찍고</a:t>
            </a:r>
            <a:r>
              <a:rPr lang="ko-KR" altLang="en-US" dirty="0" smtClean="0"/>
              <a:t> 자꾸 아등바등 허둥지둥 이러고 있네요 </a:t>
            </a:r>
            <a:r>
              <a:rPr lang="ko-KR" altLang="en-US" dirty="0" err="1" smtClean="0"/>
              <a:t>ㅎㅎ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71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특히 한국 사람들은 지름길 </a:t>
            </a:r>
            <a:r>
              <a:rPr lang="ko-KR" altLang="en-US" dirty="0" err="1" smtClean="0"/>
              <a:t>빠른길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다른사람보다</a:t>
            </a:r>
            <a:r>
              <a:rPr lang="ko-KR" altLang="en-US" dirty="0" smtClean="0"/>
              <a:t> 앞서 </a:t>
            </a:r>
            <a:r>
              <a:rPr lang="ko-KR" altLang="en-US" dirty="0" err="1" smtClean="0"/>
              <a:t>가는길을</a:t>
            </a:r>
            <a:r>
              <a:rPr lang="ko-KR" altLang="en-US" dirty="0" smtClean="0"/>
              <a:t> 좋아 하는 것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지름길로 가게 되면 볼 수 있는 </a:t>
            </a:r>
            <a:r>
              <a:rPr lang="ko-KR" altLang="en-US" dirty="0" err="1" smtClean="0"/>
              <a:t>아름다은</a:t>
            </a:r>
            <a:r>
              <a:rPr lang="ko-KR" altLang="en-US" dirty="0" smtClean="0"/>
              <a:t>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맛있는 것 들을 포기해야 하는 것들이 너무 크네요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710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예전에 남해 여행을 가서</a:t>
            </a:r>
            <a:r>
              <a:rPr lang="ko-KR" altLang="en-US" baseline="0" dirty="0" smtClean="0"/>
              <a:t> 산과 바다 자연 경관을 보고 자연이 주는 </a:t>
            </a:r>
            <a:r>
              <a:rPr lang="ko-KR" altLang="en-US" baseline="0" dirty="0" err="1" smtClean="0"/>
              <a:t>힐링의</a:t>
            </a:r>
            <a:r>
              <a:rPr lang="ko-KR" altLang="en-US" baseline="0" dirty="0" smtClean="0"/>
              <a:t> 느낌을 정말 강력하게 느낀 적이 있었습니다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그래서 </a:t>
            </a:r>
            <a:r>
              <a:rPr lang="ko-KR" altLang="en-US" baseline="0" dirty="0" err="1" smtClean="0"/>
              <a:t>창밖의</a:t>
            </a:r>
            <a:r>
              <a:rPr lang="ko-KR" altLang="en-US" baseline="0" dirty="0" smtClean="0"/>
              <a:t> 자연이 주는 선물이 정말 크다는 것에 동감합니다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900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저는 </a:t>
            </a:r>
            <a:r>
              <a:rPr lang="ko-KR" altLang="en-US" dirty="0" err="1" smtClean="0"/>
              <a:t>크리스찬이기</a:t>
            </a:r>
            <a:r>
              <a:rPr lang="ko-KR" altLang="en-US" dirty="0" smtClean="0"/>
              <a:t> 때문에 신의 뜻을 기다리는 것에 대해서 당연하게 받아들이는 부분이 있습니다</a:t>
            </a:r>
            <a:r>
              <a:rPr lang="en-US" altLang="ko-KR" dirty="0" smtClean="0"/>
              <a:t>…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인생이라는 것이 지금의 행복이 나의 능력이라고 자만 할 것도 없고</a:t>
            </a:r>
            <a:endParaRPr lang="en-US" altLang="ko-KR" dirty="0" smtClean="0"/>
          </a:p>
          <a:p>
            <a:r>
              <a:rPr lang="ko-KR" altLang="en-US" dirty="0" smtClean="0"/>
              <a:t>지금의 불행이 평생 갈 것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낙담할 필요도 없는 것 같아요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누구나 인생의 굴곡은 있는 것이니까요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324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저는 안 오는 사람 안 하는 사람은 지양하고</a:t>
            </a:r>
            <a:endParaRPr lang="en-US" altLang="ko-KR" dirty="0" smtClean="0"/>
          </a:p>
          <a:p>
            <a:r>
              <a:rPr lang="ko-KR" altLang="en-US" dirty="0" smtClean="0"/>
              <a:t>뒤늦게 라도 오는 사람</a:t>
            </a:r>
            <a:endParaRPr lang="en-US" altLang="ko-KR" dirty="0" smtClean="0"/>
          </a:p>
          <a:p>
            <a:r>
              <a:rPr lang="ko-KR" altLang="en-US" dirty="0" smtClean="0"/>
              <a:t>지금은 아니더라도 언젠가는 해낼 수 있는 사람이라는 희망을 품고 살아가야 </a:t>
            </a:r>
            <a:r>
              <a:rPr lang="ko-KR" altLang="en-US" dirty="0" err="1" smtClean="0"/>
              <a:t>겠다는</a:t>
            </a:r>
            <a:r>
              <a:rPr lang="ko-KR" altLang="en-US" dirty="0" smtClean="0"/>
              <a:t> 생각이 들었습니다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제가 만약 어떤</a:t>
            </a:r>
            <a:r>
              <a:rPr lang="ko-KR" altLang="en-US" baseline="0" dirty="0" smtClean="0"/>
              <a:t> 포지션으로 후보자 </a:t>
            </a:r>
            <a:r>
              <a:rPr lang="en-US" altLang="ko-KR" baseline="0" dirty="0" smtClean="0"/>
              <a:t>Contact</a:t>
            </a:r>
            <a:r>
              <a:rPr lang="ko-KR" altLang="en-US" baseline="0" dirty="0" smtClean="0"/>
              <a:t>을 안 하는 사람이 라면 저는 그 포지션을 끝까지 해낼 수 없을 것입니다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그러나 조금씩이라고 퍼즐을 맞춰간다면 언젠가는 해낼 수 도 있겠습니다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196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만약 지금 터널 속에 </a:t>
            </a:r>
            <a:r>
              <a:rPr lang="ko-KR" altLang="en-US" dirty="0" err="1" smtClean="0"/>
              <a:t>갖쳐</a:t>
            </a:r>
            <a:r>
              <a:rPr lang="ko-KR" altLang="en-US" baseline="0" dirty="0" smtClean="0"/>
              <a:t> 있는 것 같은 생각이 드는 분들이 있다면</a:t>
            </a:r>
            <a:r>
              <a:rPr lang="en-US" altLang="ko-KR" baseline="0" dirty="0" smtClean="0"/>
              <a:t>…. </a:t>
            </a:r>
          </a:p>
          <a:p>
            <a:r>
              <a:rPr lang="ko-KR" altLang="en-US" baseline="0" dirty="0" smtClean="0"/>
              <a:t>터널은 언젠가는 끝날 것이고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지쳐 주저 앉으면 영원히 끝나지 않는다는 것을 꼭 생각하셨으면 좋겠습니다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437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만리장성은 유일하게 달의 위성에도 보이는 지구의 건축물이라지요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우리들은 누구나 처음 태어날 때부터 천재였던 사람은 매우 드물어요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열심히 노력하고 희망의 메시지를 마음에 품고 살아 간다면 누구나 만리장성과 같은 큰 인물이 될 수 있다고 생각합니다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3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/ 40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/ 50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후회없이</a:t>
            </a:r>
            <a:r>
              <a:rPr lang="ko-KR" altLang="en-US" dirty="0" smtClean="0"/>
              <a:t> 사셨나요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만약 후회가 조금이라도 남는다면 앞으로는 우리에게 주어진 이 소중한 나를 위해 후회 없이 살 수 있는 방법에 대해서 모범답안을 만들어 보시는 건 어떠세요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모범 답안 이라고는 하지만 정답은 없습니다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18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칭찬은 입이 할 수 있는 최고의 일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성경 말씀에 </a:t>
            </a:r>
            <a:r>
              <a:rPr lang="en-US" altLang="ko-KR" dirty="0" smtClean="0"/>
              <a:t>'</a:t>
            </a:r>
            <a:r>
              <a:rPr lang="ko-KR" altLang="en-US" dirty="0" smtClean="0"/>
              <a:t>남의 눈에 있는 티는 보면서 네 눈에 있는 들보는 못 보느냐</a:t>
            </a:r>
            <a:r>
              <a:rPr lang="en-US" altLang="ko-KR" dirty="0" smtClean="0"/>
              <a:t>' </a:t>
            </a:r>
            <a:r>
              <a:rPr lang="ko-KR" altLang="en-US" dirty="0" smtClean="0"/>
              <a:t>글귀가 있죠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다른사람의</a:t>
            </a:r>
            <a:r>
              <a:rPr lang="ko-KR" altLang="en-US" dirty="0" smtClean="0"/>
              <a:t> 자랑거리를 보는 건 어려운 일인 듯 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자기개발서에</a:t>
            </a:r>
            <a:r>
              <a:rPr lang="ko-KR" altLang="en-US" dirty="0" smtClean="0"/>
              <a:t> 감사할 일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가지씩 적어보는 연습을 하는 것 처럼</a:t>
            </a:r>
            <a:endParaRPr lang="en-US" altLang="ko-KR" dirty="0" smtClean="0"/>
          </a:p>
          <a:p>
            <a:r>
              <a:rPr lang="ko-KR" altLang="en-US" dirty="0" smtClean="0"/>
              <a:t>주변의 가족이나 동료 친구들의 칭찬거리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가지씩 발견하는 연습도 참 멋질 것 같습니다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2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일을 할 때도 어떤 때는 의견을 기다려야 할 때가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어떤 때는 뜨겁게 도전적으로 후보자나 </a:t>
            </a:r>
            <a:r>
              <a:rPr lang="ko-KR" altLang="en-US" dirty="0" err="1" smtClean="0"/>
              <a:t>고객사를</a:t>
            </a:r>
            <a:r>
              <a:rPr lang="ko-KR" altLang="en-US" dirty="0" smtClean="0"/>
              <a:t> 설득해야 할 때가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여러분들은 의자에 앉아서 기다려야 할 때와</a:t>
            </a:r>
            <a:endParaRPr lang="en-US" altLang="ko-KR" dirty="0" smtClean="0"/>
          </a:p>
          <a:p>
            <a:r>
              <a:rPr lang="ko-KR" altLang="en-US" dirty="0" smtClean="0"/>
              <a:t>일어나 뜨겁게 도전해야 할 때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구별할 수 있는 혜안과 현명함을 가지고 계신가요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96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역경이 없는 경력은 없습니다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그렇기 때문에 지금 역경 속에 있다고 좌절할 이유도 없겠지요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20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지나간 어제를 후회하기 보다는</a:t>
            </a:r>
            <a:endParaRPr lang="en-US" altLang="ko-KR" dirty="0" smtClean="0"/>
          </a:p>
          <a:p>
            <a:r>
              <a:rPr lang="ko-KR" altLang="en-US" dirty="0" smtClean="0"/>
              <a:t>앞으로 다가올 내일의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시간을 조금 더 발전적으로 사용할 것인가를 생각하는 것이 인생에 도움이 되지 않을까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오늘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초씩 지나가는 이 시간을 소중하게 생각하게 됩니다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2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여러분들도 이 세상을 바꿀 수 있는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인류의 역사 발전에 조금이라도 기여 하고 계시지요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부모님으로 자식을 사랑하고 있고</a:t>
            </a:r>
            <a:endParaRPr lang="en-US" altLang="ko-KR" dirty="0" smtClean="0"/>
          </a:p>
          <a:p>
            <a:r>
              <a:rPr lang="ko-KR" altLang="en-US" dirty="0" smtClean="0"/>
              <a:t>아내로 남편을 사랑하고 있고</a:t>
            </a:r>
            <a:endParaRPr lang="en-US" altLang="ko-KR" dirty="0" smtClean="0"/>
          </a:p>
          <a:p>
            <a:r>
              <a:rPr lang="ko-KR" altLang="en-US" dirty="0" smtClean="0"/>
              <a:t>자식으로 부모님을 사랑하고 있으니까요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3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뒷모습 이라는 단어를 들으면 요즘은 자꾸 친정 아빠 생각이 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그래서 저에게 뒷모습이라는 단어는 슬픔과 연결됩니다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아빠의 나이 들어가는 뒷모습에 마음이 아파 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0249-BC0E-4DC1-81B6-B734DD88A75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08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4341-9BA0-4847-89D7-BADBEE10A4BA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5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6B20-05EF-45CB-AE2F-1ACF2D3268EA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93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9204-328A-46DF-902A-EB0707205F8C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4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805-F8DE-4FB6-A4C7-2A27624BC081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7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ED03-1254-499A-AC69-45A4DCB7F3F3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94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912E-3167-4032-B8AD-4A463D0A754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8852-77B3-4233-B88F-1907BA3893B8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85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AFCE-F161-4ECC-ACF4-D43CA66D30F4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0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1271-AE0A-452D-91E1-B639676EBB35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95E7-3C09-4573-A25C-94C5E3774042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10A9-2FA9-41CB-9B36-A7D5680AADAB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45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3F4A-A0CC-4E76-883F-A5654CA75E7A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C7EA-C29B-4F58-AEA0-5D4A7C04E1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 머리 사용법 </a:t>
            </a:r>
            <a:r>
              <a:rPr lang="en-US" altLang="ko-KR" dirty="0" err="1" smtClean="0"/>
              <a:t>Ver</a:t>
            </a:r>
            <a:r>
              <a:rPr lang="en-US" altLang="ko-KR" dirty="0" smtClean="0"/>
              <a:t> 2.0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F72E-8AB2-43AE-8483-3EB7D7601043}" type="datetime1">
              <a:rPr lang="ko-KR" altLang="en-US" smtClean="0"/>
              <a:t>2018-04-24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096344" cy="394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9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입이 할 수 있는 최고의 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택시 운전사에게 </a:t>
            </a:r>
            <a:r>
              <a:rPr lang="en-US" altLang="ko-KR" sz="2400" dirty="0" smtClean="0"/>
              <a:t>“</a:t>
            </a:r>
            <a:r>
              <a:rPr lang="ko-KR" altLang="en-US" sz="2400" dirty="0" smtClean="0"/>
              <a:t>기사님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운전 참 잘하시네요</a:t>
            </a:r>
            <a:r>
              <a:rPr lang="en-US" altLang="ko-KR" sz="2400" dirty="0" smtClean="0"/>
              <a:t>!” </a:t>
            </a:r>
            <a:r>
              <a:rPr lang="ko-KR" altLang="en-US" sz="2400" dirty="0" smtClean="0"/>
              <a:t>라고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말하면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그때부터 그 기사는 운전을 잘할 수밖에 없습니다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당신은 편안하고 안전하게 목적지에 도착할 수 있습니다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smtClean="0"/>
              <a:t>입에게 나를 자랑하는 일을 시키지 마시고 남을 칭찬하는 일을 시키세요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그것이 입이 할 수 있는 최고의 일입니다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내 자랑을 하고 </a:t>
            </a:r>
            <a:r>
              <a:rPr lang="ko-KR" altLang="en-US" sz="2400" dirty="0"/>
              <a:t>싶</a:t>
            </a:r>
            <a:r>
              <a:rPr lang="ko-KR" altLang="en-US" sz="2400" dirty="0" smtClean="0"/>
              <a:t>어 입이 근질거리면 어떻게 하느냐고요</a:t>
            </a:r>
            <a:r>
              <a:rPr lang="en-US" altLang="ko-KR" sz="2400" dirty="0" smtClean="0"/>
              <a:t>? </a:t>
            </a:r>
            <a:r>
              <a:rPr lang="ko-KR" altLang="en-US" sz="2400" dirty="0" smtClean="0"/>
              <a:t>근질거리면 그냥 긁어주세요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내 자랑은 남의 입이 해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줄 </a:t>
            </a:r>
            <a:r>
              <a:rPr lang="ko-KR" altLang="en-US" sz="2400" dirty="0" smtClean="0"/>
              <a:t>것입니다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3B14-67A4-471B-AD48-CD978FDA025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10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4100" name="Picture 4" descr="C:\Users\master\AppData\Local\Microsoft\Windows\INetCache\IE\KGANIT1O\taxi-icon-602136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1683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의자와 의지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dirty="0" smtClean="0">
                <a:solidFill>
                  <a:srgbClr val="660033"/>
                </a:solidFill>
              </a:rPr>
              <a:t>의자</a:t>
            </a:r>
            <a:r>
              <a:rPr lang="ko-KR" altLang="en-US" sz="2800" dirty="0" smtClean="0"/>
              <a:t>는 앉는 것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앉아서 때를 기다리는 것</a:t>
            </a:r>
            <a:r>
              <a:rPr lang="en-US" altLang="ko-KR" sz="2800" dirty="0" smtClean="0"/>
              <a:t>.</a:t>
            </a:r>
          </a:p>
          <a:p>
            <a:pPr marL="0" indent="0" algn="ctr">
              <a:buNone/>
            </a:pPr>
            <a:r>
              <a:rPr lang="ko-KR" altLang="en-US" sz="2800" dirty="0" smtClean="0">
                <a:solidFill>
                  <a:srgbClr val="C00000"/>
                </a:solidFill>
              </a:rPr>
              <a:t>의지</a:t>
            </a:r>
            <a:r>
              <a:rPr lang="ko-KR" altLang="en-US" sz="2800" dirty="0" smtClean="0"/>
              <a:t>는 서는 것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일어나 뜨겁게 도전하는 것</a:t>
            </a:r>
            <a:r>
              <a:rPr lang="en-US" altLang="ko-KR" sz="2800" dirty="0" smtClean="0"/>
              <a:t>.</a:t>
            </a:r>
          </a:p>
          <a:p>
            <a:pPr marL="0" indent="0" algn="ctr">
              <a:buNone/>
            </a:pPr>
            <a:endParaRPr lang="en-US" altLang="ko-KR" sz="2800" dirty="0"/>
          </a:p>
          <a:p>
            <a:pPr marL="0" indent="0" algn="ctr">
              <a:buNone/>
            </a:pPr>
            <a:r>
              <a:rPr lang="ko-KR" altLang="en-US" sz="2800" dirty="0" smtClean="0"/>
              <a:t>인생이 어려운 건 이 두 단어가 닮았기 때문이다</a:t>
            </a:r>
            <a:r>
              <a:rPr lang="en-US" altLang="ko-KR" sz="2800" dirty="0" smtClean="0"/>
              <a:t>.</a:t>
            </a:r>
          </a:p>
          <a:p>
            <a:pPr marL="0" indent="0" algn="ctr">
              <a:buNone/>
            </a:pPr>
            <a:endParaRPr lang="en-US" altLang="ko-KR" sz="2800" dirty="0"/>
          </a:p>
          <a:p>
            <a:pPr marL="0" indent="0" algn="ctr">
              <a:buNone/>
            </a:pPr>
            <a:r>
              <a:rPr lang="ko-KR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의자 해야 할 때 의지 해 자리를 놓치거나</a:t>
            </a:r>
            <a:r>
              <a:rPr lang="en-US" altLang="ko-KR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의지 해야 할 때 의자 해 기회를 놓치거나</a:t>
            </a:r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FE1C-F207-4D71-B8C5-74CBFF8EB9F8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11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59408"/>
              </p:ext>
            </p:extLst>
          </p:nvPr>
        </p:nvGraphicFramePr>
        <p:xfrm>
          <a:off x="3779912" y="5445224"/>
          <a:ext cx="12961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rgbClr val="002060"/>
                          </a:solidFill>
                          <a:latin typeface="HY센스L" pitchFamily="18" charset="-127"/>
                          <a:ea typeface="HY센스L" pitchFamily="18" charset="-127"/>
                        </a:rPr>
                        <a:t>의</a:t>
                      </a:r>
                      <a:endParaRPr lang="ko-KR" altLang="en-US" sz="2500" dirty="0">
                        <a:solidFill>
                          <a:srgbClr val="002060"/>
                        </a:solidFill>
                        <a:latin typeface="HY센스L" pitchFamily="18" charset="-127"/>
                        <a:ea typeface="HY센스L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경력의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556792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2300" dirty="0" smtClean="0"/>
          </a:p>
          <a:p>
            <a:pPr marL="0" indent="0" algn="ctr">
              <a:buNone/>
            </a:pPr>
            <a:endParaRPr lang="en-US" altLang="ko-KR" sz="2300" dirty="0"/>
          </a:p>
          <a:p>
            <a:pPr marL="0" indent="0" algn="ctr">
              <a:buNone/>
            </a:pPr>
            <a:endParaRPr lang="en-US" altLang="ko-KR" sz="2300" dirty="0" smtClean="0"/>
          </a:p>
          <a:p>
            <a:pPr marL="0" indent="0" algn="ctr">
              <a:buNone/>
            </a:pPr>
            <a:r>
              <a:rPr lang="ko-KR" altLang="en-US" sz="2300" dirty="0" smtClean="0"/>
              <a:t>경력을 거꾸로 읽어 보세요</a:t>
            </a:r>
            <a:r>
              <a:rPr lang="en-US" altLang="ko-KR" sz="2300" dirty="0" smtClean="0"/>
              <a:t>.</a:t>
            </a:r>
          </a:p>
          <a:p>
            <a:pPr marL="0" indent="0" algn="ctr">
              <a:buNone/>
            </a:pPr>
            <a:endParaRPr lang="en-US" altLang="ko-KR" sz="2300" dirty="0"/>
          </a:p>
          <a:p>
            <a:pPr marL="0" indent="0" algn="ctr">
              <a:buNone/>
            </a:pPr>
            <a:r>
              <a:rPr lang="ko-KR" altLang="en-US" sz="2300" dirty="0" smtClean="0"/>
              <a:t>그냥 얻어지는 경력은 없습니다</a:t>
            </a:r>
            <a:r>
              <a:rPr lang="en-US" altLang="ko-KR" sz="2300" dirty="0" smtClean="0"/>
              <a:t>.</a:t>
            </a:r>
            <a:endParaRPr lang="ko-KR" altLang="en-US" sz="23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BFDA-4786-4899-99D0-B7BA23F01073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5123" name="Picture 3" descr="C:\Users\master\AppData\Local\Microsoft\Windows\INetCache\IE\8ZCRHYI9\mountain-80162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320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오늘 사용</a:t>
            </a:r>
            <a:r>
              <a:rPr lang="ko-KR" altLang="en-US" dirty="0"/>
              <a:t>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o-KR" altLang="en-US" b="1" i="1" dirty="0" smtClean="0"/>
              <a:t>금요일은 토요일을 부러워합니다</a:t>
            </a:r>
            <a:r>
              <a:rPr lang="en-US" altLang="ko-KR" b="1" i="1" dirty="0" smtClean="0"/>
              <a:t>.</a:t>
            </a:r>
          </a:p>
          <a:p>
            <a:pPr marL="0" indent="0" algn="ctr">
              <a:buNone/>
            </a:pPr>
            <a:r>
              <a:rPr lang="ko-KR" altLang="en-US" b="1" i="1" dirty="0" smtClean="0"/>
              <a:t>토요일은 일요일을 부러워합니다</a:t>
            </a:r>
            <a:r>
              <a:rPr lang="en-US" altLang="ko-KR" b="1" i="1" dirty="0" smtClean="0"/>
              <a:t>.</a:t>
            </a:r>
          </a:p>
          <a:p>
            <a:pPr marL="0" indent="0" algn="ctr">
              <a:buNone/>
            </a:pPr>
            <a:r>
              <a:rPr lang="ko-KR" altLang="en-US" b="1" i="1" dirty="0" smtClean="0"/>
              <a:t>일요일은 월요일을 부러워합니다</a:t>
            </a:r>
            <a:r>
              <a:rPr lang="en-US" altLang="ko-KR" b="1" i="1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2200" dirty="0" smtClean="0"/>
              <a:t>잠깐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일요일이 월요일을 부러워하는 게 이상한가요</a:t>
            </a:r>
            <a:r>
              <a:rPr lang="en-US" altLang="ko-KR" sz="2200" dirty="0" smtClean="0"/>
              <a:t>? </a:t>
            </a:r>
            <a:r>
              <a:rPr lang="ko-KR" altLang="en-US" sz="2200" dirty="0" smtClean="0"/>
              <a:t>하루종일 낮잠 자는 일요일이 회사 가고 학교 가야하는 월요일을 부러워하는 게 이상한가요</a:t>
            </a:r>
            <a:r>
              <a:rPr lang="en-US" altLang="ko-KR" sz="2200" dirty="0" smtClean="0"/>
              <a:t>? </a:t>
            </a:r>
            <a:r>
              <a:rPr lang="ko-KR" altLang="en-US" sz="2200" dirty="0" smtClean="0"/>
              <a:t>이상할 것 없습니다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금요일에겐 토요일이 </a:t>
            </a:r>
            <a:r>
              <a:rPr lang="ko-KR" altLang="en-US" sz="2200" dirty="0" smtClean="0">
                <a:solidFill>
                  <a:srgbClr val="0000CC"/>
                </a:solidFill>
              </a:rPr>
              <a:t>내일</a:t>
            </a:r>
            <a:r>
              <a:rPr lang="ko-KR" altLang="en-US" sz="2200" dirty="0" smtClean="0"/>
              <a:t>이고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토요일에겐 일요일이 </a:t>
            </a:r>
            <a:r>
              <a:rPr lang="ko-KR" altLang="en-US" sz="2200" dirty="0" smtClean="0">
                <a:solidFill>
                  <a:srgbClr val="0000CC"/>
                </a:solidFill>
              </a:rPr>
              <a:t>내일</a:t>
            </a:r>
            <a:r>
              <a:rPr lang="ko-KR" altLang="en-US" sz="2200" dirty="0" smtClean="0"/>
              <a:t>이고</a:t>
            </a:r>
            <a:r>
              <a:rPr lang="en-US" altLang="ko-KR" sz="2200" dirty="0" smtClean="0"/>
              <a:t>,</a:t>
            </a:r>
            <a:r>
              <a:rPr lang="ko-KR" altLang="en-US" sz="2200" dirty="0"/>
              <a:t> </a:t>
            </a:r>
            <a:r>
              <a:rPr lang="ko-KR" altLang="en-US" sz="2200" dirty="0" smtClean="0"/>
              <a:t>일요일에겐 월요일이 </a:t>
            </a:r>
            <a:r>
              <a:rPr lang="ko-KR" altLang="en-US" sz="2200" dirty="0" smtClean="0">
                <a:solidFill>
                  <a:srgbClr val="0000CC"/>
                </a:solidFill>
              </a:rPr>
              <a:t>내일</a:t>
            </a:r>
            <a:r>
              <a:rPr lang="ko-KR" altLang="en-US" sz="2200" dirty="0" smtClean="0"/>
              <a:t>이니까요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모든 </a:t>
            </a:r>
            <a:r>
              <a:rPr lang="ko-KR" altLang="en-US" sz="2200" dirty="0" smtClean="0">
                <a:solidFill>
                  <a:srgbClr val="0000CC"/>
                </a:solidFill>
              </a:rPr>
              <a:t>내일</a:t>
            </a:r>
            <a:r>
              <a:rPr lang="ko-KR" altLang="en-US" sz="2200" dirty="0" smtClean="0"/>
              <a:t>은 </a:t>
            </a:r>
            <a:r>
              <a:rPr lang="en-US" altLang="ko-KR" sz="2200" dirty="0" smtClean="0"/>
              <a:t>24</a:t>
            </a:r>
            <a:r>
              <a:rPr lang="ko-KR" altLang="en-US" sz="2200" dirty="0" smtClean="0"/>
              <a:t>시간이 고스란히 남아 있으니까요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시간이 아무리 쏜살같이 달려간다 해도 내일이 줄어드는 일은 없으니까요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그러나 꽉 찬 </a:t>
            </a:r>
            <a:r>
              <a:rPr lang="en-US" altLang="ko-KR" sz="2200" dirty="0" smtClean="0"/>
              <a:t>24</a:t>
            </a:r>
            <a:r>
              <a:rPr lang="ko-KR" altLang="en-US" sz="2200" dirty="0" smtClean="0"/>
              <a:t>시간이 남아 있는 </a:t>
            </a:r>
            <a:r>
              <a:rPr lang="ko-KR" altLang="en-US" sz="2200" dirty="0" smtClean="0">
                <a:solidFill>
                  <a:srgbClr val="FF0000"/>
                </a:solidFill>
              </a:rPr>
              <a:t>오늘</a:t>
            </a:r>
            <a:r>
              <a:rPr lang="ko-KR" altLang="en-US" sz="2200" dirty="0" smtClean="0"/>
              <a:t>은 없습니다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지금 이 순간에도 </a:t>
            </a:r>
            <a:r>
              <a:rPr lang="ko-KR" altLang="en-US" sz="2200" dirty="0" smtClean="0">
                <a:solidFill>
                  <a:srgbClr val="FF0000"/>
                </a:solidFill>
              </a:rPr>
              <a:t>오늘</a:t>
            </a:r>
            <a:r>
              <a:rPr lang="ko-KR" altLang="en-US" sz="2200" dirty="0" smtClean="0"/>
              <a:t>은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초에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초씩 줄어들고 있습니다</a:t>
            </a:r>
            <a:r>
              <a:rPr lang="en-US" altLang="ko-KR" sz="2200" dirty="0" smtClean="0"/>
              <a:t>. </a:t>
            </a:r>
          </a:p>
          <a:p>
            <a:pPr marL="0" indent="0">
              <a:buNone/>
            </a:pPr>
            <a:r>
              <a:rPr lang="ko-KR" altLang="en-US" sz="2200" dirty="0" smtClean="0"/>
              <a:t>이제 곧 </a:t>
            </a:r>
            <a:r>
              <a:rPr lang="ko-KR" altLang="en-US" sz="2200" dirty="0" smtClean="0">
                <a:solidFill>
                  <a:srgbClr val="FF0000"/>
                </a:solidFill>
              </a:rPr>
              <a:t>오늘</a:t>
            </a:r>
            <a:r>
              <a:rPr lang="ko-KR" altLang="en-US" sz="2200" dirty="0" smtClean="0"/>
              <a:t>은 다시는 사용할 수 없는 </a:t>
            </a:r>
            <a:r>
              <a:rPr lang="ko-KR" altLang="en-US" sz="2200" dirty="0" smtClean="0">
                <a:solidFill>
                  <a:srgbClr val="7030A0"/>
                </a:solidFill>
              </a:rPr>
              <a:t>어제</a:t>
            </a:r>
            <a:r>
              <a:rPr lang="ko-KR" altLang="en-US" sz="2200" dirty="0" smtClean="0"/>
              <a:t>라는 이름으로 바뀔 것입니다</a:t>
            </a:r>
            <a:r>
              <a:rPr lang="en-US" altLang="ko-KR" sz="2200" dirty="0" smtClean="0"/>
              <a:t>. </a:t>
            </a:r>
          </a:p>
          <a:p>
            <a:pPr marL="0" indent="0">
              <a:buNone/>
            </a:pPr>
            <a:r>
              <a:rPr lang="ko-KR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얼마 남지 않은 오늘</a:t>
            </a:r>
            <a:r>
              <a:rPr lang="en-US" altLang="ko-K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아껴 쓰십시오</a:t>
            </a:r>
            <a:r>
              <a:rPr lang="en-US" altLang="ko-KR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C22B-47B1-4483-8282-952F4ECAB034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13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9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PART 2. </a:t>
            </a:r>
            <a:br>
              <a:rPr lang="en-US" altLang="ko-KR" dirty="0" smtClean="0"/>
            </a:br>
            <a:r>
              <a:rPr lang="ko-KR" altLang="en-US" dirty="0" smtClean="0"/>
              <a:t>사랑이 무어냐고 물으신다면 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1592-530D-43FF-8280-723163ECD1C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14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인간이 만든 최고의 발명품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000" dirty="0" smtClean="0"/>
              <a:t>인간이 문자를 만든 이유를 아니</a:t>
            </a:r>
            <a:r>
              <a:rPr lang="en-US" altLang="ko-KR" sz="2000" dirty="0" smtClean="0"/>
              <a:t>? </a:t>
            </a:r>
            <a:r>
              <a:rPr lang="ko-KR" altLang="en-US" sz="2000" dirty="0" smtClean="0"/>
              <a:t>사랑하는 사람에게 사랑한다고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표현하고 </a:t>
            </a:r>
            <a:r>
              <a:rPr lang="ko-KR" altLang="en-US" sz="2000" dirty="0" smtClean="0"/>
              <a:t>싶어서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마주 보고 하기 어려운 얘기를 사랑하는 사람의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집 </a:t>
            </a:r>
            <a:r>
              <a:rPr lang="ko-KR" altLang="en-US" sz="2000" dirty="0" smtClean="0"/>
              <a:t>마당에 써놓고 숨어서 지켜보고 싶어서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그래서 문자를 발명한 거야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그런데 비가 문제였지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비 오는 날엔 마음을 전할 수가 없었어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그래서 인간은 또 하나의 위대한 발명품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종이를 만들어 낸 거야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인간의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역사만큼 </a:t>
            </a:r>
            <a:r>
              <a:rPr lang="ko-KR" altLang="en-US" sz="2000" dirty="0" smtClean="0"/>
              <a:t>긴 연애편지의 역사가 시작된 것이지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필요가 발명을 낳는다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물론 틀린 말은 아니지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하지만 조금 더 섬세하게 말하면 </a:t>
            </a:r>
            <a:r>
              <a:rPr lang="ko-KR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사랑이 발명을 낳는다 </a:t>
            </a:r>
            <a:r>
              <a:rPr lang="ko-KR" altLang="en-US" sz="2000" dirty="0" smtClean="0"/>
              <a:t>아닐까</a:t>
            </a:r>
            <a:r>
              <a:rPr lang="en-US" altLang="ko-KR" sz="2000" dirty="0" smtClean="0"/>
              <a:t>? </a:t>
            </a:r>
            <a:r>
              <a:rPr lang="ko-KR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사랑이 세상을 바꾼다</a:t>
            </a:r>
            <a:r>
              <a:rPr lang="ko-KR" altLang="en-US" sz="2000" dirty="0" smtClean="0"/>
              <a:t> 아닐까</a:t>
            </a:r>
            <a:r>
              <a:rPr lang="en-US" altLang="ko-KR" sz="2000" dirty="0" smtClean="0"/>
              <a:t>?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그래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인류의 역사가 이어지고 발전하는 데 사랑보다 더 큰 힘은 없었어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어때</a:t>
            </a:r>
            <a:r>
              <a:rPr lang="en-US" altLang="ko-KR" sz="2000" dirty="0" smtClean="0"/>
              <a:t>? </a:t>
            </a:r>
            <a:r>
              <a:rPr lang="ko-KR" altLang="en-US" sz="2000" dirty="0" smtClean="0"/>
              <a:t>너는 지금 인류의 역사 발전에 조금이라도 기여하고 있니</a:t>
            </a:r>
            <a:r>
              <a:rPr lang="en-US" altLang="ko-KR" sz="2000" dirty="0" smtClean="0"/>
              <a:t>?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사랑하고 </a:t>
            </a:r>
            <a:r>
              <a:rPr lang="ko-KR" altLang="en-US" sz="2000" dirty="0" smtClean="0"/>
              <a:t>있니</a:t>
            </a:r>
            <a:r>
              <a:rPr lang="en-US" altLang="ko-KR" sz="2000" dirty="0" smtClean="0"/>
              <a:t>? </a:t>
            </a:r>
            <a:r>
              <a:rPr lang="ko-KR" altLang="en-US" sz="2000" dirty="0" smtClean="0"/>
              <a:t>어쩌면 인간이 만든 최고의 발명품은 문자나 종이가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아니라 </a:t>
            </a:r>
            <a:r>
              <a:rPr lang="ko-KR" altLang="en-US" sz="2000" dirty="0" smtClean="0"/>
              <a:t>사랑인지도 몰라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B7AA-B914-43FA-9B95-ADFD3A93BF36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15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6146" name="Picture 2" descr="C:\Users\master\AppData\Local\Microsoft\Windows\INetCache\IE\SCG6RFUV\heart-1348869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517232"/>
            <a:ext cx="216024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ter\AppData\Local\Microsoft\Windows\INetCache\IE\8ZCRHYI9\heart-90218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" y="0"/>
            <a:ext cx="1055206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빈칸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9047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sz="2300" dirty="0" smtClean="0"/>
              <a:t>베이컨은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          </a:t>
            </a:r>
            <a:r>
              <a:rPr lang="ko-KR" altLang="en-US" sz="2300" dirty="0" smtClean="0"/>
              <a:t>하는 동안 현명해지는 일은 불가능하다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ko-KR" altLang="en-US" sz="2300" dirty="0" smtClean="0"/>
              <a:t>하이네는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          </a:t>
            </a:r>
            <a:r>
              <a:rPr lang="ko-KR" altLang="en-US" sz="2300" dirty="0" smtClean="0"/>
              <a:t>에 미쳤다는 것은 말이 중복되어 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          </a:t>
            </a:r>
            <a:r>
              <a:rPr lang="ko-KR" altLang="en-US" sz="2300" dirty="0" smtClean="0"/>
              <a:t>는 이미 미친 것이다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ko-KR" altLang="en-US" sz="2300" dirty="0" smtClean="0"/>
              <a:t>톨스토이는 말했다</a:t>
            </a:r>
            <a:r>
              <a:rPr lang="en-US" altLang="ko-KR" sz="2300" dirty="0" smtClean="0"/>
              <a:t>. </a:t>
            </a:r>
          </a:p>
          <a:p>
            <a:pPr marL="0" indent="0">
              <a:buNone/>
            </a:pPr>
            <a:r>
              <a:rPr lang="ko-KR" altLang="en-US" sz="2300" dirty="0" smtClean="0"/>
              <a:t>          엔 나이가 없다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언제든 찾아온다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ko-KR" altLang="en-US" sz="2300" dirty="0" err="1" smtClean="0"/>
              <a:t>캐런</a:t>
            </a:r>
            <a:r>
              <a:rPr lang="ko-KR" altLang="en-US" sz="2300" dirty="0" smtClean="0"/>
              <a:t> </a:t>
            </a:r>
            <a:r>
              <a:rPr lang="ko-KR" altLang="en-US" sz="2300" dirty="0" err="1" smtClean="0"/>
              <a:t>선드는</a:t>
            </a:r>
            <a:r>
              <a:rPr lang="ko-KR" altLang="en-US" sz="2300" dirty="0" smtClean="0"/>
              <a:t>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ko-KR" altLang="en-US" sz="2300" dirty="0" smtClean="0"/>
              <a:t>          하는 것은 천국을 살짝 엿보는 것이다</a:t>
            </a:r>
            <a:r>
              <a:rPr lang="en-US" altLang="ko-KR" sz="2300" dirty="0" smtClean="0"/>
              <a:t>. </a:t>
            </a:r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ko-KR" altLang="en-US" sz="2300" dirty="0" smtClean="0"/>
              <a:t>아이리스 </a:t>
            </a:r>
            <a:r>
              <a:rPr lang="ko-KR" altLang="en-US" sz="2300" dirty="0" err="1" smtClean="0"/>
              <a:t>머독은</a:t>
            </a:r>
            <a:r>
              <a:rPr lang="ko-KR" altLang="en-US" sz="2300" dirty="0" smtClean="0"/>
              <a:t>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ko-KR" altLang="en-US" sz="2300" dirty="0" smtClean="0"/>
              <a:t>          오로지 함으로써            을 배울 수 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C19-FD8A-4EA8-8577-1B1C16BFDE16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16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40024" y="1916831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89075" y="2996952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89075" y="2708920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89075" y="3824351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40024" y="4641815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39552" y="5441416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66128" y="5460872"/>
            <a:ext cx="719608" cy="2138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빈칸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300" dirty="0" smtClean="0"/>
              <a:t>토니 </a:t>
            </a:r>
            <a:r>
              <a:rPr lang="ko-KR" altLang="en-US" sz="2300" dirty="0" err="1" smtClean="0"/>
              <a:t>모리슨은</a:t>
            </a:r>
            <a:r>
              <a:rPr lang="ko-KR" altLang="en-US" sz="2300" dirty="0" smtClean="0"/>
              <a:t>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        </a:t>
            </a:r>
            <a:r>
              <a:rPr lang="ko-KR" altLang="en-US" sz="2300" dirty="0" smtClean="0"/>
              <a:t>은 있거나 없다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가벼운         은         이 아니다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 smtClean="0"/>
          </a:p>
          <a:p>
            <a:pPr marL="0" indent="0">
              <a:buNone/>
            </a:pPr>
            <a:r>
              <a:rPr lang="ko-KR" altLang="en-US" sz="2300" dirty="0" err="1" smtClean="0"/>
              <a:t>빅토르</a:t>
            </a:r>
            <a:r>
              <a:rPr lang="ko-KR" altLang="en-US" sz="2300" dirty="0" smtClean="0"/>
              <a:t> </a:t>
            </a:r>
            <a:r>
              <a:rPr lang="ko-KR" altLang="en-US" sz="2300" dirty="0" err="1" smtClean="0"/>
              <a:t>위고는</a:t>
            </a:r>
            <a:r>
              <a:rPr lang="ko-KR" altLang="en-US" sz="2300" dirty="0" smtClean="0"/>
              <a:t>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en-US" altLang="ko-KR" sz="2300" dirty="0" smtClean="0"/>
              <a:t>        </a:t>
            </a:r>
            <a:r>
              <a:rPr lang="ko-KR" altLang="en-US" sz="2300" dirty="0" smtClean="0"/>
              <a:t>한다는 것은 믿는 것이다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en-US" altLang="ko-KR" sz="2300" dirty="0" smtClean="0"/>
          </a:p>
          <a:p>
            <a:pPr marL="0" indent="0">
              <a:buNone/>
            </a:pPr>
            <a:r>
              <a:rPr lang="ko-KR" altLang="en-US" sz="2300" dirty="0" smtClean="0"/>
              <a:t>김광석은 말했다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r>
              <a:rPr lang="ko-KR" altLang="en-US" sz="2300" dirty="0" smtClean="0"/>
              <a:t>너무 아픈         은          이 아니었음을</a:t>
            </a:r>
            <a:r>
              <a:rPr lang="en-US" altLang="ko-KR" sz="2300" dirty="0" smtClean="0"/>
              <a:t>…</a:t>
            </a:r>
          </a:p>
          <a:p>
            <a:pPr marL="0" indent="0">
              <a:buNone/>
            </a:pPr>
            <a:endParaRPr lang="en-US" altLang="ko-KR" sz="2300" dirty="0" smtClean="0"/>
          </a:p>
          <a:p>
            <a:pPr marL="0" indent="0">
              <a:buNone/>
            </a:pPr>
            <a:r>
              <a:rPr lang="ko-KR" altLang="en-US" sz="2300" dirty="0" smtClean="0"/>
              <a:t>당신은 말한다</a:t>
            </a:r>
            <a:r>
              <a:rPr lang="en-US" altLang="ko-KR" sz="2300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CCA-93AC-48EE-A753-A76C45B63373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17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40998" y="2130640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500464" y="2130640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724600" y="2130640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60233" y="3374993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907704" y="4653136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76328" y="4646975"/>
            <a:ext cx="719608" cy="230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0232" y="5877272"/>
            <a:ext cx="3435703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뒷</a:t>
            </a:r>
            <a:r>
              <a:rPr lang="ko-KR" altLang="en-US" dirty="0" smtClean="0"/>
              <a:t> 모습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뒷모습이 슬퍼 보이는 사람은 슬픈 거다</a:t>
            </a:r>
            <a:r>
              <a:rPr lang="en-US" altLang="ko-KR" dirty="0" smtClean="0"/>
              <a:t>.</a:t>
            </a:r>
          </a:p>
          <a:p>
            <a:pPr marL="0" indent="0" algn="ctr">
              <a:buNone/>
            </a:pPr>
            <a:r>
              <a:rPr lang="ko-KR" altLang="en-US" dirty="0" smtClean="0"/>
              <a:t>뒷모습은 거짓말을 못 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112C-54FF-497B-BFD4-6557CF6C6CBE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18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7170" name="Picture 2" descr="C:\Users\master\AppData\Local\Microsoft\Windows\INetCache\IE\8ZCRHYI9\beach-1033294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01280"/>
            <a:ext cx="7200800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고래를 사랑하는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고래를 사랑하니</a:t>
            </a:r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사랑해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너무너무 사랑해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하지만 난 수영을 못 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고래에게 가까이 다가갈 수 없어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절망이야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바닷물을 다 마셨어야지</a:t>
            </a:r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사랑한다면</a:t>
            </a:r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7650-E6F0-467E-8597-F104592E0882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19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8194" name="Picture 2" descr="C:\Users\master\AppData\Local\Microsoft\Windows\INetCache\IE\8ZCRHYI9\whale-303626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00" y="3972991"/>
            <a:ext cx="3719300" cy="23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ko-KR" altLang="en-US" dirty="0" smtClean="0"/>
              <a:t>저자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700" dirty="0" smtClean="0"/>
              <a:t>저자는 옷장 속에 넥타이가 하나도 없는 사람</a:t>
            </a:r>
            <a:r>
              <a:rPr lang="en-US" altLang="ko-KR" sz="1700" dirty="0" smtClean="0"/>
              <a:t>.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ko-KR" altLang="en-US" sz="1700" dirty="0" smtClean="0"/>
              <a:t>거실 </a:t>
            </a:r>
            <a:r>
              <a:rPr lang="ko-KR" altLang="en-US" sz="1700" dirty="0" smtClean="0"/>
              <a:t>벽에 유명 화가의 그림 대신 자신이 </a:t>
            </a:r>
            <a:r>
              <a:rPr lang="ko-KR" altLang="en-US" sz="1700" dirty="0" smtClean="0"/>
              <a:t>쓴 </a:t>
            </a:r>
            <a:r>
              <a:rPr lang="ko-KR" altLang="en-US" sz="1700" dirty="0" smtClean="0"/>
              <a:t>글 한 줄을 턱 걸어 놓은 사람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강의 후 </a:t>
            </a:r>
            <a:endParaRPr lang="en-US" altLang="ko-KR" sz="1700" dirty="0"/>
          </a:p>
          <a:p>
            <a:pPr marL="0" indent="0">
              <a:buNone/>
            </a:pPr>
            <a:r>
              <a:rPr lang="ko-KR" altLang="en-US" sz="1700" dirty="0" smtClean="0"/>
              <a:t>생맥주 </a:t>
            </a:r>
            <a:r>
              <a:rPr lang="ko-KR" altLang="en-US" sz="1700" dirty="0" smtClean="0"/>
              <a:t>한잔 부딪치는 시간이 강의 시간만큼이나 중요하다고 학생들에게 가르치는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ko-KR" altLang="en-US" sz="1700" dirty="0" smtClean="0"/>
              <a:t>사람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시험 보는 딸에게 답을 하나도 틀리지 않는 것은 출제자에 대한 예의가 아니라고 말하는 사람</a:t>
            </a:r>
            <a:r>
              <a:rPr lang="en-US" altLang="ko-KR" sz="1700" dirty="0" smtClean="0"/>
              <a:t>. </a:t>
            </a:r>
          </a:p>
          <a:p>
            <a:pPr marL="0" indent="0">
              <a:buNone/>
            </a:pPr>
            <a:r>
              <a:rPr lang="ko-KR" altLang="en-US" sz="1700" dirty="0" smtClean="0"/>
              <a:t>기아자동차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하이트맥주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프렌치카페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삼양라면</a:t>
            </a:r>
            <a:r>
              <a:rPr lang="ko-KR" altLang="en-US" sz="1700" dirty="0" smtClean="0"/>
              <a:t> 등의 브랜드는 물론 </a:t>
            </a:r>
            <a:r>
              <a:rPr lang="en-US" altLang="ko-KR" sz="1700" dirty="0" smtClean="0"/>
              <a:t>&lt;</a:t>
            </a:r>
            <a:r>
              <a:rPr lang="ko-KR" altLang="en-US" sz="1700" dirty="0" err="1" smtClean="0"/>
              <a:t>식스센스</a:t>
            </a:r>
            <a:r>
              <a:rPr lang="en-US" altLang="ko-KR" sz="1700" dirty="0" smtClean="0"/>
              <a:t>&gt;,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en-US" altLang="ko-KR" sz="1700" dirty="0" smtClean="0"/>
              <a:t>&lt;</a:t>
            </a:r>
            <a:r>
              <a:rPr lang="ko-KR" altLang="en-US" sz="1700" dirty="0" err="1" smtClean="0"/>
              <a:t>뮬란</a:t>
            </a:r>
            <a:r>
              <a:rPr lang="en-US" altLang="ko-KR" sz="1700" dirty="0" smtClean="0"/>
              <a:t>&gt;, &lt;</a:t>
            </a:r>
            <a:r>
              <a:rPr lang="ko-KR" altLang="en-US" sz="1700" dirty="0" smtClean="0"/>
              <a:t>아마겟돈</a:t>
            </a:r>
            <a:r>
              <a:rPr lang="en-US" altLang="ko-KR" sz="1700" dirty="0" smtClean="0"/>
              <a:t>&gt; </a:t>
            </a:r>
            <a:r>
              <a:rPr lang="ko-KR" altLang="en-US" sz="1700" dirty="0" smtClean="0"/>
              <a:t>같은 영화 그리고 대통령 후보 문재인에 이르기까지 </a:t>
            </a:r>
            <a:r>
              <a:rPr lang="ko-KR" altLang="en-US" sz="1700" dirty="0" err="1" smtClean="0"/>
              <a:t>수백수천의</a:t>
            </a:r>
            <a:r>
              <a:rPr lang="ko-KR" altLang="en-US" sz="1700" dirty="0" smtClean="0"/>
              <a:t> 광고 카피를 써 온 사람</a:t>
            </a:r>
            <a:r>
              <a:rPr lang="en-US" altLang="ko-KR" sz="1700" dirty="0" smtClean="0"/>
              <a:t>. </a:t>
            </a:r>
          </a:p>
          <a:p>
            <a:pPr marL="0" indent="0">
              <a:buNone/>
            </a:pPr>
            <a:r>
              <a:rPr lang="ko-KR" altLang="en-US" sz="1700" dirty="0" smtClean="0"/>
              <a:t>아직도 자판 대신 종이 위에 연필을 갖다 대야 글이 나온다는 사람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 글을 혼자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ko-KR" altLang="en-US" sz="1700" dirty="0" smtClean="0"/>
              <a:t>읽으며 </a:t>
            </a:r>
            <a:r>
              <a:rPr lang="ko-KR" altLang="en-US" sz="1700" dirty="0" smtClean="0"/>
              <a:t>스스로 대견해서 히죽히죽 웃는 사람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그러나 이 같은 몇 마디 설명으로 그를 다 알 수는 없는 일</a:t>
            </a:r>
            <a:r>
              <a:rPr lang="en-US" altLang="ko-KR" sz="1700" dirty="0" smtClean="0"/>
              <a:t>. 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이 </a:t>
            </a:r>
            <a:r>
              <a:rPr lang="ko-KR" altLang="en-US" sz="1700" dirty="0" smtClean="0"/>
              <a:t>책을 읽으며 조금씩 더 알아 가는 수밖에</a:t>
            </a:r>
            <a:r>
              <a:rPr lang="en-US" altLang="ko-KR" sz="1700" dirty="0" smtClean="0"/>
              <a:t>.</a:t>
            </a:r>
          </a:p>
          <a:p>
            <a:pPr marL="0" indent="0">
              <a:buNone/>
            </a:pPr>
            <a:r>
              <a:rPr lang="en-US" altLang="ko-KR" sz="1700" dirty="0" smtClean="0"/>
              <a:t> </a:t>
            </a:r>
            <a:br>
              <a:rPr lang="en-US" altLang="ko-KR" sz="1700" dirty="0" smtClean="0"/>
            </a:br>
            <a:r>
              <a:rPr lang="ko-KR" altLang="en-US" sz="1700" dirty="0" smtClean="0"/>
              <a:t>절반은 카피라이터 절반은 작가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고려대학교 경제학과를 졸업하고 </a:t>
            </a:r>
            <a:r>
              <a:rPr lang="en-US" altLang="ko-KR" sz="1700" dirty="0" smtClean="0"/>
              <a:t>MBC</a:t>
            </a:r>
            <a:r>
              <a:rPr lang="ko-KR" altLang="en-US" sz="1700" dirty="0" err="1" smtClean="0"/>
              <a:t>애드컴</a:t>
            </a:r>
            <a:r>
              <a:rPr lang="ko-KR" altLang="en-US" sz="1700" dirty="0" smtClean="0"/>
              <a:t>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ko-KR" altLang="en-US" sz="1700" dirty="0" smtClean="0"/>
              <a:t>카피라이터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단국대학교 언론영상학부 겸임교수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서울카피라이터즈클럽</a:t>
            </a:r>
            <a:r>
              <a:rPr lang="ko-KR" altLang="en-US" sz="1700" dirty="0" smtClean="0"/>
              <a:t> 부회장을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ko-KR" altLang="en-US" sz="1700" dirty="0" smtClean="0"/>
              <a:t>지냈다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지금은 정철카피 대표</a:t>
            </a:r>
            <a:r>
              <a:rPr lang="en-US" altLang="ko-KR" sz="1700" dirty="0" smtClean="0"/>
              <a:t>. 《</a:t>
            </a:r>
            <a:r>
              <a:rPr lang="ko-KR" altLang="en-US" sz="1700" dirty="0" smtClean="0"/>
              <a:t>한 글자</a:t>
            </a:r>
            <a:r>
              <a:rPr lang="en-US" altLang="ko-KR" sz="1700" dirty="0" smtClean="0"/>
              <a:t>》, 《</a:t>
            </a:r>
            <a:r>
              <a:rPr lang="ko-KR" altLang="en-US" sz="1700" dirty="0" smtClean="0"/>
              <a:t>불법사전</a:t>
            </a:r>
            <a:r>
              <a:rPr lang="en-US" altLang="ko-KR" sz="1700" dirty="0" smtClean="0"/>
              <a:t>》, 《</a:t>
            </a:r>
            <a:r>
              <a:rPr lang="ko-KR" altLang="en-US" sz="1700" dirty="0" smtClean="0"/>
              <a:t>머리를 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하라</a:t>
            </a:r>
            <a:r>
              <a:rPr lang="en-US" altLang="ko-KR" sz="1700" dirty="0" smtClean="0"/>
              <a:t>》, </a:t>
            </a:r>
            <a:endParaRPr lang="en-US" altLang="ko-KR" sz="1700" dirty="0" smtClean="0"/>
          </a:p>
          <a:p>
            <a:pPr marL="0" indent="0">
              <a:buNone/>
            </a:pPr>
            <a:r>
              <a:rPr lang="en-US" altLang="ko-KR" sz="1700" dirty="0" smtClean="0"/>
              <a:t>《</a:t>
            </a:r>
            <a:r>
              <a:rPr lang="ko-KR" altLang="en-US" sz="1700" dirty="0" smtClean="0"/>
              <a:t>인생의 목적어</a:t>
            </a:r>
            <a:r>
              <a:rPr lang="en-US" altLang="ko-KR" sz="1700" dirty="0" smtClean="0"/>
              <a:t>》 </a:t>
            </a:r>
            <a:r>
              <a:rPr lang="ko-KR" altLang="en-US" sz="1700" dirty="0" smtClean="0"/>
              <a:t>등의 책을 썼다</a:t>
            </a:r>
            <a:r>
              <a:rPr lang="en-US" altLang="ko-KR" sz="1700" dirty="0" smtClean="0"/>
              <a:t>. </a:t>
            </a:r>
          </a:p>
          <a:p>
            <a:pPr marL="0" indent="0">
              <a:buNone/>
            </a:pP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ko-KR" altLang="en-US" sz="1700" dirty="0" err="1" smtClean="0"/>
              <a:t>블로그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blog.naver.com/</a:t>
            </a:r>
            <a:r>
              <a:rPr lang="en-US" altLang="ko-KR" sz="1700" dirty="0" err="1" smtClean="0"/>
              <a:t>cwjccwjc</a:t>
            </a:r>
            <a:r>
              <a:rPr lang="en-US" altLang="ko-KR" sz="1700" dirty="0" smtClean="0"/>
              <a:t> </a:t>
            </a:r>
            <a:endParaRPr lang="ko-KR" altLang="en-US" sz="17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F71E-AAB7-4816-9B60-4160ED6BE26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DC7EA-C29B-4F58-AEA0-5D4A7C04E105}" type="slidenum">
              <a:rPr lang="ko-KR" altLang="en-US" smtClean="0"/>
              <a:t>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67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엄마의 자리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 smtClean="0"/>
              <a:t>엄마는 늘 엄마</a:t>
            </a:r>
            <a:r>
              <a:rPr lang="en-US" altLang="ko-KR" sz="2800" dirty="0" smtClean="0"/>
              <a:t>!</a:t>
            </a:r>
          </a:p>
          <a:p>
            <a:pPr marL="0" indent="0">
              <a:buNone/>
            </a:pPr>
            <a:r>
              <a:rPr lang="ko-KR" altLang="en-US" sz="2800" dirty="0" smtClean="0"/>
              <a:t>하고 부르면 들릴 만한 거리에 서 있다</a:t>
            </a:r>
            <a:r>
              <a:rPr lang="en-US" altLang="ko-KR" sz="2800" dirty="0" smtClean="0"/>
              <a:t>.</a:t>
            </a:r>
          </a:p>
          <a:p>
            <a:pPr marL="0" indent="0">
              <a:buNone/>
            </a:pPr>
            <a:r>
              <a:rPr lang="ko-KR" altLang="en-US" sz="2800" dirty="0" smtClean="0"/>
              <a:t>자식이 사랑을 찾아 훨훨 날아가도 </a:t>
            </a:r>
            <a:r>
              <a:rPr lang="ko-KR" alt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거리는 </a:t>
            </a:r>
            <a:endParaRPr lang="en-US" altLang="ko-K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멀어지지 </a:t>
            </a:r>
            <a:r>
              <a:rPr lang="ko-KR" alt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않는다</a:t>
            </a:r>
            <a:r>
              <a:rPr lang="en-US" altLang="ko-K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엄마는 엄마다</a:t>
            </a:r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영원히 엄마다</a:t>
            </a:r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9C7A-96A5-49DA-B319-5D2957748E8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20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9219" name="Picture 3" descr="C:\Users\master\AppData\Local\Microsoft\Windows\INetCache\IE\KGANIT1O\mom-1403724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92608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PART 3. </a:t>
            </a:r>
            <a:br>
              <a:rPr lang="en-US" altLang="ko-KR" dirty="0" smtClean="0"/>
            </a:br>
            <a:r>
              <a:rPr lang="ko-KR" altLang="en-US" dirty="0" smtClean="0"/>
              <a:t>사람 사는 세상에서 숨 쉬고 싶다면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4F9E-D68E-48A8-8B0F-D2A1C4D47AE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21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10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내가 접었지만 내가 접지 않은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종이학을 접었다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날씬하게 잘 접었다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누가 접은 거냐고 묻는다면 내가 접었다고 대답할 수 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내가 접은 것은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내가 접은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종이학도 </a:t>
            </a:r>
            <a:r>
              <a:rPr lang="ko-KR" altLang="en-US" dirty="0" smtClean="0"/>
              <a:t>나 혼자 접은 것이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누군가 나무를 심었을 것이고</a:t>
            </a:r>
            <a:r>
              <a:rPr lang="en-US" altLang="ko-KR" dirty="0" smtClean="0"/>
              <a:t>,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누군가 </a:t>
            </a:r>
            <a:r>
              <a:rPr lang="ko-KR" altLang="en-US" dirty="0" smtClean="0"/>
              <a:t>그 나무에 물을 주었을 것이고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누군가 그 나무를 베었을 것이고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누군가 그 나무로 종이를 만들었을 것이고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누군가 그 종이를 나에게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가져다 </a:t>
            </a:r>
            <a:r>
              <a:rPr lang="ko-KR" altLang="en-US" dirty="0" smtClean="0"/>
              <a:t>줬을 것이다</a:t>
            </a:r>
            <a:r>
              <a:rPr lang="en-US" altLang="ko-KR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또 누군가는 나에게 종이학 접는 법을 가르쳐 줬을 것이고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누군가는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나에게 </a:t>
            </a:r>
            <a:r>
              <a:rPr lang="ko-KR" altLang="en-US" dirty="0" smtClean="0"/>
              <a:t>종이학 접는 법을 가르쳐준 사람을 소개해 </a:t>
            </a:r>
            <a:r>
              <a:rPr lang="ko-KR" altLang="en-US" dirty="0"/>
              <a:t>줬</a:t>
            </a:r>
            <a:r>
              <a:rPr lang="ko-KR" altLang="en-US" dirty="0" smtClean="0"/>
              <a:t>을 것이고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누군가는 나에게 종이학 접는 법을 가르쳐 준 사람을 소개해 준 사람을 소개해줬을 것이다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천 </a:t>
            </a:r>
            <a:r>
              <a:rPr lang="ko-KR" altLang="en-US" dirty="0" smtClean="0"/>
              <a:t>번을 접는다 해도 나 혼자 접은 </a:t>
            </a:r>
            <a:r>
              <a:rPr lang="ko-KR" altLang="en-US" dirty="0" err="1" smtClean="0"/>
              <a:t>종이학은</a:t>
            </a:r>
            <a:r>
              <a:rPr lang="ko-KR" altLang="en-US" dirty="0" smtClean="0"/>
              <a:t> 없다</a:t>
            </a:r>
            <a:r>
              <a:rPr lang="en-US" altLang="ko-KR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/>
              <a:t>내 손을 잠시 만난 종이학이 있을 뿐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A47-9291-475F-B5B6-9D33BAB19BAB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1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당신의 글 읽는 습관을 저는 잘 압니다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제목 먼저 힐끗 보고 끌리면 그 글을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읽고 </a:t>
            </a:r>
            <a:r>
              <a:rPr lang="ko-KR" altLang="en-US" sz="1800" dirty="0" smtClean="0">
                <a:latin typeface="+mn-ea"/>
              </a:rPr>
              <a:t>그렇지 않으면 그냥 지나쳐 버리시죠</a:t>
            </a:r>
            <a:r>
              <a:rPr lang="en-US" altLang="ko-KR" sz="1800" dirty="0" smtClean="0">
                <a:latin typeface="+mn-ea"/>
              </a:rPr>
              <a:t>? </a:t>
            </a:r>
            <a:r>
              <a:rPr lang="ko-KR" altLang="en-US" sz="1800" dirty="0" smtClean="0">
                <a:latin typeface="+mn-ea"/>
              </a:rPr>
              <a:t>책을 고를 때도 제목에 끌려다니시죠</a:t>
            </a:r>
            <a:r>
              <a:rPr lang="en-US" altLang="ko-KR" sz="1800" dirty="0" smtClean="0">
                <a:latin typeface="+mn-ea"/>
              </a:rPr>
              <a:t>? </a:t>
            </a:r>
            <a:r>
              <a:rPr lang="ko-KR" altLang="en-US" sz="1800" dirty="0" smtClean="0">
                <a:latin typeface="+mn-ea"/>
              </a:rPr>
              <a:t>여기까지 오는 동안에도 제목이 그저 그런 글은 그냥 건너뛰셨죠</a:t>
            </a:r>
            <a:r>
              <a:rPr lang="en-US" altLang="ko-KR" sz="1800" dirty="0" smtClean="0">
                <a:latin typeface="+mn-ea"/>
              </a:rPr>
              <a:t>? </a:t>
            </a:r>
            <a:r>
              <a:rPr lang="ko-KR" altLang="en-US" sz="1800" dirty="0" smtClean="0">
                <a:latin typeface="+mn-ea"/>
              </a:rPr>
              <a:t>이 글은 제목이 제목인지라 무슨 얘기일까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해서 여기까지 읽어 내려오고 있죠</a:t>
            </a:r>
            <a:r>
              <a:rPr lang="en-US" altLang="ko-KR" sz="1800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ko-KR" sz="1800" dirty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아니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당신의 글 읽는 취향 가지고 간섭하거나 시비 걸 생각 전혀 없습니다</a:t>
            </a:r>
            <a:r>
              <a:rPr lang="en-US" altLang="ko-KR" sz="1800" dirty="0" smtClean="0">
                <a:latin typeface="+mn-ea"/>
              </a:rPr>
              <a:t>.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그리고 </a:t>
            </a:r>
            <a:r>
              <a:rPr lang="ko-KR" altLang="en-US" sz="1800" dirty="0" smtClean="0">
                <a:latin typeface="+mn-ea"/>
              </a:rPr>
              <a:t>이 책에 실린 글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교과서처럼 처음부터 끝까지 다 읽어 줘야 하는 것도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아닙니다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그냥 그래 왔던 </a:t>
            </a:r>
            <a:r>
              <a:rPr lang="ko-KR" altLang="en-US" sz="1800" dirty="0">
                <a:latin typeface="+mn-ea"/>
              </a:rPr>
              <a:t>것</a:t>
            </a:r>
            <a:r>
              <a:rPr lang="ko-KR" altLang="en-US" sz="1800" dirty="0" smtClean="0">
                <a:latin typeface="+mn-ea"/>
              </a:rPr>
              <a:t>처럼 제목부터 살피고 읽고 싶은 글만 읽어 주시면 됩니다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사실 제목이 중요하다는 것은 저도 잘 알고 있거든요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제가 드리고 싶은 말씀은 </a:t>
            </a:r>
            <a:r>
              <a:rPr lang="ko-K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사람은 그렇게 읽지 마라</a:t>
            </a:r>
            <a:r>
              <a:rPr lang="ko-KR" altLang="en-US" sz="1800" dirty="0" smtClean="0">
                <a:latin typeface="+mn-ea"/>
              </a:rPr>
              <a:t>는 겁니다</a:t>
            </a:r>
            <a:r>
              <a:rPr lang="en-US" altLang="ko-KR" sz="1800" dirty="0" smtClean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사람의 제목인 </a:t>
            </a:r>
            <a:r>
              <a:rPr lang="ko-K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이름</a:t>
            </a:r>
            <a:r>
              <a:rPr lang="ko-KR" altLang="en-US" sz="1800" dirty="0" smtClean="0">
                <a:latin typeface="+mn-ea"/>
              </a:rPr>
              <a:t>이나 사람의 부제인 </a:t>
            </a:r>
            <a:r>
              <a:rPr lang="ko-K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하는 일</a:t>
            </a:r>
            <a:r>
              <a:rPr lang="ko-KR" altLang="en-US" sz="1800" dirty="0" smtClean="0">
                <a:latin typeface="+mn-ea"/>
              </a:rPr>
              <a:t>과 </a:t>
            </a:r>
            <a:r>
              <a:rPr lang="ko-K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사는 곳</a:t>
            </a:r>
            <a:r>
              <a:rPr lang="ko-KR" altLang="en-US" sz="1800" dirty="0" smtClean="0">
                <a:latin typeface="+mn-ea"/>
              </a:rPr>
              <a:t>만 보고 그 사람의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내용은 </a:t>
            </a:r>
            <a:r>
              <a:rPr lang="ko-K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대략 이렇겠지 </a:t>
            </a:r>
            <a:r>
              <a:rPr lang="ko-KR" altLang="en-US" sz="1800" dirty="0" smtClean="0">
                <a:latin typeface="+mn-ea"/>
              </a:rPr>
              <a:t>하고 추측하지 마라는 겁니다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사람의 제목과 부제는 그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사람의 </a:t>
            </a:r>
            <a:r>
              <a:rPr lang="ko-KR" altLang="en-US" sz="1800" dirty="0" smtClean="0">
                <a:latin typeface="+mn-ea"/>
              </a:rPr>
              <a:t>껍질이니까요</a:t>
            </a:r>
            <a:r>
              <a:rPr lang="en-US" altLang="ko-KR" sz="1800" dirty="0" smtClean="0">
                <a:latin typeface="+mn-ea"/>
              </a:rPr>
              <a:t>. </a:t>
            </a:r>
            <a:r>
              <a:rPr lang="ko-KR" altLang="en-US" sz="1800" dirty="0" smtClean="0">
                <a:latin typeface="+mn-ea"/>
              </a:rPr>
              <a:t>귤껍질 한입 씹어 보고 귤 맛이 거칠다고 말하면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안 </a:t>
            </a:r>
            <a:r>
              <a:rPr lang="ko-KR" altLang="en-US" sz="1800" dirty="0" smtClean="0">
                <a:latin typeface="+mn-ea"/>
              </a:rPr>
              <a:t>되니까요</a:t>
            </a:r>
            <a:r>
              <a:rPr lang="en-US" altLang="ko-KR" sz="1800" dirty="0" smtClean="0">
                <a:latin typeface="+mn-ea"/>
              </a:rPr>
              <a:t>.</a:t>
            </a:r>
            <a:endParaRPr lang="en-US" altLang="ko-KR" sz="1800" dirty="0">
              <a:latin typeface="+mn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B960-0B64-47F4-BA79-438BD4488696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23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상대를 아름답게 설득하려면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dirty="0" smtClean="0">
                <a:latin typeface="+mn-ea"/>
              </a:rPr>
              <a:t>상대를 아름답게 설득하려면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dirty="0" smtClean="0">
                <a:latin typeface="+mn-ea"/>
              </a:rPr>
              <a:t>상대를 아름답게 제압하려면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dirty="0" smtClean="0">
                <a:latin typeface="+mn-ea"/>
              </a:rPr>
              <a:t>감탄사를 문장 맨 앞에 세워야 합니다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오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! 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정말 좋은 생각이네요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아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! 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솔직한 얘기 고맙습니다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그래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! 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당신 말이 </a:t>
            </a:r>
            <a:r>
              <a:rPr lang="ko-KR" altLang="en-US" dirty="0" err="1" smtClean="0">
                <a:solidFill>
                  <a:srgbClr val="C00000"/>
                </a:solidFill>
                <a:latin typeface="+mn-ea"/>
              </a:rPr>
              <a:t>백번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</a:rPr>
              <a:t> 옳아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감탄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감사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칭찬</a:t>
            </a:r>
            <a:r>
              <a:rPr lang="ko-KR" altLang="en-US" dirty="0" smtClean="0">
                <a:latin typeface="+mn-ea"/>
              </a:rPr>
              <a:t>은 상대를 무장해제 시킵니다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29-4B7B-4386-AAA3-4CDB8EA8B63A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24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천하무적 망치에게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168" y="1783357"/>
            <a:ext cx="85792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너의 직업은 못을 때리는 일이다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세상 모든 못은 너를 만나면 나무 속 깊숙이 생매장되고 만다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가끔 꼿꼿한 자세로 끝까지 저항하는 못들이 있지만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r>
              <a:rPr lang="ko-KR" altLang="en-US" dirty="0" smtClean="0"/>
              <a:t>결국 허리가 휘며 생명을 잃고 만다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인정한다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너는 못 앞에 서면 천하무적이다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그러나 힘없고 하찮은 못이라고 업신여기지는 마라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네가 세상 못을 다 매장하고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최후의 못에게 마지막 일격을 가하는 순간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r>
              <a:rPr lang="ko-KR" altLang="en-US" dirty="0" smtClean="0"/>
              <a:t>바로 그 순간부터 너는 할 일이 하나도 없는 실업자가 되고 만다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못이 살아야 너도 산다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2C57-E8B2-4A36-9132-9E000F349E34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25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1026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39"/>
            <a:ext cx="1769364" cy="1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사람과 산의 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b="1" dirty="0" smtClean="0"/>
              <a:t>사람이 산에게 말했습니다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늘 그 자리에 있어 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/>
              <a:t>다 받아 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/>
              <a:t>묵묵히 내 얘기를 들어줘서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산이 사람에게 말했습니다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찾아와 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/>
              <a:t>외로움에 떨지 않게 해 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/>
              <a:t>솔직한 얘기를 들려줘서 고마워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고마움은 전염됩니다</a:t>
            </a:r>
            <a:r>
              <a:rPr lang="en-US" altLang="ko-KR" b="1" dirty="0" smtClean="0"/>
              <a:t>. </a:t>
            </a:r>
            <a:endParaRPr lang="ko-KR" altLang="en-US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BA-A12C-4888-AA18-451F9DA2AFCF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26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2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+mn-ea"/>
              </a:rPr>
              <a:t>PART 4. </a:t>
            </a:r>
            <a:br>
              <a:rPr lang="en-US" altLang="ko-KR" dirty="0" smtClean="0">
                <a:latin typeface="+mn-ea"/>
              </a:rPr>
            </a:br>
            <a:r>
              <a:rPr lang="ko-KR" altLang="en-US" dirty="0" smtClean="0">
                <a:latin typeface="+mn-ea"/>
              </a:rPr>
              <a:t>세상을 아프지 않게 꼬집고 싶다면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B4FC-CAA4-4994-A268-694B66E7F4A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27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죄와 벌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23528" y="1639341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총을 든 강도에게 벌을 주려면 총을 처음 만들어 낸 발명가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총을 만든 무기 제조업자와 그 총을 강도에게 쥐여 준 무기 판매상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강도에게 담을 넘는 기술을 가르쳐 준 고등학교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체육 </a:t>
            </a:r>
            <a:r>
              <a:rPr lang="ko-KR" altLang="en-US" sz="2400" dirty="0" smtClean="0"/>
              <a:t>선생님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강도 잡을 시간에 시위 진압 훈련만 한 경찰을 모두 찾아 함께 벌을 줘야 합니다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smtClean="0"/>
              <a:t>빵을 훔친 아이에게 벌을 주려면 그의 배고픔을 달래 주지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못한 </a:t>
            </a:r>
            <a:r>
              <a:rPr lang="ko-KR" altLang="en-US" sz="2400" dirty="0" smtClean="0"/>
              <a:t>사람들을 모두 찾아 함께 벌을 줘야 합니다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함께 벌줄 사람을 찾을 수 없는 죄에만 사형이라는 최후의 벌을 내려야 합니다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그런데 함께 벌줄 사람을 찾을 수 없는 죄를 보신 적 있습니까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5171-4B49-41C3-8155-8475181E2908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28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12290" name="Picture 2" descr="C:\Users\master\AppData\Local\Microsoft\Windows\INetCache\IE\NO7WU2K6\gun-202803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190770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ster\AppData\Local\Microsoft\Windows\INetCache\IE\I34SDCVH\bread-30691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01622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행복의 반대말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행복의 반대말은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불행이 아니라 불만이다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sz="1600" b="1" dirty="0" smtClean="0"/>
              <a:t>행복 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幸福</a:t>
            </a:r>
            <a:r>
              <a:rPr lang="en-US" altLang="ko-KR" sz="16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ko-KR" altLang="en-US" sz="1600" dirty="0" smtClean="0"/>
              <a:t>복된 좋은 운수</a:t>
            </a:r>
            <a:endParaRPr lang="en-US" altLang="ko-KR" sz="1600" dirty="0" smtClean="0"/>
          </a:p>
          <a:p>
            <a:pPr marL="514350" indent="-514350">
              <a:buAutoNum type="arabicPeriod"/>
            </a:pPr>
            <a:r>
              <a:rPr lang="ko-KR" altLang="en-US" sz="1600" dirty="0" smtClean="0"/>
              <a:t>생활에서 충분한 만족과 기쁨을 느끼어 흐뭇함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또는 그러한 상태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FF0000"/>
                </a:solidFill>
              </a:rPr>
              <a:t>반</a:t>
            </a:r>
            <a:r>
              <a:rPr lang="ko-KR" altLang="en-US" sz="1600" dirty="0" smtClean="0">
                <a:solidFill>
                  <a:srgbClr val="FF0000"/>
                </a:solidFill>
              </a:rPr>
              <a:t> 불만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B300-B4D9-4357-AECD-82D845C543E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29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1026" name="Picture 2" descr="C:\Users\master\AppData\Local\Microsoft\Windows\INetCache\IE\92SGSMY3\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313"/>
            <a:ext cx="1872208" cy="11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AppData\Local\Microsoft\Windows\INetCache\IE\WP95IUD7\sunflowers-98881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313"/>
            <a:ext cx="1656184" cy="11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#《</a:t>
            </a:r>
            <a:r>
              <a:rPr lang="ko-KR" altLang="en-US" sz="2500" dirty="0" smtClean="0">
                <a:latin typeface="+mn-ea"/>
              </a:rPr>
              <a:t>내 머리 사용법</a:t>
            </a:r>
            <a:r>
              <a:rPr lang="en-US" altLang="ko-KR" sz="2500" dirty="0" smtClean="0">
                <a:latin typeface="+mn-ea"/>
              </a:rPr>
              <a:t>》 </a:t>
            </a:r>
            <a:r>
              <a:rPr lang="ko-KR" altLang="en-US" sz="2500" dirty="0" smtClean="0">
                <a:latin typeface="+mn-ea"/>
              </a:rPr>
              <a:t>사용 설명서 </a:t>
            </a:r>
          </a:p>
          <a:p>
            <a:pPr marL="0" indent="0">
              <a:buNone/>
            </a:pPr>
            <a:endParaRPr lang="ko-KR" altLang="en-US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1. </a:t>
            </a:r>
            <a:r>
              <a:rPr lang="ko-KR" altLang="en-US" sz="2500" dirty="0" smtClean="0">
                <a:latin typeface="+mn-ea"/>
              </a:rPr>
              <a:t>인생이 궁금하다면 </a:t>
            </a: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2. </a:t>
            </a:r>
            <a:r>
              <a:rPr lang="ko-KR" altLang="en-US" sz="2500" dirty="0" smtClean="0">
                <a:latin typeface="+mn-ea"/>
              </a:rPr>
              <a:t>사랑이 무어냐고 물으신다면 </a:t>
            </a: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3. </a:t>
            </a:r>
            <a:r>
              <a:rPr lang="ko-KR" altLang="en-US" sz="2500" dirty="0" smtClean="0">
                <a:latin typeface="+mn-ea"/>
              </a:rPr>
              <a:t>사람 사는 세상에서 숨 쉬고 싶다면 </a:t>
            </a: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4. </a:t>
            </a:r>
            <a:r>
              <a:rPr lang="ko-KR" altLang="en-US" sz="2500" dirty="0" smtClean="0">
                <a:latin typeface="+mn-ea"/>
              </a:rPr>
              <a:t>세상을 아프지 않게 꼬집고 싶다면</a:t>
            </a: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5. </a:t>
            </a:r>
            <a:r>
              <a:rPr lang="ko-KR" altLang="en-US" sz="2500" dirty="0" smtClean="0">
                <a:latin typeface="+mn-ea"/>
              </a:rPr>
              <a:t>시간에게 천천히 가라고 부탁하고 싶다면 </a:t>
            </a:r>
            <a:endParaRPr lang="en-US" altLang="ko-KR" sz="25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500" dirty="0" smtClean="0">
                <a:latin typeface="+mn-ea"/>
              </a:rPr>
              <a:t>PART 6. </a:t>
            </a:r>
            <a:r>
              <a:rPr lang="ko-KR" altLang="en-US" sz="2500" dirty="0" smtClean="0">
                <a:latin typeface="+mn-ea"/>
              </a:rPr>
              <a:t>내가 나를 안아 주고 싶다면 </a:t>
            </a:r>
            <a:endParaRPr lang="en-US" altLang="ko-KR" sz="2500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FF45-3FCE-48B4-84C2-651A9E977764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DC7EA-C29B-4F58-AEA0-5D4A7C04E105}" type="slidenum">
              <a:rPr lang="ko-KR" altLang="en-US" smtClean="0"/>
              <a:pPr/>
              <a:t>3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3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좋은 인상을 갖는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 smtClean="0"/>
              <a:t>우리는 버럭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화를 낼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입에 담기 힘든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욕을 내뱉을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누군가의 뒤에 숨어 그 누군가를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비난할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내가 너보다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훨씬 더 힘들다고 과장하여 얘기할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</a:t>
            </a:r>
          </a:p>
          <a:p>
            <a:pPr marL="0" indent="0">
              <a:buNone/>
            </a:pPr>
            <a:r>
              <a:rPr lang="ko-KR" altLang="en-US" sz="1600" dirty="0" smtClean="0"/>
              <a:t>내 차례를 기다리지 못하고 세상이 왜 이렇게 느려 터졌느냐고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짜증 낼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너는 왜 나를 사랑하지 않고 그를 사랑하느냐고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억지 부릴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아직 일어나지도 않은 일을 붙들고 곧 죽을 것처럼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끙끙거릴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남의 말을 끊어가며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논쟁할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이건 내 꺼니까 아무도 손대지마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하며 세상 사람 모두를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경계하고 의심할 때</a:t>
            </a:r>
            <a:r>
              <a:rPr lang="ko-KR" altLang="en-US" sz="1600" dirty="0" smtClean="0"/>
              <a:t> 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남의 작은 허물에 눈감지 못하고 혀를 차고 다닐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탐욕 가득한 기도를 할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상처 받은 사람에게 충고를 가장한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비수를 던질 때 </a:t>
            </a:r>
            <a:r>
              <a:rPr lang="ko-KR" altLang="en-US" sz="1600" dirty="0" smtClean="0"/>
              <a:t>인상을 찌푸린다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r>
              <a:rPr lang="ko-KR" altLang="en-US" sz="1600" dirty="0" smtClean="0"/>
              <a:t>그리고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입이 아니라 남의 입에서 이런 말이 나와 내 귀가 듣게 될 때도 똑같이 인상을 찌푸린다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0" indent="0" algn="ctr">
              <a:buNone/>
            </a:pPr>
            <a:r>
              <a:rPr lang="ko-KR" alt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좋은 인상을 갖는 법은 좋은 입을 갖는 것</a:t>
            </a:r>
            <a:r>
              <a:rPr lang="en-US" altLang="ko-KR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3E88-645D-44CA-AF29-E41D95682CEF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30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2051" name="Picture 3" descr="C:\Users\master\AppData\Local\Microsoft\Windows\INetCache\IE\8ZCRHYI9\3627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2008"/>
            <a:ext cx="233975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썩지않기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solidFill>
                  <a:srgbClr val="660033"/>
                </a:solidFill>
                <a:latin typeface="HY목판L" pitchFamily="18" charset="-127"/>
                <a:ea typeface="HY목판L" pitchFamily="18" charset="-127"/>
              </a:rPr>
              <a:t>땀</a:t>
            </a:r>
            <a:r>
              <a:rPr lang="ko-KR" altLang="en-US" sz="2700" dirty="0" smtClean="0"/>
              <a:t>에는</a:t>
            </a:r>
            <a:endParaRPr lang="en-US" altLang="ko-KR" sz="2700" dirty="0" smtClean="0"/>
          </a:p>
          <a:p>
            <a:pPr marL="0" indent="0" algn="ctr">
              <a:buNone/>
            </a:pPr>
            <a:r>
              <a:rPr lang="ko-KR" altLang="en-US" sz="2500" dirty="0" smtClean="0"/>
              <a:t>소금기가 있다</a:t>
            </a:r>
            <a:r>
              <a:rPr lang="en-US" altLang="ko-KR" sz="2500" dirty="0" smtClean="0"/>
              <a:t>.</a:t>
            </a:r>
          </a:p>
          <a:p>
            <a:pPr marL="0" indent="0" algn="ctr">
              <a:buNone/>
            </a:pPr>
            <a:r>
              <a:rPr lang="ko-KR" altLang="en-US" sz="2500" dirty="0" smtClean="0"/>
              <a:t>그래서 땀은 썩지 않는다</a:t>
            </a:r>
            <a:r>
              <a:rPr lang="en-US" altLang="ko-KR" sz="2500" dirty="0" smtClean="0"/>
              <a:t>.</a:t>
            </a:r>
          </a:p>
          <a:p>
            <a:pPr marL="0" indent="0" algn="ctr">
              <a:buNone/>
            </a:pPr>
            <a:r>
              <a:rPr lang="ko-KR" altLang="en-US" sz="2500" dirty="0" smtClean="0"/>
              <a:t>그래서 땀을 흘리는 사람은 썩지 않는다</a:t>
            </a:r>
            <a:r>
              <a:rPr lang="en-US" altLang="ko-KR" sz="2500" dirty="0" smtClean="0"/>
              <a:t>.</a:t>
            </a:r>
          </a:p>
          <a:p>
            <a:pPr marL="0" indent="0" algn="ctr">
              <a:buNone/>
            </a:pPr>
            <a:endParaRPr lang="en-US" altLang="ko-KR" sz="2500" dirty="0"/>
          </a:p>
          <a:p>
            <a:pPr marL="0" indent="0" algn="ctr">
              <a:buNone/>
            </a:pPr>
            <a:r>
              <a:rPr lang="ko-KR" altLang="en-US" sz="2500" dirty="0" smtClean="0"/>
              <a:t>그러나 남이 흘린 땀을 가로채려고</a:t>
            </a:r>
            <a:endParaRPr lang="en-US" altLang="ko-KR" sz="2500" dirty="0" smtClean="0"/>
          </a:p>
          <a:p>
            <a:pPr marL="0" indent="0" algn="ctr">
              <a:buNone/>
            </a:pPr>
            <a:r>
              <a:rPr lang="ko-KR" altLang="en-US" sz="2500" dirty="0" smtClean="0"/>
              <a:t>침만 흘리는 사람은 결국 썩고 만다</a:t>
            </a:r>
            <a:r>
              <a:rPr lang="en-US" altLang="ko-KR" sz="2500" dirty="0" smtClean="0"/>
              <a:t>.</a:t>
            </a:r>
          </a:p>
          <a:p>
            <a:pPr marL="0" indent="0" algn="ctr">
              <a:buNone/>
            </a:pPr>
            <a:endParaRPr lang="en-US" altLang="ko-KR" sz="2500" dirty="0"/>
          </a:p>
          <a:p>
            <a:pPr marL="0" indent="0" algn="ctr">
              <a:buNone/>
            </a:pPr>
            <a:r>
              <a:rPr lang="ko-KR" altLang="en-US" sz="2500" dirty="0" smtClean="0"/>
              <a:t>침에는 소금기가 없다</a:t>
            </a:r>
            <a:r>
              <a:rPr lang="en-US" altLang="ko-KR" sz="2500" dirty="0" smtClean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DABD-8928-446A-998F-E2AD4870D418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31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1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파리 잡는 주방장 이야기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900" dirty="0" smtClean="0"/>
              <a:t>탕수육을 아무리 맛있게 만들어도 배 속에 들어가면 어차피 똥이 된다며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ko-KR" altLang="en-US" sz="1900" dirty="0" smtClean="0"/>
              <a:t>처음부터 </a:t>
            </a:r>
            <a:r>
              <a:rPr lang="ko-KR" altLang="en-US" sz="1900" dirty="0" smtClean="0"/>
              <a:t>똥 냄새 나는 탕수육을 만드는 주방장이 있었다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ko-KR" altLang="en-US" sz="1900" dirty="0" smtClean="0"/>
              <a:t>그 주방장의 탕수육 맛을 본 비행기 조종사가 어차피 땅에 내려올 걸 </a:t>
            </a:r>
            <a:r>
              <a:rPr lang="ko-KR" altLang="en-US" sz="1900" dirty="0" smtClean="0"/>
              <a:t>뭐 하러 </a:t>
            </a:r>
            <a:r>
              <a:rPr lang="ko-KR" altLang="en-US" sz="1900" dirty="0" smtClean="0"/>
              <a:t>이륙하느냐며 비행을 거부했다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ko-KR" altLang="en-US" sz="1900" dirty="0" smtClean="0"/>
              <a:t>그 비행기에 탑승한 임신부의 배 속에든 태아가 어차피 죽을 걸 뭐 하러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ko-KR" altLang="en-US" sz="1900" dirty="0" smtClean="0"/>
              <a:t>태어나느냐며 </a:t>
            </a:r>
            <a:r>
              <a:rPr lang="ko-KR" altLang="en-US" sz="1900" dirty="0" smtClean="0"/>
              <a:t>세상에 나오기를 거부했다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ko-KR" altLang="en-US" sz="1900" dirty="0" smtClean="0"/>
              <a:t>이 황당한 태아의 소식을 들은 신문기자가 어차피 잊힐 뉴스를 뭐 하러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ko-KR" altLang="en-US" sz="1900" dirty="0" smtClean="0"/>
              <a:t>알리느냐며 </a:t>
            </a:r>
            <a:r>
              <a:rPr lang="ko-KR" altLang="en-US" sz="1900" dirty="0" smtClean="0"/>
              <a:t>기사 쓰기를 거부했다</a:t>
            </a:r>
            <a:r>
              <a:rPr lang="en-US" altLang="ko-KR" sz="1900" dirty="0" smtClean="0"/>
              <a:t>.</a:t>
            </a:r>
          </a:p>
          <a:p>
            <a:pPr marL="0" indent="0">
              <a:buNone/>
            </a:pPr>
            <a:r>
              <a:rPr lang="ko-KR" altLang="en-US" sz="1900" dirty="0" smtClean="0"/>
              <a:t>결과에만 집착하던 중국집 주방장은 지금 기사 한 줄 없는 텅 빈 신문지를 </a:t>
            </a:r>
            <a:endParaRPr lang="en-US" altLang="ko-KR" sz="1900" dirty="0" smtClean="0"/>
          </a:p>
          <a:p>
            <a:pPr marL="0" indent="0">
              <a:buNone/>
            </a:pPr>
            <a:r>
              <a:rPr lang="ko-KR" altLang="en-US" sz="1900" dirty="0" smtClean="0"/>
              <a:t>둘둘 </a:t>
            </a:r>
            <a:r>
              <a:rPr lang="ko-KR" altLang="en-US" sz="1900" dirty="0" smtClean="0"/>
              <a:t>말아 하루 종일 파리만 잡고 있다</a:t>
            </a:r>
            <a:r>
              <a:rPr lang="en-US" altLang="ko-KR" sz="1900" dirty="0" smtClean="0"/>
              <a:t>.</a:t>
            </a:r>
            <a:endParaRPr lang="ko-KR" altLang="en-US" sz="19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D951-A113-4505-B3A3-4E1CEE929659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163998"/>
            <a:ext cx="2016224" cy="16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+mn-ea"/>
              </a:rPr>
              <a:t>PART 5.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ko-KR" altLang="en-US" dirty="0" smtClean="0">
                <a:latin typeface="+mn-ea"/>
              </a:rPr>
              <a:t>시간에게 </a:t>
            </a:r>
            <a:r>
              <a:rPr lang="ko-KR" altLang="en-US" dirty="0">
                <a:latin typeface="+mn-ea"/>
              </a:rPr>
              <a:t>천천히 가라고 부탁하고 싶다면 </a:t>
            </a:r>
            <a:r>
              <a:rPr lang="en-US" altLang="ko-KR" dirty="0">
                <a:latin typeface="+mn-ea"/>
              </a:rPr>
              <a:t/>
            </a:r>
            <a:br>
              <a:rPr lang="en-US" altLang="ko-KR" dirty="0">
                <a:latin typeface="+mn-ea"/>
              </a:rPr>
            </a:b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2AC8-380D-4EEC-93F1-8C70CAA8C76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33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쉼표에서 쉼표까지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ko-KR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dirty="0" smtClean="0"/>
              <a:t>쉼표는 태아가 웅크린 모습을 닮았다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인생을 시작할 때 우리 모두는 </a:t>
            </a:r>
            <a:r>
              <a:rPr lang="ko-KR" altLang="en-US" sz="1700" b="1" dirty="0" smtClean="0"/>
              <a:t>쉼표</a:t>
            </a:r>
            <a:r>
              <a:rPr lang="ko-KR" altLang="en-US" sz="1700" dirty="0" smtClean="0"/>
              <a:t>였다</a:t>
            </a:r>
            <a:r>
              <a:rPr lang="en-US" altLang="ko-KR" sz="1700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dirty="0" smtClean="0"/>
              <a:t>태어나 직립보행을 시작하면서 조금씩 쉼표와 멀어진다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이때부터 우리의 우 다리는 </a:t>
            </a:r>
            <a:endParaRPr lang="en-US" altLang="ko-KR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dirty="0" smtClean="0"/>
              <a:t>쉼표 대신 끊임없이 </a:t>
            </a:r>
            <a:r>
              <a:rPr lang="ko-KR" altLang="en-US" sz="1700" b="1" dirty="0" err="1" smtClean="0"/>
              <a:t>아등표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바등표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허둥표</a:t>
            </a:r>
            <a:r>
              <a:rPr lang="ko-KR" altLang="en-US" sz="1700" b="1" dirty="0" smtClean="0"/>
              <a:t> </a:t>
            </a:r>
            <a:r>
              <a:rPr lang="ko-KR" altLang="en-US" sz="1700" b="1" dirty="0" err="1" smtClean="0"/>
              <a:t>지등표</a:t>
            </a:r>
            <a:r>
              <a:rPr lang="ko-KR" altLang="en-US" sz="1700" b="1" dirty="0" smtClean="0"/>
              <a:t> </a:t>
            </a:r>
            <a:r>
              <a:rPr lang="ko-KR" altLang="en-US" sz="1700" dirty="0" smtClean="0"/>
              <a:t>같은 것들을 찍는다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쉼표와는 영영 멀어졌다고 믿는다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그러나 나이가 들어 조금씩 허리가 굽으면서 알게 된다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내 모습이 다시 쉼표로 돌아가고 있다는 것을</a:t>
            </a:r>
            <a:r>
              <a:rPr lang="en-US" altLang="ko-KR" sz="17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7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dirty="0" smtClean="0"/>
              <a:t>인생은 쉼표다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아무리 많은 </a:t>
            </a:r>
            <a:r>
              <a:rPr lang="ko-KR" altLang="en-US" sz="1700" b="1" dirty="0" smtClean="0"/>
              <a:t>아등바등 </a:t>
            </a:r>
            <a:r>
              <a:rPr lang="ko-KR" altLang="en-US" sz="1700" b="1" dirty="0" err="1" smtClean="0"/>
              <a:t>허둥지둥</a:t>
            </a:r>
            <a:r>
              <a:rPr lang="ko-KR" altLang="en-US" sz="1700" dirty="0" err="1" smtClean="0"/>
              <a:t>을</a:t>
            </a:r>
            <a:r>
              <a:rPr lang="ko-KR" altLang="en-US" sz="1700" dirty="0" smtClean="0"/>
              <a:t> 찍어도 결국 </a:t>
            </a:r>
            <a:r>
              <a:rPr lang="ko-KR" altLang="en-US" sz="1700" b="1" dirty="0" smtClean="0"/>
              <a:t>쉼표</a:t>
            </a:r>
            <a:r>
              <a:rPr lang="ko-KR" altLang="en-US" sz="1700" dirty="0" smtClean="0"/>
              <a:t>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쉼표로 시작해 쉼표로 끝나는 긴 문장이다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그렇다면 인생이라는 긴 문장을 잘 쓰는 방법은 뭘까</a:t>
            </a:r>
            <a:r>
              <a:rPr lang="en-US" altLang="ko-KR" sz="1700" dirty="0" smtClean="0"/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dirty="0" smtClean="0"/>
              <a:t>문장력 필요 없다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맞춤법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띄어쓰기 다 틀려도 좋다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인생 문법에 정면으로 어긋나는 문장을 마치 훈장이라도 되는 양 입에 달고 다니지만 않으면 된다</a:t>
            </a:r>
            <a:r>
              <a:rPr lang="en-US" altLang="ko-KR" sz="17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700" b="1" dirty="0" smtClean="0"/>
              <a:t>바빠 죽겠네</a:t>
            </a:r>
            <a:r>
              <a:rPr lang="en-US" altLang="ko-KR" sz="1700" b="1" dirty="0" smtClean="0"/>
              <a:t>! </a:t>
            </a:r>
            <a:r>
              <a:rPr lang="ko-KR" altLang="en-US" sz="1700" b="1" dirty="0" smtClean="0"/>
              <a:t>시간 없어</a:t>
            </a:r>
            <a:r>
              <a:rPr lang="en-US" altLang="ko-KR" sz="1700" b="1" dirty="0" smtClean="0"/>
              <a:t>! </a:t>
            </a:r>
            <a:r>
              <a:rPr lang="ko-KR" altLang="en-US" sz="1700" b="1" dirty="0" smtClean="0"/>
              <a:t>다음에 봐</a:t>
            </a:r>
            <a:r>
              <a:rPr lang="en-US" altLang="ko-KR" sz="1700" b="1" dirty="0" smtClean="0"/>
              <a:t>!</a:t>
            </a:r>
            <a:endParaRPr lang="ko-KR" altLang="en-US" sz="1700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2D0E-48CE-40A3-B440-30991A997564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34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지름길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A </a:t>
            </a:r>
            <a:r>
              <a:rPr lang="ko-KR" altLang="en-US" sz="2400" dirty="0" smtClean="0"/>
              <a:t>지점에서 </a:t>
            </a:r>
            <a:r>
              <a:rPr lang="en-US" altLang="ko-KR" sz="2400" dirty="0" smtClean="0"/>
              <a:t>B </a:t>
            </a:r>
            <a:r>
              <a:rPr lang="ko-KR" altLang="en-US" sz="2400" dirty="0" smtClean="0"/>
              <a:t>지점을 거치지 않고 </a:t>
            </a:r>
            <a:r>
              <a:rPr lang="en-US" altLang="ko-KR" sz="2400" dirty="0" smtClean="0"/>
              <a:t>C </a:t>
            </a:r>
            <a:r>
              <a:rPr lang="ko-KR" altLang="en-US" sz="2400" dirty="0" smtClean="0"/>
              <a:t>지점으로 곧바로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가는 </a:t>
            </a:r>
            <a:r>
              <a:rPr lang="ko-KR" altLang="en-US" sz="2400" dirty="0" smtClean="0"/>
              <a:t>길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B </a:t>
            </a:r>
            <a:r>
              <a:rPr lang="ko-KR" altLang="en-US" sz="2400" dirty="0" smtClean="0"/>
              <a:t>지점에서만 만날 수 있는 </a:t>
            </a:r>
            <a:r>
              <a:rPr lang="en-US" altLang="ko-KR" sz="2400" dirty="0" smtClean="0"/>
              <a:t>Beach (</a:t>
            </a:r>
            <a:r>
              <a:rPr lang="ko-KR" altLang="en-US" sz="2400" dirty="0" smtClean="0"/>
              <a:t>탁 트인 해변</a:t>
            </a:r>
            <a:r>
              <a:rPr lang="en-US" altLang="ko-KR" sz="2400" dirty="0" smtClean="0"/>
              <a:t>),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Bird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자유로운 새</a:t>
            </a:r>
            <a:r>
              <a:rPr lang="en-US" altLang="ko-KR" sz="2400" dirty="0" smtClean="0"/>
              <a:t>), Bread (</a:t>
            </a:r>
            <a:r>
              <a:rPr lang="ko-KR" altLang="en-US" sz="2400" dirty="0" smtClean="0"/>
              <a:t>맛있는 빵</a:t>
            </a:r>
            <a:r>
              <a:rPr lang="en-US" altLang="ko-KR" sz="2400" dirty="0" smtClean="0"/>
              <a:t>),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Beauty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아름다운 여인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모두 다 포기해야 하는 길</a:t>
            </a:r>
            <a:r>
              <a:rPr lang="en-US" altLang="ko-KR" sz="2400" dirty="0" smtClean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 smtClean="0"/>
              <a:t>즉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빠르다는 것은 놓치는 게 있음을 알려 주는 길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4877-BD56-493F-AE4C-201C6AFA4F41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35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4098" name="Picture 2" descr="C:\Users\master\AppData\Local\Microsoft\Windows\INetCache\IE\8ZCRHYI9\bird-54865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17996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1840871" cy="16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ko-KR" altLang="en-US" dirty="0" smtClean="0"/>
              <a:t>지금 창밖을 보세요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햇볕이 말을 겁니다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구름이 말을 겁니다</a:t>
            </a:r>
            <a:r>
              <a:rPr lang="en-US" altLang="ko-KR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바람이 말을 겁니다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나무가 말을 겁니다</a:t>
            </a:r>
            <a:r>
              <a:rPr lang="en-US" altLang="ko-K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1800" dirty="0" smtClean="0"/>
              <a:t>책에서 잠시 눈을 떼고 </a:t>
            </a:r>
            <a:r>
              <a:rPr lang="ko-KR" altLang="en-US" sz="1800" dirty="0" err="1" smtClean="0"/>
              <a:t>창밖</a:t>
            </a:r>
            <a:r>
              <a:rPr lang="ko-KR" altLang="en-US" sz="1800" dirty="0" smtClean="0"/>
              <a:t> 친구들의 말에 귀 기울여 보세요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햇볕이 들려주는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따뜻한 </a:t>
            </a:r>
            <a:r>
              <a:rPr lang="ko-KR" altLang="en-US" sz="1800" dirty="0" smtClean="0"/>
              <a:t>이야기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구름이 들려주는 묵직한 이야기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바람이 들려주는 시원한 이야기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나무가 들려주는 파릇파릇한 이야기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그들의 이야기를 듣고 다시 책으로 돌아오면 책이 하는 말이 좁쌀처럼 느껴질 수도 있습니다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 smtClean="0"/>
              <a:t>지금 이 책에서 내가 하는 말은 내가 하는 말이 아닙니다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햇볕이 구름이 바람이 나무가 내게 하는 말을 듣고 당신에게 전하는 말입니다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듣고 전하는 말은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휘어지거나 </a:t>
            </a:r>
            <a:r>
              <a:rPr lang="ko-KR" altLang="en-US" sz="1800" dirty="0" smtClean="0"/>
              <a:t>깨어지거나 흐릿해지기 쉽습니다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때론 전혀 다른 말이 되기도 합니다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가끔은 전해 듣지 말고 직접 들으세요</a:t>
            </a:r>
            <a:r>
              <a:rPr lang="en-US" altLang="ko-KR" sz="1800" dirty="0" smtClean="0"/>
              <a:t>. </a:t>
            </a:r>
          </a:p>
          <a:p>
            <a:pPr marL="0" indent="0">
              <a:buNone/>
            </a:pPr>
            <a:r>
              <a:rPr lang="ko-KR" altLang="en-US" sz="1800" dirty="0" smtClean="0"/>
              <a:t>창 밖이 </a:t>
            </a:r>
            <a:r>
              <a:rPr lang="ko-KR" altLang="en-US" sz="1800" dirty="0" smtClean="0"/>
              <a:t>진짜 책입니다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A221-B2FE-4AE2-B739-2B72BCD8DD8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36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5122" name="Picture 2" descr="C:\Users\master\AppData\Local\Microsoft\Windows\INetCache\IE\KGANIT1O\home-window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332656"/>
            <a:ext cx="28443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635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+mn-ea"/>
              </a:rPr>
              <a:t>PART 6. </a:t>
            </a:r>
            <a:r>
              <a:rPr lang="ko-KR" altLang="en-US" dirty="0">
                <a:latin typeface="+mn-ea"/>
              </a:rPr>
              <a:t>내가 나를 안아 주고 싶다면 </a:t>
            </a:r>
            <a:r>
              <a:rPr lang="en-US" altLang="ko-KR" dirty="0">
                <a:latin typeface="+mn-ea"/>
              </a:rPr>
              <a:t/>
            </a:r>
            <a:br>
              <a:rPr lang="en-US" altLang="ko-KR" dirty="0">
                <a:latin typeface="+mn-ea"/>
              </a:rPr>
            </a:b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211C-12F4-468F-8E68-A82D4943E84C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37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98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당신 곁에 자판이 있다면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</a:t>
            </a:r>
            <a:r>
              <a:rPr lang="ko-KR" altLang="en-US" sz="2300" dirty="0" smtClean="0"/>
              <a:t>이라는 글자를 영문 자판으로 놓고 쳐 보세요</a:t>
            </a:r>
            <a:endParaRPr lang="en-US" altLang="ko-KR" sz="2300" dirty="0" smtClean="0"/>
          </a:p>
          <a:p>
            <a:pPr marL="0" indent="0" algn="ctr">
              <a:buNone/>
            </a:pPr>
            <a:endParaRPr lang="en-US" altLang="ko-KR" sz="2300" dirty="0"/>
          </a:p>
          <a:p>
            <a:pPr marL="0" indent="0" algn="ctr">
              <a:buNone/>
            </a:pPr>
            <a:r>
              <a:rPr lang="en-US" altLang="ko-KR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O D</a:t>
            </a:r>
          </a:p>
          <a:p>
            <a:pPr marL="0" indent="0" algn="ctr">
              <a:buNone/>
            </a:pPr>
            <a:endParaRPr lang="en-US" altLang="ko-KR" sz="2300" dirty="0"/>
          </a:p>
          <a:p>
            <a:pPr marL="0" indent="0" algn="ctr">
              <a:buNone/>
            </a:pPr>
            <a:r>
              <a:rPr lang="ko-KR" altLang="en-US" sz="2300" dirty="0" smtClean="0"/>
              <a:t>행복도 행운도 불행도 다행도 모두 신의 뜻이랍니다</a:t>
            </a:r>
            <a:r>
              <a:rPr lang="en-US" altLang="ko-KR" sz="2300" dirty="0" smtClean="0"/>
              <a:t>.</a:t>
            </a:r>
          </a:p>
          <a:p>
            <a:pPr marL="0" indent="0" algn="ctr">
              <a:buNone/>
            </a:pPr>
            <a:r>
              <a:rPr lang="ko-KR" altLang="en-US" sz="2300" dirty="0" smtClean="0"/>
              <a:t>행복을 능력이라며 너무 크게 웃지도 말고</a:t>
            </a:r>
            <a:endParaRPr lang="en-US" altLang="ko-KR" sz="2300" dirty="0" smtClean="0"/>
          </a:p>
          <a:p>
            <a:pPr marL="0" indent="0" algn="ctr">
              <a:buNone/>
            </a:pPr>
            <a:r>
              <a:rPr lang="ko-KR" altLang="en-US" sz="2300" dirty="0" smtClean="0"/>
              <a:t>불행을 무능이라며 너무 슬피 울지도 마세요</a:t>
            </a:r>
            <a:r>
              <a:rPr lang="en-US" altLang="ko-KR" sz="2300" dirty="0" smtClean="0"/>
              <a:t>.</a:t>
            </a:r>
          </a:p>
          <a:p>
            <a:pPr marL="0" indent="0" algn="ctr">
              <a:buNone/>
            </a:pPr>
            <a:r>
              <a:rPr lang="ko-KR" altLang="en-US" sz="2300" dirty="0" smtClean="0"/>
              <a:t>차분하게 신의 다음 뜻을 기다려 보세요</a:t>
            </a:r>
            <a:r>
              <a:rPr lang="en-US" altLang="ko-KR" sz="2300" dirty="0" smtClean="0"/>
              <a:t>. </a:t>
            </a:r>
            <a:endParaRPr lang="ko-KR" altLang="en-US" sz="23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4ED-3782-44A5-8C25-3ED193C082D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38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0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작지만 큰 차이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오는 사람은 끝까지 안 오지만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못</a:t>
            </a:r>
            <a:r>
              <a:rPr lang="ko-KR" altLang="en-US" dirty="0" smtClean="0">
                <a:solidFill>
                  <a:srgbClr val="00B050"/>
                </a:solidFill>
              </a:rPr>
              <a:t> 오는 사람은 뒤늦게 올 수도 있다</a:t>
            </a:r>
            <a:r>
              <a:rPr lang="en-US" altLang="ko-KR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하는 사람은 끝까지 할 수 없지만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못</a:t>
            </a:r>
            <a:r>
              <a:rPr lang="ko-KR" altLang="en-US" dirty="0">
                <a:solidFill>
                  <a:srgbClr val="00B050"/>
                </a:solidFill>
              </a:rPr>
              <a:t>하는 사람은 언젠가 해낼 수도 있다</a:t>
            </a:r>
            <a:r>
              <a:rPr lang="en-US" altLang="ko-KR" dirty="0">
                <a:solidFill>
                  <a:srgbClr val="00B050"/>
                </a:solidFill>
              </a:rPr>
              <a:t>.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AEFF-F627-4224-BC53-7CC3148A3A51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39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8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《</a:t>
            </a:r>
            <a:r>
              <a:rPr lang="ko-KR" altLang="en-US" dirty="0" smtClean="0"/>
              <a:t>내 머리 사용법</a:t>
            </a:r>
            <a:r>
              <a:rPr lang="en-US" altLang="ko-KR" dirty="0" smtClean="0"/>
              <a:t>》 </a:t>
            </a:r>
            <a:r>
              <a:rPr lang="ko-KR" altLang="en-US" dirty="0" smtClean="0"/>
              <a:t>사용 설명서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475-4F96-4364-92B1-65A90E0DB707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DC7EA-C29B-4F58-AEA0-5D4A7C04E105}" type="slidenum">
              <a:rPr lang="ko-KR" altLang="en-US" smtClean="0"/>
              <a:t>4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61542"/>
            <a:ext cx="6191250" cy="379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2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 속에 홀로 선 당신에게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rgbClr val="006666"/>
                </a:solidFill>
              </a:rPr>
              <a:t>한 줄기 빛도 들어오지 않는 깜깜한 터널</a:t>
            </a:r>
            <a:r>
              <a:rPr lang="en-US" altLang="ko-KR" sz="2400" b="1" dirty="0" smtClean="0">
                <a:solidFill>
                  <a:srgbClr val="006666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rgbClr val="006666"/>
                </a:solidFill>
              </a:rPr>
              <a:t>그 속에 당신이 홀로 서 있다면 당신은 딱 두 가지 생각만 해야 한다</a:t>
            </a:r>
            <a:r>
              <a:rPr lang="en-US" altLang="ko-KR" sz="2400" b="1" dirty="0" smtClean="0">
                <a:solidFill>
                  <a:srgbClr val="006666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rgbClr val="006666"/>
                </a:solidFill>
              </a:rPr>
              <a:t>그 두 가지 생각을 </a:t>
            </a:r>
            <a:r>
              <a:rPr lang="ko-KR" altLang="en-US" sz="2400" b="1" dirty="0" err="1" smtClean="0">
                <a:solidFill>
                  <a:srgbClr val="006666"/>
                </a:solidFill>
              </a:rPr>
              <a:t>두개의</a:t>
            </a:r>
            <a:r>
              <a:rPr lang="ko-KR" altLang="en-US" sz="2400" b="1" dirty="0" smtClean="0">
                <a:solidFill>
                  <a:srgbClr val="006666"/>
                </a:solidFill>
              </a:rPr>
              <a:t> </a:t>
            </a:r>
            <a:r>
              <a:rPr lang="ko-KR" altLang="en-US" sz="2400" b="1" dirty="0">
                <a:solidFill>
                  <a:srgbClr val="006666"/>
                </a:solidFill>
              </a:rPr>
              <a:t>등</a:t>
            </a:r>
            <a:r>
              <a:rPr lang="ko-KR" altLang="en-US" sz="2400" b="1" dirty="0" smtClean="0">
                <a:solidFill>
                  <a:srgbClr val="006666"/>
                </a:solidFill>
              </a:rPr>
              <a:t>불처럼 양손에 나눠 들고 뚜벅뚜벅 걸어야 한다</a:t>
            </a:r>
            <a:r>
              <a:rPr lang="en-US" altLang="ko-KR" sz="2400" b="1" dirty="0" smtClean="0">
                <a:solidFill>
                  <a:srgbClr val="006666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b="1" dirty="0"/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rgbClr val="660033"/>
                </a:solidFill>
              </a:rPr>
              <a:t>세상모든 터널은 언젠가는 끝난다는 생각</a:t>
            </a:r>
            <a:r>
              <a:rPr lang="en-US" altLang="ko-KR" sz="2400" b="1" dirty="0" smtClean="0">
                <a:solidFill>
                  <a:srgbClr val="660033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rgbClr val="660033"/>
                </a:solidFill>
              </a:rPr>
              <a:t>지쳐 주저앉으면 영원히 끝나지 않는다는 생각</a:t>
            </a:r>
            <a:r>
              <a:rPr lang="en-US" altLang="ko-KR" sz="2400" b="1" dirty="0" smtClean="0">
                <a:solidFill>
                  <a:srgbClr val="660033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b="1" dirty="0" smtClean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ko-KR" altLang="en-US" sz="2400" b="1" dirty="0" smtClean="0">
                <a:solidFill>
                  <a:srgbClr val="006666"/>
                </a:solidFill>
              </a:rPr>
              <a:t>나머지 수만가지 생각은 터널에서 나온 다름에 해도 늦지 않다</a:t>
            </a:r>
            <a:r>
              <a:rPr lang="en-US" altLang="ko-KR" sz="2200" dirty="0" smtClean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8B28-0260-42EB-A96D-ACBCEB71EEB3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40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9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만리장성의 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sz="2500" b="1" dirty="0" smtClean="0"/>
              <a:t>중국이 자랑하는 만리장성도 한때는 돌멩이였다</a:t>
            </a:r>
            <a:r>
              <a:rPr lang="en-US" altLang="ko-KR" sz="2500" b="1" dirty="0" smtClean="0"/>
              <a:t>.</a:t>
            </a:r>
          </a:p>
          <a:p>
            <a:pPr marL="0" indent="0" algn="ctr">
              <a:buNone/>
            </a:pPr>
            <a:endParaRPr lang="en-US" altLang="ko-KR" sz="1000" b="1" dirty="0"/>
          </a:p>
          <a:p>
            <a:pPr marL="0" indent="0" algn="ctr">
              <a:buNone/>
            </a:pPr>
            <a:r>
              <a:rPr lang="ko-KR" altLang="en-US" sz="2500" b="1" dirty="0" smtClean="0"/>
              <a:t>당신이 지금 발끝에 차이는 돌멩이 신세라면</a:t>
            </a:r>
            <a:endParaRPr lang="en-US" altLang="ko-KR" sz="2500" b="1" dirty="0" smtClean="0"/>
          </a:p>
          <a:p>
            <a:pPr marL="0" indent="0" algn="ctr">
              <a:buNone/>
            </a:pPr>
            <a:r>
              <a:rPr lang="ko-KR" altLang="en-US" sz="2500" b="1" dirty="0" smtClean="0"/>
              <a:t>만리장성이 될 가능성이 충분한 사람이라는 뜻이다</a:t>
            </a:r>
            <a:r>
              <a:rPr lang="en-US" altLang="ko-KR" sz="2500" b="1" dirty="0" smtClean="0"/>
              <a:t>.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DEFC-C433-4B54-986D-AD52D598041C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41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7170" name="Picture 2" descr="C:\Users\master\AppData\Local\Microsoft\Windows\INetCache\IE\WP95IUD7\the-great-wall-60645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728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6E26-F310-4AB4-B833-9CB5FFCE9A0B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42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445224"/>
            <a:ext cx="655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/>
              <a:t>감사합니다</a:t>
            </a:r>
            <a:r>
              <a:rPr lang="en-US" altLang="ko-KR" sz="3000" dirty="0"/>
              <a:t>!</a:t>
            </a:r>
            <a:endParaRPr lang="ko-KR" altLang="en-US" sz="3000" dirty="0"/>
          </a:p>
        </p:txBody>
      </p:sp>
      <p:pic>
        <p:nvPicPr>
          <p:cNvPr id="8195" name="Picture 3" descr="C:\Users\master\AppData\Local\Microsoft\Windows\INetCache\IE\NO7WU2K6\smileys-1158938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471928"/>
            <a:ext cx="2926080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《</a:t>
            </a:r>
            <a:r>
              <a:rPr lang="ko-KR" altLang="en-US" dirty="0" smtClean="0"/>
              <a:t>내 머리 사용법</a:t>
            </a:r>
            <a:r>
              <a:rPr lang="en-US" altLang="ko-KR" dirty="0" smtClean="0"/>
              <a:t>》 </a:t>
            </a:r>
            <a:r>
              <a:rPr lang="ko-KR" altLang="en-US" dirty="0" smtClean="0"/>
              <a:t>사용 설명서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7CB5-C8EF-4B6A-B230-366F2D4E9BD2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DC7EA-C29B-4F58-AEA0-5D4A7C04E105}" type="slidenum">
              <a:rPr lang="ko-KR" altLang="en-US" smtClean="0"/>
              <a:t>5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340768"/>
            <a:ext cx="640873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PART 1. </a:t>
            </a:r>
            <a:r>
              <a:rPr lang="ko-KR" altLang="en-US" dirty="0" smtClean="0"/>
              <a:t>인생이 궁금하다면 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EA31-0A1B-4AB5-99FE-65D906F2DAC0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6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1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밤이 깜깜한 이유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연극의 </a:t>
            </a:r>
            <a:r>
              <a:rPr lang="en-US" altLang="ko-KR" b="1" dirty="0" smtClean="0">
                <a:solidFill>
                  <a:srgbClr val="002060"/>
                </a:solidFill>
              </a:rPr>
              <a:t>1</a:t>
            </a:r>
            <a:r>
              <a:rPr lang="ko-KR" altLang="en-US" b="1" dirty="0" smtClean="0">
                <a:solidFill>
                  <a:srgbClr val="002060"/>
                </a:solidFill>
              </a:rPr>
              <a:t>막과 </a:t>
            </a:r>
            <a:r>
              <a:rPr lang="en-US" altLang="ko-KR" b="1" dirty="0" smtClean="0">
                <a:solidFill>
                  <a:srgbClr val="002060"/>
                </a:solidFill>
              </a:rPr>
              <a:t>2</a:t>
            </a:r>
            <a:r>
              <a:rPr lang="ko-KR" altLang="en-US" b="1" dirty="0" smtClean="0">
                <a:solidFill>
                  <a:srgbClr val="002060"/>
                </a:solidFill>
              </a:rPr>
              <a:t>막 사이에 깜깜한 밤이 있는 이유는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옷을 갈아입으라는 뜻입니다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altLang="ko-KR" b="1" dirty="0" smtClean="0">
                <a:solidFill>
                  <a:srgbClr val="002060"/>
                </a:solidFill>
              </a:rPr>
              <a:t>1</a:t>
            </a:r>
            <a:r>
              <a:rPr lang="ko-KR" altLang="en-US" b="1" dirty="0" smtClean="0">
                <a:solidFill>
                  <a:srgbClr val="002060"/>
                </a:solidFill>
              </a:rPr>
              <a:t>막의 의상을 </a:t>
            </a:r>
            <a:r>
              <a:rPr lang="en-US" altLang="ko-KR" b="1" dirty="0" smtClean="0">
                <a:solidFill>
                  <a:srgbClr val="002060"/>
                </a:solidFill>
              </a:rPr>
              <a:t>2</a:t>
            </a:r>
            <a:r>
              <a:rPr lang="ko-KR" altLang="en-US" b="1" dirty="0" smtClean="0">
                <a:solidFill>
                  <a:srgbClr val="002060"/>
                </a:solidFill>
              </a:rPr>
              <a:t>막에도 그대로 입고 나온다면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연극이 너무 지루할 테니까요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오늘과 내일 사이에 깜깜한 밤이 있는 이유는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생각을 갈아입으라는 뜻</a:t>
            </a:r>
            <a:r>
              <a:rPr lang="ko-KR" altLang="en-US" b="1" dirty="0" smtClean="0">
                <a:solidFill>
                  <a:srgbClr val="002060"/>
                </a:solidFill>
              </a:rPr>
              <a:t>입니다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오늘의 생각을 내일도 그대로 입고 살아간다면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인생이 너무 지루할 테니까요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지금이 낮이라면 어제의 생각을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오늘도 그래도 입고 나왔는지 살펴보십시오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지금이 밤이라면 내일 아침엔 어떤 생각으로 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002060"/>
                </a:solidFill>
              </a:rPr>
              <a:t>갈아입을지 미리 살펴 두십시오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B569-6CED-4031-A30A-C30E6D849C1D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EDC7EA-C29B-4F58-AEA0-5D4A7C04E105}" type="slidenum">
              <a:rPr lang="ko-KR" altLang="en-US" smtClean="0"/>
              <a:t>7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문제를 미리 가르쳐 주는 시험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죽어서 하늘나라에 가면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하느님이 뭐라고 묻는지 아십니까</a:t>
            </a:r>
            <a:r>
              <a:rPr lang="en-US" altLang="ko-KR" dirty="0" smtClean="0"/>
              <a:t>.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센스L" pitchFamily="18" charset="-127"/>
                <a:ea typeface="HY센스L" pitchFamily="18" charset="-127"/>
              </a:rPr>
              <a:t>후회 없이 살았는가</a:t>
            </a:r>
            <a:r>
              <a:rPr lang="en-US" altLang="ko-K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센스L" pitchFamily="18" charset="-127"/>
                <a:ea typeface="HY센스L" pitchFamily="18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 smtClean="0"/>
              <a:t>문제를 알았다면 지금부터라도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모범답안을 만들어 보십시오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5F1-A42F-4059-BD68-9EC4E522D1E6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8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96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은행을 터는 또 하나의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용기 없는 은행 강도는 은행 문을 과감히 열지 못한다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그렇다고 그가 영원히 은행을 털 수 없는 것은 아니다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용기 있는 강도가 은행을 털고 나오는 순간 그를 털면 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물론 용기 있는 강도가 언제 은행을 털지는 아무도 모른다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그러나 밤낮없이 은행 문 앞에 서 있을 수 있는 끈기만 있다면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은행을 털지 않고도 은행을 털 수 있는 것이다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용기 있는 자만이 세상을 얻는다는 가르침은 틀렸다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끈기가 용기를 이길 수도 있다</a:t>
            </a:r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649-8701-4C51-8C43-DECAE9AE3A5D}" type="datetime1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C7EA-C29B-4F58-AEA0-5D4A7C04E105}" type="slidenum">
              <a:rPr lang="ko-KR" altLang="en-US" smtClean="0"/>
              <a:t>9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3074" name="Picture 2" descr="C:\Users\master\AppData\Local\Microsoft\Windows\INetCache\IE\FHWY73U4\9751917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797152"/>
            <a:ext cx="2088232" cy="1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3285</Words>
  <Application>Microsoft Office PowerPoint</Application>
  <PresentationFormat>화면 슬라이드 쇼(4:3)</PresentationFormat>
  <Paragraphs>543</Paragraphs>
  <Slides>42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내 머리 사용법 Ver 2.0</vt:lpstr>
      <vt:lpstr>저자 : 정철</vt:lpstr>
      <vt:lpstr>목차</vt:lpstr>
      <vt:lpstr>《내 머리 사용법》 사용 설명서</vt:lpstr>
      <vt:lpstr>《내 머리 사용법》 사용 설명서</vt:lpstr>
      <vt:lpstr>PART 1. 인생이 궁금하다면 </vt:lpstr>
      <vt:lpstr>밤이 깜깜한 이유</vt:lpstr>
      <vt:lpstr>문제를 미리 가르쳐 주는 시험</vt:lpstr>
      <vt:lpstr>은행을 터는 또 하나의 방법</vt:lpstr>
      <vt:lpstr>입이 할 수 있는 최고의 일</vt:lpstr>
      <vt:lpstr>의자와 의지</vt:lpstr>
      <vt:lpstr>경력의 의미</vt:lpstr>
      <vt:lpstr>오늘 사용법</vt:lpstr>
      <vt:lpstr>PART 2.  사랑이 무어냐고 물으신다면 </vt:lpstr>
      <vt:lpstr>인간이 만든 최고의 발명품</vt:lpstr>
      <vt:lpstr>빈칸</vt:lpstr>
      <vt:lpstr>빈칸</vt:lpstr>
      <vt:lpstr>뒷 모습</vt:lpstr>
      <vt:lpstr>고래를 사랑하는 법</vt:lpstr>
      <vt:lpstr>엄마의 자리</vt:lpstr>
      <vt:lpstr>PART 3.  사람 사는 세상에서 숨 쉬고 싶다면  </vt:lpstr>
      <vt:lpstr>내가 접었지만 내가 접지 않은</vt:lpstr>
      <vt:lpstr>제목</vt:lpstr>
      <vt:lpstr>상대를 아름답게 설득하려면</vt:lpstr>
      <vt:lpstr>천하무적 망치에게</vt:lpstr>
      <vt:lpstr>사람과 산의 대화</vt:lpstr>
      <vt:lpstr>PART 4.  세상을 아프지 않게 꼬집고 싶다면 </vt:lpstr>
      <vt:lpstr>죄와 벌</vt:lpstr>
      <vt:lpstr>행복의 반대말</vt:lpstr>
      <vt:lpstr>좋은 인상을 갖는 법</vt:lpstr>
      <vt:lpstr>썩지않기</vt:lpstr>
      <vt:lpstr>파리 잡는 주방장 이야기</vt:lpstr>
      <vt:lpstr>PART 5.  시간에게 천천히 가라고 부탁하고 싶다면   </vt:lpstr>
      <vt:lpstr>쉼표에서 쉼표까지</vt:lpstr>
      <vt:lpstr>지름길</vt:lpstr>
      <vt:lpstr>지금 창밖을 보세요</vt:lpstr>
      <vt:lpstr>PART 6. 내가 나를 안아 주고 싶다면   </vt:lpstr>
      <vt:lpstr>당신 곁에 자판이 있다면</vt:lpstr>
      <vt:lpstr>작지만 큰 차이</vt:lpstr>
      <vt:lpstr>터널 속에 홀로 선 당신에게</vt:lpstr>
      <vt:lpstr>만리장성의 과거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 머리 사용법 Ver 2.0</dc:title>
  <dc:creator>master</dc:creator>
  <cp:lastModifiedBy>Owner</cp:lastModifiedBy>
  <cp:revision>212</cp:revision>
  <dcterms:created xsi:type="dcterms:W3CDTF">2018-01-15T23:29:24Z</dcterms:created>
  <dcterms:modified xsi:type="dcterms:W3CDTF">2018-04-24T01:12:10Z</dcterms:modified>
</cp:coreProperties>
</file>