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2" r:id="rId23"/>
    <p:sldId id="282" r:id="rId24"/>
    <p:sldId id="283" r:id="rId25"/>
    <p:sldId id="284" r:id="rId26"/>
    <p:sldId id="285" r:id="rId27"/>
    <p:sldId id="286" r:id="rId28"/>
    <p:sldId id="287" r:id="rId29"/>
    <p:sldId id="293" r:id="rId30"/>
    <p:sldId id="294" r:id="rId31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0" autoAdjust="0"/>
    <p:restoredTop sz="92870" autoAdjust="0"/>
  </p:normalViewPr>
  <p:slideViewPr>
    <p:cSldViewPr>
      <p:cViewPr>
        <p:scale>
          <a:sx n="94" d="100"/>
          <a:sy n="94" d="100"/>
        </p:scale>
        <p:origin x="252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726AE-45B5-4D52-A6DC-5D3F176D44DB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532EA-21D7-4202-878B-DED53BD15E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662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자기계발서의 고전이죠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709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7587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7221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414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63851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4342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424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337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52424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523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858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961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625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770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97529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79275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69997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1057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45705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8080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16463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3709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0295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852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42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9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0155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7056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8739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32EA-21D7-4202-878B-DED53BD15E3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471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91F1-2098-4B76-BD40-53112D40928B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48A8-68CB-4CD8-82DE-CE6C7A3CA312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9F74-D27A-4465-925A-4BA99341936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D80B-DA53-47C1-9472-63E120D9FD0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611D-65A0-410F-91BC-1EA0FE74F334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91BA-3F8E-4DE5-8931-8DEE8DD71CBF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F8E0-1A7D-4152-897C-0E2EC081D4F5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C4C1-A9E3-4D02-9179-2FC00F7AA3A1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CE6C-E0D5-4147-A2DE-6837BC6ED852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0E6E-F009-4719-9A4D-B10D8FF53C2D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7EAB-48B2-43F0-93F4-F6124BDE3FF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C8E9EA-B1CF-46B6-9F43-F19CB115BD77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8C3B167-994E-4765-9D63-257B1F444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성공하는 사람들의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가지 습관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3"/>
            <a:ext cx="20162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ster\AppData\Local\Microsoft\Windows\INetCache\IE\KGANIT1O\success-503509_960_72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7089"/>
            <a:ext cx="468052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8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소중한 것을 먼저 하라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Put first things first </a:t>
            </a:r>
          </a:p>
          <a:p>
            <a:pPr marL="0" indent="0">
              <a:buNone/>
            </a:pP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성공적인 삶을 위해서 가장 중요한 것 중 하나는 </a:t>
            </a:r>
            <a:r>
              <a:rPr lang="ko-KR" altLang="en-US" sz="2000" u="sng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시간관리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일 것이다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코비는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시간관리에 있어 단호하게 소중한 것을 먼저 하라고 말한다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즉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우선순위에 따라 계획하고 실행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하라는 말이다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그렇다면 소중한 것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우선 순위는 어떻게 알 수 있을까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? </a:t>
            </a:r>
          </a:p>
          <a:p>
            <a:pPr marL="0" indent="0">
              <a:buNone/>
            </a:pP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코비는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우리가 어떤 활동을 결정하는 데에는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긴급성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중요성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이라는 두 가지 요소를 기준으로 나눠볼 수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그렇다면 활동은 다음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가지가 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B450-3BF0-4BE7-8612-4B7CA0C8079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10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1026" name="Picture 2" descr="C:\Users\master\AppData\Local\Microsoft\Windows\INetCache\IE\FHWY73U4\time-management-1966396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9158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3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소중한 것을 먼저 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589534"/>
            <a:ext cx="3168352" cy="4575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긴급하면서 중요한 일 </a:t>
            </a:r>
            <a:endParaRPr lang="en-US" altLang="ko-KR" sz="15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긴급성</a:t>
            </a: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O, </a:t>
            </a: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중요성 </a:t>
            </a: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O)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15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긴급하지 않지만 중요한 일 </a:t>
            </a:r>
            <a:endParaRPr lang="en-US" altLang="ko-KR" sz="15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긴급성</a:t>
            </a: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X, </a:t>
            </a: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중요성 </a:t>
            </a: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O)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15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긴급하면서 중요하지 않은 일 </a:t>
            </a:r>
            <a:endParaRPr lang="en-US" altLang="ko-KR" sz="15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긴급성</a:t>
            </a: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O, </a:t>
            </a: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중요성 </a:t>
            </a: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X)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15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긴급하지 않으면서 중요하지도 </a:t>
            </a:r>
            <a:endParaRPr lang="en-US" altLang="ko-KR" sz="15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않은 일 </a:t>
            </a: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b="1" dirty="0" err="1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긴급성</a:t>
            </a:r>
            <a:r>
              <a:rPr lang="ko-KR" altLang="en-US" sz="15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X, </a:t>
            </a:r>
            <a:r>
              <a:rPr lang="ko-KR" altLang="en-US" sz="15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중요성 </a:t>
            </a:r>
            <a:r>
              <a:rPr lang="en-US" altLang="ko-KR" sz="15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X)</a:t>
            </a:r>
            <a:endParaRPr lang="ko-KR" altLang="en-US" sz="15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5841-2C81-4D4F-B251-DC4851DECC7D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11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89534"/>
            <a:ext cx="5779039" cy="457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65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소중한 것을 먼저 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15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번과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번은 크게 신경 쓸 필요는 없다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일단 긴급하지만 중요한 일은 어느 누구나 알아서 할 가능성이 크다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예를 들어 중요한 일과 관련된 사람에게 전화가 오는 상황이라면 대부분 전화를 바로 받는다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내일 중요한 시험이 있다면 발등에 불이 떨어졌으니 벼락치기 시험공부를 할 것이다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반대로 긴급하지도 않고 중요하지도 않은 일은 잠깐 할 수 있지만 대부분이 일에서 쉽게 벗어 난다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쇼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핑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에 관심 없는 남성이 홈쇼핑 채널을 계속 볼 일은 없는 것처럼 말이다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5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문제는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번과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번이다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우리는 보통 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번과 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번 사이에서 갈등을 한다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긴급하지 않지만 중요한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소중한 것을 먼저 하라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에서 작성한 가족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대인관계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건강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성품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비전 등 자기사명과 관련된 내용이다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번 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긴급하면서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중요하지 않은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좋아하는 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TV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시청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SNS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활동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친구들과 놀기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사고 싶은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물건 </a:t>
            </a:r>
            <a:endParaRPr lang="en-US" altLang="ko-KR" sz="15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구입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등을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들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수 있다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5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5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그런데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우리는 보통 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번과 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번이 충돌할 때 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번 보다는 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번을 우선순위 활동에 두는 </a:t>
            </a:r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경향이 </a:t>
            </a:r>
            <a:r>
              <a:rPr lang="ko-KR" altLang="en-US" sz="1500" dirty="0">
                <a:latin typeface="맑은 고딕" pitchFamily="50" charset="-127"/>
                <a:ea typeface="맑은 고딕" pitchFamily="50" charset="-127"/>
              </a:rPr>
              <a:t>강하다</a:t>
            </a:r>
            <a:r>
              <a:rPr lang="en-US" altLang="ko-KR" sz="15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5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ko-KR" altLang="en-US" sz="15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E80F-0CEB-4355-9461-F86DA92AE44C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12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85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소중한 것을 먼저 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번이 무조건 나쁘다고 할 수는 없다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하지만 성공적인 삶을 살기 위해서는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긴급하지 않지만 중요한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이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삶에 우선순위가 되는 것이 좋다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친구들과 술자리를 하기보다 그 시간에 가족과 함께 보내는 것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좋아하는 월화드라마를 보는 것보다 비전을 위해 독서를 하는 것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너무 비싼 명품을 사는 것보다 그 돈으로 노후준비를 하는 것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이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더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효과적인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사람이 되기 위한 활동인 것이다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ko-KR" altLang="en-US" sz="18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일의 우선순위를 정하고 가장 중요한 것부터 먼저 하라</a:t>
            </a:r>
            <a:r>
              <a:rPr lang="en-US" altLang="ko-KR" sz="1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0" indent="0" algn="ctr">
              <a:buNone/>
            </a:pPr>
            <a:endParaRPr lang="en-US" altLang="ko-KR" sz="1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※ SCG </a:t>
            </a:r>
            <a:r>
              <a:rPr lang="ko-KR" altLang="en-US" sz="18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적용</a:t>
            </a:r>
            <a:r>
              <a:rPr lang="en-US" altLang="ko-KR" sz="18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8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중요한 일들과 긴급한 일들 속에서 정신 없이 하루가 지나가지만 </a:t>
            </a:r>
            <a:endParaRPr lang="en-US" altLang="ko-KR" sz="1800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중요한 일을 더 집중할 수 있기를 바랍니다</a:t>
            </a:r>
            <a:r>
              <a:rPr lang="en-US" altLang="ko-KR" sz="18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DE34-83CD-448A-B060-D3E52AC40BA8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13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36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상호이익을 모색하라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Think Win-Win</a:t>
            </a:r>
          </a:p>
          <a:p>
            <a:pPr marL="0" indent="0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인간관계의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가지 패러다임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AutoNum type="arabicPeriod"/>
            </a:pPr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나도 이기고 상대방도 이기는</a:t>
            </a:r>
            <a:endParaRPr lang="en-US" altLang="ko-KR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나도 지고 상대방도 지는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나는 이기고 상대방은 지는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나만 이기는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나는 지고 상대방은 이기는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ECEF-CD41-43CE-AF55-2C1F7340B7BB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14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57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상호이익을 모색하라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우리는 보통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가지 중 어떤 관계일 때 일이나 프로젝트를 하게 될까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바로 내가 이길 때이다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우리의 관점은 보통 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한테 있다</a:t>
            </a:r>
            <a:r>
              <a:rPr lang="en-US" altLang="ko-KR" sz="20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그래서 승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패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승의 관계일 때 우리는 비즈니스를 감행한다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하지만 저자는 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나의 관점이 아니라 우리의 관점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을 가지라고 말한다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지금 당장 내가 이기면 좋을 것 같지만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장기적인 관점에서 보면 </a:t>
            </a:r>
            <a:endParaRPr lang="en-US" altLang="ko-KR" sz="20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거래 상대자가 이기지 못하면 결국 나도 함께 쓰러지게 된다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는 것이다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그래서 그는 이렇게 주문한다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8B15-7CB9-4DDB-8B47-C2B23C40BD79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15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01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상호이익을 모색하라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승이 아니면 </a:t>
            </a:r>
            <a:r>
              <a:rPr lang="ko-KR" alt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무거래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!”</a:t>
            </a:r>
          </a:p>
          <a:p>
            <a:pPr marL="0" indent="0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우리는 먼저 서로의 관계가 승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승인지를 확인할 필요가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만약 승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승이 아니라면 협의를 통해 승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승의 관계로 만들도록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해야 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그런데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협의를 해도 서로가 이기는 거래가 되지 않는다면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과감히 그 거래를 포기할 줄 아는 용기가 필요하다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후일을 기약하면서 말이다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A57-5711-45AA-91CF-134239D6EF6E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16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427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경청한 다음 이해 시켜라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seek first to understand, then to be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understood</a:t>
            </a:r>
          </a:p>
          <a:p>
            <a:pPr marL="0" indent="0">
              <a:buNone/>
            </a:pP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일찍이 그리스인들은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에토스</a:t>
            </a: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(ethos), 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파토스</a:t>
            </a: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(pathos), 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로고스</a:t>
            </a: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(logos)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라는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단계적인 세 가지 단어를 통하여 훌륭한 철학을 구체적으로 표현했다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에토스는 당신이 가지고 있는 개인적 신용이다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사람들이 당신의 성실성과 능력에 대한 신뢰감이다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파토스는 공감적 측면이다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다른 사람의 감정을 느끼고 다른 사람의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관점에서 볼 수 있는 것을 의미한다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로고스는 논리적인 측면을 말한다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다시 정리하면 </a:t>
            </a:r>
            <a:r>
              <a:rPr lang="ko-KR" altLang="en-US" sz="2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에토스는 성품</a:t>
            </a:r>
            <a:r>
              <a:rPr lang="en-US" altLang="ko-KR" sz="2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파토스는 인간관계</a:t>
            </a:r>
            <a:r>
              <a:rPr lang="en-US" altLang="ko-KR" sz="2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로고스는 설득의 </a:t>
            </a:r>
            <a:endParaRPr lang="en-US" altLang="ko-KR" sz="20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논리성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으로 말할 수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605A-8E24-4070-AF03-C7398CEF64DC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17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488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경청한 다음 이해 시켜라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그런데 보통 우리는 다른 사람들과 무언가를 할 때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에토스와 파토스는 전혀 고려하지 않은 채 논리의 타당성만으로 다른 사람을 설득하려고 노력한다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로고스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파토스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에토스 순으로 중요도를 둔다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하지만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스티븐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코비는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그 순서가 반대가 되어야 한다고 말한다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먼저 자신의 성품을 살피고</a:t>
            </a:r>
            <a:r>
              <a:rPr lang="en-US" altLang="ko-KR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에토스</a:t>
            </a:r>
            <a:r>
              <a:rPr lang="en-US" altLang="ko-KR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→ 그 다음 다른 사람과 공감대를 형성한 </a:t>
            </a:r>
            <a:r>
              <a:rPr lang="en-US" altLang="ko-KR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파토스</a:t>
            </a:r>
            <a:r>
              <a:rPr lang="en-US" altLang="ko-KR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8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ko-KR" altLang="en-US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후 논리성을 갖고 설득할 때 </a:t>
            </a:r>
            <a:r>
              <a:rPr lang="en-US" altLang="ko-KR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로고스</a:t>
            </a:r>
            <a:r>
              <a:rPr lang="en-US" altLang="ko-KR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비로소 가장 성공적으로 </a:t>
            </a:r>
            <a:endParaRPr lang="en-US" altLang="ko-KR" sz="18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일을 실행할 수 있다</a:t>
            </a:r>
            <a:r>
              <a:rPr lang="en-US" altLang="ko-KR" sz="18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8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SCG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적용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신용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고객사와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포지션 정보를 충분히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Study /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숙지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공감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고객사와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후보자 속사정을 이해하고 공감대를 형성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논리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고객사와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후보자를 논리적으로 설득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0C96-B94B-4277-A3D2-DA4E03532662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18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394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경청한 다음 이해 시켜라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그런 의미에서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먼저 이해하고 다음에 이해시키라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라고 말한다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즉 먼저 </a:t>
            </a:r>
            <a:r>
              <a:rPr lang="ko-KR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공감적 경청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을 한 후에 다른 사람에게 자신이 원하는 바를 말하라는 것이다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공감적 경험은 다른 사람이 가진 준거틀의 내면에 들어가는 것을 말한다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8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다른 사람의 관점을 통해서 사물을 보는 것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즉 그들이 세상을 보는 방식에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입각하여 세상을 보는 것이다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이때 우리는 그들의 패러다임과 감정을 이해하는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것을 말한다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그리고 </a:t>
            </a:r>
            <a:r>
              <a:rPr lang="ko-KR" altLang="en-US" sz="1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공감적 경청을 한 후 상대방에게 자신의 이야기를 </a:t>
            </a:r>
            <a:endParaRPr lang="en-US" altLang="ko-KR" sz="18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들려주게 된다면 설득력은 한층 높아질 수 밖에 없다</a:t>
            </a:r>
            <a:r>
              <a:rPr lang="en-US" altLang="ko-KR" sz="18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SCG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적용</a:t>
            </a:r>
            <a:endParaRPr lang="en-US" altLang="ko-KR" sz="1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고객사의 이야기를 경청하고 그들의 상황과 입장을 충분히 이해한 후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솔루션을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제공</a:t>
            </a:r>
          </a:p>
          <a:p>
            <a:pPr>
              <a:lnSpc>
                <a:spcPct val="11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후보자의 이야기를 경청하고 그들의 상황과 입장을 충분히 이해한 후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커리어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컨설팅을 제공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70DF-42E8-4C00-ACB7-2794A5FD198E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19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37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스티븐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코비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600200"/>
            <a:ext cx="5688632" cy="49971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세계적으로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존경받는 리더십 권위자이자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가족공동체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전문가이며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교사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조직 컨설턴트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저술가이다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하버드대학교에서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MBA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학위를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브리검영대학교에서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박사학위를 받았다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브리검영대학교에서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조직행동학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경영관리학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교수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교무처장을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역임했다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그가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저술한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성공하는 사람들의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가지 습관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』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은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전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세계에서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38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개 국어로 번역되어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1,500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만 부 이상 판매되었으며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'20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세기에 가장 큰 영향을 끼친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비즈니스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서적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의 하나로 선정되었다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소중한 것을 먼저 하라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』, 『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원칙중심의 리더십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』, 『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성공하는 가족들의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가지 습관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』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도 모두 합쳐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2,000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만 부 이상 판매되었다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DBFA-0003-4881-8239-FD6F3962A43B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2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7247" y="2093565"/>
            <a:ext cx="2727201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63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시너지를 내라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Synergize</a:t>
            </a:r>
          </a:p>
          <a:p>
            <a:pPr marL="0" indent="0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시너지란 무엇인가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시너지 </a:t>
            </a:r>
            <a:r>
              <a:rPr lang="en-US" altLang="ko-KR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(Synergy) </a:t>
            </a:r>
            <a:r>
              <a:rPr lang="ko-KR" altLang="en-US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사전적 의미</a:t>
            </a:r>
            <a:r>
              <a:rPr lang="en-US" altLang="ko-KR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분산 상태에 있는 집단이나 개인이 서로 </a:t>
            </a:r>
            <a:r>
              <a:rPr lang="ko-KR" altLang="en-US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적응하여 </a:t>
            </a:r>
            <a:r>
              <a:rPr lang="ko-KR" altLang="en-US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통합되어 가는 과정</a:t>
            </a:r>
            <a:r>
              <a:rPr lang="en-US" altLang="ko-KR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시너지는 전체가 각 부분들의 합보다 더 크다는 것을 의미한다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1+1=2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 아니라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 되는 것이 시너지다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시너지는 자연적 현상이다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두 개의 식물을 서로 가까이 심어 놓으면 그 뿌리들이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얽혀서 주위의 토양을 더욱 비옥하게 하기 때문에 이를 각각 따로 심을 때 보다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훨씬 더 잘 자라게 할 수 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우리들은 다른 사람들과 일을 하면서 어떻게 시너지를 낼 수 있을까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바로 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신뢰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라는 촉매제가 있어야 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SCG </a:t>
            </a:r>
            <a:r>
              <a:rPr lang="ko-KR" altLang="en-US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신뢰 </a:t>
            </a:r>
            <a:r>
              <a:rPr lang="ko-KR" altLang="en-US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구축 </a:t>
            </a:r>
            <a:r>
              <a:rPr lang="en-US" altLang="ko-KR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최상의 조합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SCGian</a:t>
            </a:r>
            <a:r>
              <a:rPr lang="en-US" altLang="ko-KR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synergy</a:t>
            </a:r>
            <a:endParaRPr lang="en-US" altLang="ko-KR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1F06-F2FA-497A-AEB8-E3347ECBCB80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20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99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시너지를 내라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700" b="1" dirty="0" smtClean="0">
                <a:latin typeface="맑은 고딕" pitchFamily="50" charset="-127"/>
                <a:ea typeface="맑은 고딕" pitchFamily="50" charset="-127"/>
              </a:rPr>
              <a:t>신뢰수준이 낮은 상황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이라면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0" indent="0">
              <a:buNone/>
            </a:pP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집단 구성원들은 방어적이고 보호적이며 법률적인 용어들을 사용하게 된다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이런 커뮤니케이션은 일이 잘못되었을 경우를 대비하여 자기보호 조항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제한조건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7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면책 조항을 분명히 한다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결국 승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패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패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패 결과를 만들 가능성이 커진다</a:t>
            </a:r>
            <a:r>
              <a:rPr lang="en-US" altLang="ko-KR" sz="17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700" b="1" dirty="0">
                <a:latin typeface="맑은 고딕" pitchFamily="50" charset="-127"/>
                <a:ea typeface="맑은 고딕" pitchFamily="50" charset="-127"/>
              </a:rPr>
              <a:t>신뢰수준이 중간인 경우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에는 </a:t>
            </a:r>
            <a:endParaRPr lang="en-US" altLang="ko-KR" sz="17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어느 정도 성숙한 사람들이 교제하는 수준이다</a:t>
            </a:r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이들은 서로에 대해 존중하지만 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심한 </a:t>
            </a:r>
            <a:endParaRPr lang="en-US" altLang="ko-KR" sz="17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충돌이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일어날 가능성은 피하고 싶어한다</a:t>
            </a:r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따라서 공손하게 대화하지만 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진지하게 </a:t>
            </a:r>
            <a:endParaRPr lang="en-US" altLang="ko-KR" sz="17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공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감하는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것은 아니다</a:t>
            </a:r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또 서로를 지적으로 이해할 수 있지만 </a:t>
            </a:r>
            <a:r>
              <a:rPr lang="ko-KR" altLang="en-US" sz="17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상대방이 </a:t>
            </a:r>
            <a:r>
              <a:rPr lang="ko-KR" altLang="en-US" sz="17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견제하는 </a:t>
            </a:r>
            <a:endParaRPr lang="en-US" altLang="ko-KR" sz="1700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입장의 </a:t>
            </a:r>
            <a:r>
              <a:rPr lang="ko-KR" altLang="en-US" sz="17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배후에 있는 관점과 의향을 깊이 들여다볼 수 없기 때문에 </a:t>
            </a:r>
            <a:r>
              <a:rPr lang="ko-KR" altLang="en-US" sz="17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새로운 </a:t>
            </a:r>
            <a:r>
              <a:rPr lang="ko-KR" altLang="en-US" sz="17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가능성을 </a:t>
            </a:r>
            <a:endParaRPr lang="en-US" altLang="ko-KR" sz="1700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발견하지 </a:t>
            </a:r>
            <a:r>
              <a:rPr lang="ko-KR" altLang="en-US" sz="17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못하며 창의적인 해결책이 잘 도출되지 않는다</a:t>
            </a:r>
            <a:r>
              <a:rPr lang="en-US" altLang="ko-KR" sz="1700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700" b="1" dirty="0">
                <a:latin typeface="맑은 고딕" pitchFamily="50" charset="-127"/>
                <a:ea typeface="맑은 고딕" pitchFamily="50" charset="-127"/>
              </a:rPr>
              <a:t>신뢰수준이 높은 경우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시너지가 작용하면 원래 제한된 것보다 훨씬 더 나은 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해결방안을</a:t>
            </a:r>
            <a:endParaRPr lang="en-US" altLang="ko-KR" sz="17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만들어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낸다</a:t>
            </a:r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관련된 모든 이해 당사자들이 그것을 느낄 수 있으며 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사람들은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그러한 </a:t>
            </a:r>
            <a:endParaRPr lang="en-US" altLang="ko-KR" sz="17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창조적인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과정을 즐기게 된다</a:t>
            </a:r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나아가 그 자체만으로 기쁨과 만족을 주는 작은 문화가 저절로 형성된다</a:t>
            </a:r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7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승의 </a:t>
            </a:r>
            <a:r>
              <a:rPr lang="ko-KR" altLang="en-US" sz="1700" dirty="0" smtClean="0">
                <a:latin typeface="맑은 고딕" pitchFamily="50" charset="-127"/>
                <a:ea typeface="맑은 고딕" pitchFamily="50" charset="-127"/>
              </a:rPr>
              <a:t>시너지가 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폭발할 가능성이 크다</a:t>
            </a:r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700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E99D-A192-42C6-89DB-A7D6ACFC4CD5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21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20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D80B-DA53-47C1-9472-63E120D9FD0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22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시너지를 내라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13" y="2090738"/>
            <a:ext cx="7128792" cy="39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57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시너지를 내라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2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신뢰를 쌓는 데에는 오랜 시간이 걸린다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그래서 초기에는 쓸데 없는 것처럼 보일 수도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하지만 신뢰가 높은 수준으로 형성 되면 신뢰는 빛보다 빠른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커뮤니케이션을 선물해 준다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신뢰가 없는 두 사람이 거래를 할 때는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각종 상황을 따져가며 정교한 계약서를 작성해야 하지만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신뢰가 높은 두 사람이 거래를 할 때는 따듯한 악수 하나에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끝날 수 있는 것처럼 말이다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신뢰가 쌓일 때 시너지를 폭발한다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더 많은 성과를 거두기 위해 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신뢰를 바탕으로 함께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협력하라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!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236-0ACE-45C2-BE77-48ACCBFEEE94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23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1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끊임없이 쇄신하라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76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sharpen the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saw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성공하는 사람의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번째 습관인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끊임없이 쇄신하라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재충전을 위해 시간을 할애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하는 것이다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이것은 다른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가지 습관들을 실천할 수 있게 해주는 근본적인 힘이 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그렇다면 무엇을 쇄신해야 할까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?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DBB2-25B0-4BF6-B178-E01B19DB4EC4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24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7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끊임없이 쇄신하라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sz="1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신체적 차원 쇄신</a:t>
            </a:r>
            <a:endParaRPr lang="en-US" altLang="ko-KR" sz="18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신체적 차원은 우리 몸을 효과적으로 돌보는 활동으로 영양가 있는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음식의 섭취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충분한 휴식과 긴장이완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규칙적인 운동 등을 포함한다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우리들 대부분은 운동할 만큼 충분한 시간이 없다고 말한다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하지만 통계에 의하면 우리는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스마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트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폰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보기와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TV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시청을 하는데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하루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시간 이상을 할애하고 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운동은 가장 대표적인 핵심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습관으로서 여타 다른 좋은 습관들을 만들어 주는 역할을 하며 신체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건강은 업무의 결정적인 역할을 할 뿐만 아니라 행복감에도 매우 큰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영향력을 발휘한다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몸을 튼튼히 하고 좋은 컨디션을 관리하는 것은 매우 중요합니다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83C7-252F-4422-AC4E-3A3F9944CE03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25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05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끊임없이 쇄신하라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영적 차원 쇄신</a:t>
            </a:r>
            <a:endParaRPr lang="en-US" altLang="ko-KR" sz="22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영적 차원을 재충전하고 쇄신하는 것은 자신의 인생에 리더십을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제공한다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이는 습관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 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끝을 생각하고 시작하라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와 매우 밀접한 관계가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영적 차원은 우리가 가진 가치체계의 핵심이고 중심이며 약속이다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이것은 우리 인생에서 대단히 개인적인 영역으로 가장 중요하다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이것은 우리에게 영감을 주고 우리 자신을 향상시키는 원천이다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신앙생활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위대한 문학이나 음악에 심취하는 것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명상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자연과의 대화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등이 도움이 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D80B-DA53-47C1-9472-63E120D9FD0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26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133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끊임없이 쇄신하라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정신적</a:t>
            </a:r>
            <a:r>
              <a:rPr lang="en-US" altLang="ko-KR" sz="2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지적 차원 쇄신</a:t>
            </a:r>
            <a:endParaRPr lang="en-US" altLang="ko-KR" sz="22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정신적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지적 차원은 자신의 지성을 발전시키는 것을 말한다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즉 정신적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지적 차원의 쇄신은 기본적으로 독서를 통해 가능하다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독서를 통해 많은 지식을 쌓을 수 있을 뿐만 아니라 깊이 있는 사고가 가능해진다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이런 지성의 향상은 자신의 비전을 보게 하고 이루게 한다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글쓰기도 독서 못지 않게 큰 도움이 된다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글쓰기는 정신적인 톱날을 매우 날카롭게 한다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D80B-DA53-47C1-9472-63E120D9FD0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27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91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끊임없이 쇄신하라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사회적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감정적 차원 쇄신</a:t>
            </a:r>
            <a:endParaRPr lang="en-US" altLang="ko-KR" sz="2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삶의 사회적 차원과 감정적 차원은 서로 밀접하게 연결되어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우리의 감정적 삶은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주로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에서의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대인관계를 통해 개발되고 드러나기 때문이다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사회적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감정적 차원의 쇄신에서 가장 중요한 것은 내면적 안정이다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그렇다면 내면적 안정은 어디에서 나오는 것일까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이것은 다른 사람이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우리를 어떻게 생각하는가 또는 우리를 어떻게 대우 하는가 로부터 나오지 않는다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또한 우리가 처한 상황과 입장으로부터 나오지 않는다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내면적 안정은 우리의 심오한 가치관을 반영해주는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언행일치의 생활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에서 나온다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말과 행동이 일치 될 때 우리의 내면은 안정되고 굳건해 진다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또한 봉사를 통해서도 가능하다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다른 사람을 도와줄 때 우리는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자존감이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높아지며 그 높은 자존감은 내면의 안정을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선물해 준다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D80B-DA53-47C1-9472-63E120D9FD0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28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227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고딕"/>
              </a:rPr>
              <a:t>결론</a:t>
            </a:r>
            <a:endParaRPr lang="ko-KR" altLang="en-US" dirty="0">
              <a:latin typeface="맑은고딕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>
          <a:xfrm>
            <a:off x="4067944" y="1340768"/>
            <a:ext cx="507605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결국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스티븐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코비의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 말을 빌리자면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개인의 승리가 있어야 </a:t>
            </a:r>
            <a:endParaRPr lang="en-US" altLang="ko-KR" sz="14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대인관계의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승리를 보장할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.”</a:t>
            </a:r>
          </a:p>
          <a:p>
            <a:pPr marL="0" indent="0">
              <a:buNone/>
            </a:pP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14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자신의 삶을 주도하라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4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목표를 확립하고 행동하라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4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소중한 것부터 </a:t>
            </a:r>
            <a:r>
              <a:rPr lang="ko-KR" altLang="en-US" sz="1400" b="1" dirty="0" err="1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먼저하라</a:t>
            </a:r>
            <a:endParaRPr lang="ko-KR" altLang="en-US" sz="1400" b="1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상호 이익을 모색하라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경청한 다음 이해시켜라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시너지를 활용하라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400" b="1" dirty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심신을 단련하라</a:t>
            </a:r>
          </a:p>
          <a:p>
            <a:pPr marL="0" indent="0">
              <a:buNone/>
            </a:pP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처음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가지를 제대로 해낼 수 있을 때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다음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가지를 원활히 수행할 수 있다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다음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가지는 대인관계에서의 승리를 말하고 있기 때문이다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그리고 그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가지 습관이 제대로 작동하기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위해서는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번째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즉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끊임없이 연료를 제공해 줘야 한다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위의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가지가 말 그대로 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습관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이 될 때 진정한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성공의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길로 갈 수 있을 것이다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0E6E-F009-4719-9A4D-B10D8FF53C2D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29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" y="1340768"/>
            <a:ext cx="40537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301208"/>
            <a:ext cx="3995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맑은고딕"/>
              </a:rPr>
              <a:t>자기 자신을 사랑하지 못하면 </a:t>
            </a:r>
            <a:endParaRPr lang="en-US" altLang="ko-KR" sz="1400" b="1" dirty="0" smtClean="0">
              <a:latin typeface="맑은고딕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고딕"/>
              </a:rPr>
              <a:t>타인을 </a:t>
            </a:r>
            <a:r>
              <a:rPr lang="ko-KR" altLang="en-US" sz="1400" b="1" dirty="0">
                <a:latin typeface="맑은고딕"/>
              </a:rPr>
              <a:t>사랑하지 못한다는 말이 있듯이</a:t>
            </a:r>
            <a:r>
              <a:rPr lang="en-US" altLang="ko-KR" sz="1400" b="1" dirty="0">
                <a:latin typeface="맑은고딕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맑은고딕"/>
              </a:rPr>
              <a:t>자기 자신이 제대로 서지 못한다면 </a:t>
            </a:r>
            <a:endParaRPr lang="en-US" altLang="ko-KR" sz="1400" b="1" dirty="0" smtClean="0">
              <a:latin typeface="맑은고딕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고딕"/>
              </a:rPr>
              <a:t>효과적인 </a:t>
            </a:r>
            <a:r>
              <a:rPr lang="ko-KR" altLang="en-US" sz="1400" b="1" dirty="0">
                <a:latin typeface="맑은고딕"/>
              </a:rPr>
              <a:t>대인관계를 형성할 수 없다</a:t>
            </a:r>
            <a:r>
              <a:rPr lang="en-US" altLang="ko-KR" sz="1400" b="1" dirty="0">
                <a:latin typeface="맑은고딕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91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목차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패러다임과 원칙들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개인의 승리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습관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주도적이 되라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습관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끝을 생가하며 시작하라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습관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소중한 것을 먼저 하라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대인관계의 승리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습관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승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승을 생각하라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습관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5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먼저 이해하고 다음에 이해시켜라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습관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시너지를 내라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자기쇄신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습관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7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끊임없이 쇄신하라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700A-8931-46BD-AF0E-83761BC646F6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3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98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D80B-DA53-47C1-9472-63E120D9FD0A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B167-994E-4765-9D63-257B1F444CAB}" type="slidenum">
              <a:rPr lang="ko-KR" altLang="en-US" smtClean="0"/>
              <a:pPr/>
              <a:t>30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1031" name="Picture 7" descr="C:\Users\user\AppData\Local\Microsoft\Windows\Temporary Internet Files\Content.IE5\OZL98IXP\thank-you-907818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7434"/>
            <a:ext cx="9144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0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자신의 삶을 주도하라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Be Proactive</a:t>
            </a:r>
          </a:p>
          <a:p>
            <a:pPr marL="0" indent="0">
              <a:buNone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빅터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프랭크는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나치의 강제수용소에서 겪은 자전적 체험수기인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죽음의 수용소에서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를 쓴 오스트리아의 심리학자이다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그의 책은 생사의 엇갈림 속에서도 삶의 의지를 잃지 않고 인간 존엄성의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승리를 보여주었다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그는 이렇게 말했다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en-US" altLang="ko-K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자극과 반응 사이에는 선택할 수 있는 자유가 있다</a:t>
            </a:r>
            <a:r>
              <a:rPr lang="en-US" altLang="ko-K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.”</a:t>
            </a:r>
          </a:p>
          <a:p>
            <a:pPr marL="0" indent="0">
              <a:buNone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스티븐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코비는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빅터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프랭크의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말을 인용하면서 올바른 목적에 따른 성공적인 삶을 살기 위한 첫걸음은 </a:t>
            </a:r>
            <a:r>
              <a:rPr lang="ko-KR" altLang="en-US" sz="1800" b="1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자신의 삶을 주도하는 것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이라고 말한다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즉 </a:t>
            </a:r>
            <a:r>
              <a:rPr lang="ko-KR" altLang="en-US" sz="1800" b="1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자극이라는 외부 환경에 지배를 받지 말라는 것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하지만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우리는 일상에서도 비즈니스에서도 환경에 크게 지배를 받거나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외부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탓을 한다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ko-KR" altLang="en-US" sz="2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052C-0042-4F3B-A5BD-85DCA5F217E5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4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2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자신의 삶을 주도하라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끝도 없는 남 탓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0" indent="0" algn="ctr"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어떤 이는 큰 스트레스는 받는 상황에 놓이면 가족이나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가까운 지인들에게 말도 안 되는 짜증을 낸다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내가 공부를 못하는 것은 선생님 탓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친구들 탓이라고 생각한다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또한 내가 지금 이렇게 감정기복이 심하고 때로는 우울한 이유는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 부모님의 사랑이 부족해서라고 생각한다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이번 프로젝트가 실패한 이유는 김대리 때문이라고 생각한다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이번달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매출이 부진한 이유는 부하직원 때문이라고 생각한다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부하직원은 상사 때문이라고 생각한다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내가 취직을 못하는 이유는 정치가 개판이기 때문이라고 생각한다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내가 이렇게 된 이유는 부모 때문에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형제 때문에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친구 때문에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 세상 때문에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바로 너 때문이라고 생각한다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2745-760F-41A3-BF34-BDC3D19A64FF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5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7" name="Picture 2" descr="C:\Users\master\AppData\Local\Microsoft\Windows\INetCache\IE\KGANIT1O\YAZOO_SMILIES_ANGR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056" y="11967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2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자신의 삶을 주도하라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그런데 만약 결과를 모두 외부 탓으로만 돌린다면 </a:t>
            </a:r>
            <a:endParaRPr lang="en-US" altLang="ko-KR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나는 과연 무엇인가</a:t>
            </a:r>
            <a:r>
              <a:rPr lang="en-US" altLang="ko-K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나는 무엇을 할 수 있을까요</a:t>
            </a:r>
            <a:r>
              <a:rPr lang="en-US" altLang="ko-K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0" indent="0" algn="ctr">
              <a:buNone/>
            </a:pP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나는 </a:t>
            </a:r>
            <a:r>
              <a:rPr lang="en-US" altLang="ko-K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100% </a:t>
            </a:r>
            <a:r>
              <a:rPr lang="ko-KR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잘 하고 있을까요</a:t>
            </a:r>
            <a:r>
              <a:rPr lang="en-US" altLang="ko-K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0" indent="0">
              <a:buNone/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단 하루만이라도 자신이 하는 말을 점검해 보자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내가 얼마나 외부 탓을 하는지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어떤 자극이 왔을 때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나에게 주어진 선택의 자유를 얼마나 많이 포기하고 사는지 알 수 있을 것이다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그리고 진지하게 가족에게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친구에게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동료에게 나에 대해 객관적으로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평가해 달라고 말해보는 것도 좋을 것이다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과연 내가 삶을 주도적으로 살고 있는지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아니면 환경에 휘둘리며 살고 있는 것은 아닌지 객관화 하는 것부터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시작하는 것은 어떨까요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576C-1F56-4C70-9610-ACE4244FEBBD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6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30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자신의 삶을 주도하라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물론 환경을 무시할 수 없다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인간은 완벽하지 않고 때로는 나약하기 때문이다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그래서 가장 현명한 방법은 환경을 나에게 맞게 조성하는 것이다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그런데 환경을 항상 내게 맞출 수 있는 것이 아니다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나는 너를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친구를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부모를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배우자를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부하를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상사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회사를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날씨를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세상을 완전히 통제할 수 없다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그렇다면 어떻게 해야 할까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다행스럽게도 우리에게는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빅터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프랭크의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진언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盡言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처럼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자극과 반응 사이에서 선택할 수 있는 자유가 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삶을 주도적으로 살 수 있으며 그러므로 삶에 대한 책임은 나에게 있는 것이다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자신의 삶에 책임을 져라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0" indent="0" algn="ctr">
              <a:buNone/>
            </a:pP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책임감 있는 삶은 성공적인 삶의 첫걸음이다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EFA2-202D-4A15-94BB-219B5969D1F9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7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309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끝을 생각하며 시작하라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Begin with the end in mind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우리</a:t>
            </a:r>
            <a:r>
              <a:rPr lang="en-US" altLang="ko-KR" sz="2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모두 </a:t>
            </a:r>
            <a:r>
              <a:rPr lang="ko-KR" altLang="en-US" sz="2600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시간이 소중하다</a:t>
            </a: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는 것을 안다</a:t>
            </a:r>
            <a:r>
              <a:rPr lang="en-US" altLang="ko-KR" sz="2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그러나 그 소중한 시간을 막상 소중하게 사용하지 못할 때가 너무 많다</a:t>
            </a:r>
            <a:r>
              <a:rPr lang="en-US" altLang="ko-KR" sz="2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즉 </a:t>
            </a:r>
            <a:r>
              <a:rPr lang="ko-KR" altLang="en-US" sz="2600" u="sng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생각의 문제가 아니라 </a:t>
            </a:r>
            <a:r>
              <a:rPr lang="ko-KR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행동의 문제</a:t>
            </a: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라는 것이다</a:t>
            </a:r>
            <a:r>
              <a:rPr lang="en-US" altLang="ko-KR" sz="26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26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err="1" smtClean="0">
                <a:latin typeface="맑은 고딕" pitchFamily="50" charset="-127"/>
                <a:ea typeface="맑은 고딕" pitchFamily="50" charset="-127"/>
              </a:rPr>
              <a:t>코비는</a:t>
            </a: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 무언가를 시작함에 있어서 마지막을 떠올릴 수 있다면 자신의 인생철학 혹은 자기 사명을 알 수 있고 더 나아가 그런 것들을 실행할 수 있는 힘을 </a:t>
            </a:r>
            <a:endParaRPr lang="en-US" altLang="ko-KR" sz="26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얻을 수 있다고 말한다</a:t>
            </a:r>
            <a:r>
              <a:rPr lang="en-US" altLang="ko-KR" sz="2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26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>
                <a:latin typeface="맑은 고딕" pitchFamily="50" charset="-127"/>
                <a:ea typeface="맑은 고딕" pitchFamily="50" charset="-127"/>
              </a:rPr>
              <a:t>그런 의미에서 </a:t>
            </a:r>
            <a:r>
              <a:rPr lang="ko-KR" altLang="en-US" sz="2600" dirty="0" err="1">
                <a:latin typeface="맑은 고딕" pitchFamily="50" charset="-127"/>
                <a:ea typeface="맑은 고딕" pitchFamily="50" charset="-127"/>
              </a:rPr>
              <a:t>코비는</a:t>
            </a:r>
            <a:r>
              <a:rPr lang="ko-KR" altLang="en-US" sz="2600" dirty="0">
                <a:latin typeface="맑은 고딕" pitchFamily="50" charset="-127"/>
                <a:ea typeface="맑은 고딕" pitchFamily="50" charset="-127"/>
              </a:rPr>
              <a:t> 자신의 인생철학 내지 신조를 담은 자기사명서를 </a:t>
            </a:r>
            <a:endParaRPr lang="en-US" altLang="ko-KR" sz="26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작성해보라고 권한다</a:t>
            </a:r>
            <a:r>
              <a:rPr lang="en-US" altLang="ko-KR" sz="26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2600" dirty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>
                <a:latin typeface="맑은 고딕" pitchFamily="50" charset="-127"/>
                <a:ea typeface="맑은 고딕" pitchFamily="50" charset="-127"/>
              </a:rPr>
              <a:t>자기사명서는 </a:t>
            </a:r>
            <a:r>
              <a:rPr lang="ko-KR" altLang="en-US" sz="2600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신이 어떤 사람이 되기를 원하는가</a:t>
            </a:r>
            <a:r>
              <a:rPr lang="en-US" altLang="ko-KR" sz="2600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600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성품</a:t>
            </a:r>
            <a:r>
              <a:rPr lang="en-US" altLang="ko-KR" sz="2600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600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무엇을 하기 </a:t>
            </a:r>
            <a:r>
              <a:rPr lang="ko-KR" altLang="en-US" sz="2600" u="sng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원하는가</a:t>
            </a:r>
            <a:r>
              <a:rPr lang="en-US" altLang="ko-KR" sz="2600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600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공헌 및 업적</a:t>
            </a:r>
            <a:r>
              <a:rPr lang="en-US" altLang="ko-KR" sz="2600" u="sng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600" dirty="0">
                <a:latin typeface="맑은 고딕" pitchFamily="50" charset="-127"/>
                <a:ea typeface="맑은 고딕" pitchFamily="50" charset="-127"/>
              </a:rPr>
              <a:t>를 기술하고 자신의 존재와 행동이 바탕을 </a:t>
            </a: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두고 </a:t>
            </a:r>
            <a:r>
              <a:rPr lang="ko-KR" altLang="en-US" sz="2600" dirty="0">
                <a:latin typeface="맑은 고딕" pitchFamily="50" charset="-127"/>
                <a:ea typeface="맑은 고딕" pitchFamily="50" charset="-127"/>
              </a:rPr>
              <a:t>있는 가치와 </a:t>
            </a:r>
            <a:endParaRPr lang="en-US" altLang="ko-KR" sz="26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smtClean="0">
                <a:latin typeface="맑은 고딕" pitchFamily="50" charset="-127"/>
                <a:ea typeface="맑은 고딕" pitchFamily="50" charset="-127"/>
              </a:rPr>
              <a:t>원칙에 초점을 </a:t>
            </a:r>
            <a:r>
              <a:rPr lang="ko-KR" altLang="en-US" sz="2600" dirty="0">
                <a:latin typeface="맑은 고딕" pitchFamily="50" charset="-127"/>
                <a:ea typeface="맑은 고딕" pitchFamily="50" charset="-127"/>
              </a:rPr>
              <a:t>맞춰야 한다</a:t>
            </a:r>
            <a:r>
              <a:rPr lang="en-US" altLang="ko-KR" sz="26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26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E6C1-344E-4EC4-9EFD-C61D06501150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8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1027" name="Picture 3" descr="C:\Users\master\AppData\Local\Microsoft\Windows\INetCache\IE\NO7WU2K6\clock-1302406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22322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7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끝을 생각하며 시작하라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자기사명서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&gt; (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우선 가정에서 성공하자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정직함을 결코 타협의 대상으로 삼지 말자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인간관계를 맺고 있는 사람들을 기억하자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다른 사람의 충고를 귀담아 듣자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그 자리에 없는 사람을 옹호하자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내일의 계획을 오늘 세우자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유머감각을 잃지 말자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실수를 두려워하지 말자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두 번 듣고 한 번 말하자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ctr">
              <a:buNone/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ko-KR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사명과 삶의 목표를 정하라</a:t>
            </a:r>
            <a:r>
              <a:rPr lang="en-US" altLang="ko-K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ko-KR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그리고 목표를 확립하고 행동하라</a:t>
            </a:r>
            <a:r>
              <a:rPr lang="en-US" altLang="ko-K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0" indent="0" algn="ctr">
              <a:buNone/>
            </a:pPr>
            <a:endParaRPr lang="en-US" altLang="ko-KR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ko-KR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여러분들은 헤드헌터로서 자기사명을 가지고 계신가요</a:t>
            </a:r>
            <a:r>
              <a:rPr lang="en-US" altLang="ko-KR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2AF-748C-4D13-833D-C19254C696E5}" type="datetime1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Sarah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3B167-994E-4765-9D63-257B1F444CAB}" type="slidenum">
              <a:rPr lang="ko-KR" altLang="en-US" smtClean="0"/>
              <a:pPr/>
              <a:t>9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60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투명도">
  <a:themeElements>
    <a:clrScheme name="투명도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투명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560</TotalTime>
  <Words>2672</Words>
  <Application>Microsoft Office PowerPoint</Application>
  <PresentationFormat>화면 슬라이드 쇼(4:3)</PresentationFormat>
  <Paragraphs>469</Paragraphs>
  <Slides>30</Slides>
  <Notes>30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투명도</vt:lpstr>
      <vt:lpstr>성공하는 사람들의 7가지 습관</vt:lpstr>
      <vt:lpstr>저자: 스티븐 코비</vt:lpstr>
      <vt:lpstr>목차</vt:lpstr>
      <vt:lpstr>1. 자신의 삶을 주도하라!</vt:lpstr>
      <vt:lpstr>1. 자신의 삶을 주도하라!</vt:lpstr>
      <vt:lpstr>1. 자신의 삶을 주도하라!</vt:lpstr>
      <vt:lpstr>1. 자신의 삶을 주도하라!</vt:lpstr>
      <vt:lpstr>2. 끝을 생각하며 시작하라!</vt:lpstr>
      <vt:lpstr>2. 끝을 생각하며 시작하라!</vt:lpstr>
      <vt:lpstr>3. 소중한 것을 먼저 하라!</vt:lpstr>
      <vt:lpstr>3. 소중한 것을 먼저 하라!</vt:lpstr>
      <vt:lpstr>3. 소중한 것을 먼저 하라!</vt:lpstr>
      <vt:lpstr>3. 소중한 것을 먼저 하라!</vt:lpstr>
      <vt:lpstr>4. 상호이익을 모색하라</vt:lpstr>
      <vt:lpstr>4. 상호이익을 모색하라</vt:lpstr>
      <vt:lpstr>4. 상호이익을 모색하라</vt:lpstr>
      <vt:lpstr>5. 경청한 다음 이해 시켜라</vt:lpstr>
      <vt:lpstr>5. 경청한 다음 이해 시켜라</vt:lpstr>
      <vt:lpstr>5. 경청한 다음 이해 시켜라</vt:lpstr>
      <vt:lpstr>6. 시너지를 내라</vt:lpstr>
      <vt:lpstr>6. 시너지를 내라</vt:lpstr>
      <vt:lpstr>6. 시너지를 내라</vt:lpstr>
      <vt:lpstr>6. 시너지를 내라</vt:lpstr>
      <vt:lpstr>7. 끊임없이 쇄신하라!</vt:lpstr>
      <vt:lpstr>7. 끊임없이 쇄신하라!</vt:lpstr>
      <vt:lpstr>7. 끊임없이 쇄신하라!</vt:lpstr>
      <vt:lpstr>7. 끊임없이 쇄신하라!</vt:lpstr>
      <vt:lpstr>7. 끊임없이 쇄신하라!</vt:lpstr>
      <vt:lpstr>결론</vt:lpstr>
      <vt:lpstr>슬라이드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master</dc:creator>
  <cp:lastModifiedBy>USER</cp:lastModifiedBy>
  <cp:revision>310</cp:revision>
  <cp:lastPrinted>2018-04-15T23:32:33Z</cp:lastPrinted>
  <dcterms:created xsi:type="dcterms:W3CDTF">2017-10-30T10:00:49Z</dcterms:created>
  <dcterms:modified xsi:type="dcterms:W3CDTF">2018-04-16T02:22:38Z</dcterms:modified>
</cp:coreProperties>
</file>