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9"/>
  </p:notesMasterIdLst>
  <p:sldIdLst>
    <p:sldId id="257" r:id="rId2"/>
    <p:sldId id="259" r:id="rId3"/>
    <p:sldId id="277" r:id="rId4"/>
    <p:sldId id="256" r:id="rId5"/>
    <p:sldId id="278" r:id="rId6"/>
    <p:sldId id="301" r:id="rId7"/>
    <p:sldId id="279" r:id="rId8"/>
    <p:sldId id="280" r:id="rId9"/>
    <p:sldId id="281" r:id="rId10"/>
    <p:sldId id="282" r:id="rId11"/>
    <p:sldId id="283" r:id="rId12"/>
    <p:sldId id="287" r:id="rId13"/>
    <p:sldId id="285" r:id="rId14"/>
    <p:sldId id="284" r:id="rId15"/>
    <p:sldId id="288" r:id="rId16"/>
    <p:sldId id="286" r:id="rId17"/>
    <p:sldId id="289" r:id="rId18"/>
    <p:sldId id="290" r:id="rId19"/>
    <p:sldId id="291" r:id="rId20"/>
    <p:sldId id="293" r:id="rId21"/>
    <p:sldId id="294" r:id="rId22"/>
    <p:sldId id="295" r:id="rId23"/>
    <p:sldId id="296" r:id="rId24"/>
    <p:sldId id="297" r:id="rId25"/>
    <p:sldId id="300" r:id="rId26"/>
    <p:sldId id="302" r:id="rId27"/>
    <p:sldId id="276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68" autoAdjust="0"/>
    <p:restoredTop sz="94660"/>
  </p:normalViewPr>
  <p:slideViewPr>
    <p:cSldViewPr>
      <p:cViewPr>
        <p:scale>
          <a:sx n="100" d="100"/>
          <a:sy n="100" d="100"/>
        </p:scale>
        <p:origin x="-231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D59D7-00AD-40C6-B206-B04C2CCA019A}" type="datetimeFigureOut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ECD25-3121-43BB-BA1F-4D1018C03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297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바람직함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해야 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좋은 등으로 선명하고 뚜렷하게 행해지는 사회라면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사회는 단일한 기준으로 관리되고 통제된다는 뜻이다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매우 폭력적인 사회이다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바람직함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해야 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좋은 등으로 선명하고 뚜렷하게 행해지는 사회라면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사회는 단일한 기준으로 관리되고 통제된다는 뜻이다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매우 폭력적인 사회이다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바람직함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해야 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좋은 등으로 선명하고 뚜렷하게 행해지는 사회라면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사회는 단일한 기준으로 관리되고 통제된다는 뜻이다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매우 폭력적인 사회이다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CD25-3121-43BB-BA1F-4D1018C034C9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9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17C0-3384-464C-BEFF-794127020DC8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77F4-360F-457D-AEBA-808738874F93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44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F0A2-57C5-4CD5-84DA-A489B0F5E962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287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5332-7962-459B-8A76-2D0D0F85DB1C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5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8609-1490-4CB1-A09A-D8BAADF0FCFC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42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2DBE-5D28-45F9-B657-C1350B147282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88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4D5C-59EF-4C65-9183-9C560527C601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75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80A2-53D2-4BF9-8A15-4121A931CF4C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79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F475-B57B-4124-B0FA-114DDD8EA20F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36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3B5E-835C-4EF2-B398-7E549BFE4345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6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2BD2-3CBB-4ED5-A3FD-59E5091B7BDB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D94B7-0047-4440-9084-5A85F3F4DA3D}" type="datetime1">
              <a:rPr lang="ko-KR" altLang="en-US" smtClean="0"/>
              <a:t>2018-04-23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3D83D-0C57-4C76-9D65-6422A3F527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743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36096" y="2492896"/>
            <a:ext cx="2592288" cy="3312368"/>
          </a:xfrm>
        </p:spPr>
        <p:txBody>
          <a:bodyPr>
            <a:normAutofit/>
          </a:bodyPr>
          <a:lstStyle/>
          <a:p>
            <a:pPr algn="r"/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b="1" dirty="0" smtClean="0"/>
              <a:t>             </a:t>
            </a:r>
            <a:r>
              <a:rPr lang="ko-KR" altLang="en-US" sz="2800" b="1" dirty="0" smtClean="0"/>
              <a:t>최진석</a:t>
            </a:r>
            <a:r>
              <a:rPr lang="ko-KR" altLang="en-US" sz="2400" b="1" dirty="0" smtClean="0"/>
              <a:t> </a:t>
            </a:r>
            <a:r>
              <a:rPr lang="ko-KR" altLang="en-US" sz="1600" b="1" dirty="0" smtClean="0"/>
              <a:t>지음</a:t>
            </a:r>
            <a:r>
              <a:rPr lang="en-US" altLang="ko-KR" sz="1600" b="1" dirty="0" smtClean="0"/>
              <a:t/>
            </a:r>
            <a:br>
              <a:rPr lang="en-US" altLang="ko-KR" sz="1600" b="1" dirty="0" smtClean="0"/>
            </a:b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ko-KR" altLang="en-US" sz="1600" b="1" dirty="0" smtClean="0"/>
              <a:t>소나무</a:t>
            </a:r>
            <a:r>
              <a:rPr lang="ko-KR" altLang="en-US" sz="2400" b="1" dirty="0" smtClean="0"/>
              <a:t>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1800" b="1" dirty="0" smtClean="0"/>
              <a:t>                         </a:t>
            </a:r>
            <a:r>
              <a:rPr lang="en-US" altLang="ko-KR" sz="1400" b="1" dirty="0" smtClean="0"/>
              <a:t/>
            </a:r>
            <a:br>
              <a:rPr lang="en-US" altLang="ko-KR" sz="1400" b="1" dirty="0" smtClean="0"/>
            </a:br>
            <a:r>
              <a:rPr lang="en-US" altLang="ko-KR" sz="1400" b="1" dirty="0" smtClean="0"/>
              <a:t/>
            </a:r>
            <a:br>
              <a:rPr lang="en-US" altLang="ko-KR" sz="1400" b="1" dirty="0" smtClean="0"/>
            </a:br>
            <a:r>
              <a:rPr lang="en-US" altLang="ko-KR" sz="1600" b="1" dirty="0" smtClean="0"/>
              <a:t>2018.04.23</a:t>
            </a:r>
            <a:endParaRPr lang="ko-KR" altLang="en-US" sz="1600" b="1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691680" y="2132856"/>
            <a:ext cx="72008" cy="144016"/>
          </a:xfrm>
        </p:spPr>
        <p:txBody>
          <a:bodyPr>
            <a:normAutofit fontScale="25000" lnSpcReduction="20000"/>
          </a:bodyPr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1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0" y="1268760"/>
            <a:ext cx="2959529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EF71-8746-43B9-9CEF-D2E5262779B2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946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endParaRPr lang="en-US" altLang="ko-KR" sz="1350" b="1" dirty="0" smtClean="0">
              <a:solidFill>
                <a:srgbClr val="FF0000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38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나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로 존재한다는 말은 내가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우리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가 되기 이전의 오직 나에게만 있는 고유한 충동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힘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의지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</a:t>
            </a:r>
          </a:p>
          <a:p>
            <a:pPr algn="l"/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활동성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감각 등이 주도권을 가지고 행위 과정에서 최초의 동기로 작동한다는 뜻이다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‘</a:t>
            </a:r>
            <a:r>
              <a:rPr lang="ko-KR" altLang="en-US" sz="1380" dirty="0" smtClean="0">
                <a:solidFill>
                  <a:schemeClr val="tx1"/>
                </a:solidFill>
              </a:rPr>
              <a:t>나</a:t>
            </a:r>
            <a:r>
              <a:rPr lang="en-US" altLang="ko-KR" sz="1380" dirty="0" smtClean="0">
                <a:solidFill>
                  <a:schemeClr val="tx1"/>
                </a:solidFill>
              </a:rPr>
              <a:t>’</a:t>
            </a:r>
            <a:r>
              <a:rPr lang="ko-KR" altLang="en-US" sz="1380" dirty="0" smtClean="0">
                <a:solidFill>
                  <a:schemeClr val="tx1"/>
                </a:solidFill>
              </a:rPr>
              <a:t>에게만 있는 내적인 충동이</a:t>
            </a:r>
            <a:r>
              <a:rPr lang="en-US" altLang="ko-KR" sz="1380" dirty="0" smtClean="0">
                <a:solidFill>
                  <a:schemeClr val="tx1"/>
                </a:solidFill>
              </a:rPr>
              <a:t>, </a:t>
            </a:r>
            <a:r>
              <a:rPr lang="ko-KR" altLang="en-US" sz="1380" dirty="0" smtClean="0">
                <a:solidFill>
                  <a:schemeClr val="tx1"/>
                </a:solidFill>
              </a:rPr>
              <a:t>외적이고 이성적인 계산으로 제어되기 이전의 나의 감각에 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집중한다는 말이다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이 것이 욕망이다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여러분은 지금까지 바람직한 일을 하면서 살았습니까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 </a:t>
            </a:r>
            <a:r>
              <a:rPr lang="ko-KR" altLang="en-US" sz="1380" dirty="0" smtClean="0">
                <a:solidFill>
                  <a:schemeClr val="tx1"/>
                </a:solidFill>
              </a:rPr>
              <a:t>아니면 바라는 일을 하면서 살았습니까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여러분은 해야 하는 일을 하면서 살았습니까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 </a:t>
            </a:r>
            <a:r>
              <a:rPr lang="ko-KR" altLang="en-US" sz="1380" dirty="0" smtClean="0">
                <a:solidFill>
                  <a:schemeClr val="tx1"/>
                </a:solidFill>
              </a:rPr>
              <a:t>아니면 하고 싶은 일을 하면서 살았습니까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</a:t>
            </a:r>
            <a:br>
              <a:rPr lang="en-US" altLang="ko-KR" sz="1380" dirty="0" smtClean="0">
                <a:solidFill>
                  <a:schemeClr val="tx1"/>
                </a:solidFill>
              </a:rPr>
            </a:br>
            <a:r>
              <a:rPr lang="en-US" altLang="ko-KR" sz="1380" dirty="0" smtClean="0">
                <a:solidFill>
                  <a:schemeClr val="tx1"/>
                </a:solidFill>
              </a:rPr>
              <a:t>     </a:t>
            </a:r>
            <a:r>
              <a:rPr lang="ko-KR" altLang="en-US" sz="1380" dirty="0" smtClean="0">
                <a:solidFill>
                  <a:schemeClr val="tx1"/>
                </a:solidFill>
              </a:rPr>
              <a:t>여러분은 좋은 일을 하면서 살았습니까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 </a:t>
            </a:r>
            <a:r>
              <a:rPr lang="ko-KR" altLang="en-US" sz="1380" dirty="0" smtClean="0">
                <a:solidFill>
                  <a:schemeClr val="tx1"/>
                </a:solidFill>
              </a:rPr>
              <a:t>아니면 좋아하는 일을 하면서 살았습니까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380" dirty="0" smtClean="0">
                <a:solidFill>
                  <a:schemeClr val="tx1"/>
                </a:solidFill>
              </a:rPr>
              <a:t>     ‘</a:t>
            </a:r>
            <a:r>
              <a:rPr lang="ko-KR" altLang="en-US" sz="1380" dirty="0" smtClean="0">
                <a:solidFill>
                  <a:schemeClr val="tx1"/>
                </a:solidFill>
              </a:rPr>
              <a:t>바람직함</a:t>
            </a:r>
            <a:r>
              <a:rPr lang="en-US" altLang="ko-KR" sz="1380" dirty="0" smtClean="0">
                <a:solidFill>
                  <a:schemeClr val="tx1"/>
                </a:solidFill>
              </a:rPr>
              <a:t>’ ‘</a:t>
            </a:r>
            <a:r>
              <a:rPr lang="ko-KR" altLang="en-US" sz="1380" dirty="0" smtClean="0">
                <a:solidFill>
                  <a:schemeClr val="tx1"/>
                </a:solidFill>
              </a:rPr>
              <a:t>해야 함</a:t>
            </a:r>
            <a:r>
              <a:rPr lang="en-US" altLang="ko-KR" sz="1380" dirty="0" smtClean="0">
                <a:solidFill>
                  <a:schemeClr val="tx1"/>
                </a:solidFill>
              </a:rPr>
              <a:t>’ </a:t>
            </a:r>
            <a:r>
              <a:rPr lang="ko-KR" altLang="en-US" sz="1380" dirty="0" smtClean="0">
                <a:solidFill>
                  <a:schemeClr val="tx1"/>
                </a:solidFill>
              </a:rPr>
              <a:t>그리고 </a:t>
            </a:r>
            <a:r>
              <a:rPr lang="en-US" altLang="ko-KR" sz="1380" dirty="0" smtClean="0">
                <a:solidFill>
                  <a:schemeClr val="tx1"/>
                </a:solidFill>
              </a:rPr>
              <a:t>‘</a:t>
            </a:r>
            <a:r>
              <a:rPr lang="ko-KR" altLang="en-US" sz="1380" dirty="0" smtClean="0">
                <a:solidFill>
                  <a:schemeClr val="tx1"/>
                </a:solidFill>
              </a:rPr>
              <a:t>좋음</a:t>
            </a:r>
            <a:r>
              <a:rPr lang="en-US" altLang="ko-KR" sz="1380" dirty="0" smtClean="0">
                <a:solidFill>
                  <a:schemeClr val="tx1"/>
                </a:solidFill>
              </a:rPr>
              <a:t>’ </a:t>
            </a:r>
            <a:r>
              <a:rPr lang="ko-KR" altLang="en-US" sz="1380" dirty="0" smtClean="0">
                <a:solidFill>
                  <a:schemeClr val="tx1"/>
                </a:solidFill>
              </a:rPr>
              <a:t>등은 </a:t>
            </a:r>
            <a:r>
              <a:rPr lang="en-US" altLang="ko-KR" sz="1380" dirty="0" smtClean="0">
                <a:solidFill>
                  <a:schemeClr val="tx1"/>
                </a:solidFill>
              </a:rPr>
              <a:t>‘</a:t>
            </a:r>
            <a:r>
              <a:rPr lang="ko-KR" altLang="en-US" sz="1380" dirty="0" smtClean="0">
                <a:solidFill>
                  <a:schemeClr val="tx1"/>
                </a:solidFill>
              </a:rPr>
              <a:t>우리</a:t>
            </a:r>
            <a:r>
              <a:rPr lang="en-US" altLang="ko-KR" sz="1380" dirty="0" smtClean="0">
                <a:solidFill>
                  <a:schemeClr val="tx1"/>
                </a:solidFill>
              </a:rPr>
              <a:t>’</a:t>
            </a:r>
            <a:r>
              <a:rPr lang="ko-KR" altLang="en-US" sz="1380" dirty="0" smtClean="0">
                <a:solidFill>
                  <a:schemeClr val="tx1"/>
                </a:solidFill>
              </a:rPr>
              <a:t>의 것으로 존재하면서 </a:t>
            </a:r>
            <a:r>
              <a:rPr lang="en-US" altLang="ko-KR" sz="1380" dirty="0" smtClean="0">
                <a:solidFill>
                  <a:schemeClr val="tx1"/>
                </a:solidFill>
              </a:rPr>
              <a:t>‘</a:t>
            </a:r>
            <a:r>
              <a:rPr lang="ko-KR" altLang="en-US" sz="1380" dirty="0" smtClean="0">
                <a:solidFill>
                  <a:schemeClr val="tx1"/>
                </a:solidFill>
              </a:rPr>
              <a:t>나</a:t>
            </a:r>
            <a:r>
              <a:rPr lang="en-US" altLang="ko-KR" sz="1380" dirty="0" smtClean="0">
                <a:solidFill>
                  <a:schemeClr val="tx1"/>
                </a:solidFill>
              </a:rPr>
              <a:t>’</a:t>
            </a:r>
            <a:r>
              <a:rPr lang="ko-KR" altLang="en-US" sz="1380" dirty="0" smtClean="0">
                <a:solidFill>
                  <a:schemeClr val="tx1"/>
                </a:solidFill>
              </a:rPr>
              <a:t>를 지배하는 것이다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80" dirty="0" smtClean="0">
                <a:solidFill>
                  <a:schemeClr val="tx1"/>
                </a:solidFill>
              </a:rPr>
              <a:t>     </a:t>
            </a:r>
            <a:r>
              <a:rPr lang="ko-KR" altLang="en-US" sz="1380" dirty="0" smtClean="0">
                <a:solidFill>
                  <a:schemeClr val="tx1"/>
                </a:solidFill>
              </a:rPr>
              <a:t>이것들은 기준이고 권력이다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이상적인 것이라고 포장되어 있다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가만히 생각해 보세요</a:t>
            </a:r>
            <a:r>
              <a:rPr lang="en-US" altLang="ko-KR" sz="1380" dirty="0" smtClean="0">
                <a:solidFill>
                  <a:schemeClr val="tx1"/>
                </a:solidFill>
              </a:rPr>
              <a:t>,</a:t>
            </a:r>
            <a:r>
              <a:rPr lang="en-US" altLang="ko-KR" sz="1380" b="1" dirty="0" smtClean="0">
                <a:solidFill>
                  <a:schemeClr val="tx1"/>
                </a:solidFill>
              </a:rPr>
              <a:t>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그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바람직함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을 정할 때 직접 참여해 본 적 있습니까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?</a:t>
            </a:r>
          </a:p>
          <a:p>
            <a:pPr algn="l"/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왜 자기가 정하지도 않은 것을 위해서 죽어라 맞추고 있습니까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?</a:t>
            </a:r>
            <a:r>
              <a:rPr lang="en-US" altLang="ko-KR" sz="138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altLang="ko-KR" sz="1380" b="1" dirty="0">
                <a:solidFill>
                  <a:schemeClr val="tx1"/>
                </a:solidFill>
              </a:rPr>
              <a:t> </a:t>
            </a:r>
            <a:r>
              <a:rPr lang="en-US" altLang="ko-KR" sz="1380" b="1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왜 그것을 자신의 내적 충동보다</a:t>
            </a:r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ko-KR" altLang="en-US" sz="1380" dirty="0" smtClean="0">
                <a:solidFill>
                  <a:schemeClr val="tx1"/>
                </a:solidFill>
              </a:rPr>
              <a:t>더 수준이 높은 것으로 보십니까</a:t>
            </a:r>
            <a:r>
              <a:rPr lang="en-US" altLang="ko-KR" sz="1380" dirty="0" smtClean="0">
                <a:solidFill>
                  <a:schemeClr val="tx1"/>
                </a:solidFill>
              </a:rPr>
              <a:t>? </a:t>
            </a: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그것은 권력에 굴복한 것입니다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b="1" dirty="0" smtClean="0">
                <a:solidFill>
                  <a:srgbClr val="0000FF"/>
                </a:solidFill>
              </a:rPr>
              <a:t>바람직한 것보다는 바라는 것을 하는 사람으로 채워지고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해야 하는 것보다는 하고 싶은 것을 </a:t>
            </a:r>
            <a:endParaRPr lang="en-US" altLang="ko-KR" sz="138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하는 사람으로 채워질 때 우리 사회는 건강해진다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자기 삶의 동력은 자기 자신만의 고유한 욕망에서</a:t>
            </a:r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힘을 받기 때문이다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자기로 사는 방법은 별다른 게 아니다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자기만의 세계로 뚜벅뚜벅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걸어들어</a:t>
            </a:r>
            <a:r>
              <a:rPr lang="ko-KR" altLang="en-US" sz="1380" dirty="0" smtClean="0">
                <a:solidFill>
                  <a:schemeClr val="tx1"/>
                </a:solidFill>
              </a:rPr>
              <a:t> 갈 때에 가능하다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10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5032-5165-4786-9A69-F924F5588AFB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985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4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춤춰라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아무도 보고 있지 않은 것처럼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사랑하라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한 번도 상처받지 않은 것처럼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노래하라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아무도 듣고 있지 않은 것처럼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일하라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돈이 필요 없는 것처럼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살아라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오늘이 마지막 날인 것처럼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-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Afred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>
                <a:solidFill>
                  <a:schemeClr val="tx1"/>
                </a:solidFill>
              </a:rPr>
              <a:t>D. </a:t>
            </a:r>
            <a:r>
              <a:rPr lang="en-US" altLang="ko-KR" sz="1400" dirty="0" err="1">
                <a:solidFill>
                  <a:schemeClr val="tx1"/>
                </a:solidFill>
              </a:rPr>
              <a:t>Suja</a:t>
            </a:r>
            <a:endParaRPr lang="en-US" altLang="ko-KR" sz="14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11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1EEA-87AF-4C56-B85E-40C19559C7DF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6670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040560"/>
          </a:xfrm>
        </p:spPr>
        <p:txBody>
          <a:bodyPr>
            <a:noAutofit/>
          </a:bodyPr>
          <a:lstStyle/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우리는 더 행복하고 유연해지고 있는가</a:t>
            </a:r>
            <a:endParaRPr lang="en-US" altLang="ko-KR" sz="13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여러분은 지식이 증가하고 경험이 늘어남에 따라 더 행복하고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유연하고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관용적이게 되었습니까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- </a:t>
            </a:r>
            <a:r>
              <a:rPr lang="ko-KR" altLang="en-US" sz="1300" dirty="0" smtClean="0">
                <a:solidFill>
                  <a:schemeClr val="tx1"/>
                </a:solidFill>
              </a:rPr>
              <a:t>이 질문에 예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라고 대답하지 못한다면 지식이나 경험은 우리에게 무엇일까요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  </a:t>
            </a:r>
            <a:r>
              <a:rPr lang="ko-KR" altLang="en-US" sz="1300" dirty="0" smtClean="0">
                <a:solidFill>
                  <a:schemeClr val="tx1"/>
                </a:solidFill>
              </a:rPr>
              <a:t>행복도 관용도 주지 못하는데 우리는 무엇을 위해서 지식을 쌓고 경험을 늘리는 일에 몰두 할까요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요즘 애들은 언제나 버릇없다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회사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군대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등에서</a:t>
            </a:r>
            <a:r>
              <a:rPr lang="en-US" altLang="ko-KR" sz="1300" dirty="0" smtClean="0">
                <a:solidFill>
                  <a:schemeClr val="tx1"/>
                </a:solidFill>
              </a:rPr>
              <a:t>.. </a:t>
            </a:r>
            <a:r>
              <a:rPr lang="ko-KR" altLang="en-US" sz="1300" dirty="0" smtClean="0">
                <a:solidFill>
                  <a:schemeClr val="tx1"/>
                </a:solidFill>
              </a:rPr>
              <a:t>요즘 애들 버릇 없다는 말을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 말은 파르테논 신전에도 기록 되어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요즘 애들은 왜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언제나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하나같이 버릇이 없을까</a:t>
            </a:r>
            <a:r>
              <a:rPr lang="en-US" altLang="ko-KR" sz="1300" dirty="0" smtClean="0">
                <a:solidFill>
                  <a:schemeClr val="tx1"/>
                </a:solidFill>
              </a:rPr>
              <a:t>? </a:t>
            </a:r>
            <a:r>
              <a:rPr lang="ko-KR" altLang="en-US" sz="1300" dirty="0" smtClean="0">
                <a:solidFill>
                  <a:schemeClr val="tx1"/>
                </a:solidFill>
              </a:rPr>
              <a:t>그리고 그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버릇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이란 게 대체 뭘까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아이들이 자기도 모르게 태어나서 보니까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자기가 만든 것도 아닌데 세상에는 버릇이라는 게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이미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버릇은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나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들의 집단으로서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가 되도록 만들어진 장치이다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자기와 잘 맞지 않을 것이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분명하고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이미 정해져 있는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버릇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이라는 집단에 갇히기 이전의 아이가 어찌 편안히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감당할수</a:t>
            </a:r>
            <a:r>
              <a:rPr lang="ko-KR" altLang="en-US" sz="1300" dirty="0" smtClean="0">
                <a:solidFill>
                  <a:schemeClr val="tx1"/>
                </a:solidFill>
              </a:rPr>
              <a:t> 있을까</a:t>
            </a:r>
            <a:r>
              <a:rPr lang="en-US" altLang="ko-KR" sz="1300" dirty="0" smtClean="0">
                <a:solidFill>
                  <a:schemeClr val="tx1"/>
                </a:solidFill>
              </a:rPr>
              <a:t>? </a:t>
            </a: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당연히 그들과 잘 맞지 않을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그러니 아이가 아직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로 변하지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않았다는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아직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나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라는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그런데 어른들은 자꾸 </a:t>
            </a:r>
            <a:r>
              <a:rPr lang="en-US" altLang="ko-KR" sz="1300" dirty="0" smtClean="0">
                <a:solidFill>
                  <a:schemeClr val="tx1"/>
                </a:solidFill>
              </a:rPr>
              <a:t>“</a:t>
            </a:r>
            <a:r>
              <a:rPr lang="ko-KR" altLang="en-US" sz="1300" dirty="0" smtClean="0">
                <a:solidFill>
                  <a:schemeClr val="tx1"/>
                </a:solidFill>
              </a:rPr>
              <a:t>너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왜 아직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가 아니냐고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버릇없다는 말은 어른들끼리 만들어 놓은 틀 안에 아이들이 아직 들어가지 않았다는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아이들한테 버릇이 없다는 것은 아이들 잘못이 아니다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이건 아이들의 직업이다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아이들은 버릇이 없어야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 버릇이 제조되는 과정에 아이들은 한 번도 참여해 본 적이 없다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그 아이들로 하여금 자신만의 혹은 자신들만의 새로운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버릇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을 만들 수 있도록 기다려줘야 한다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어른들은 어른의 단계가 인간으로서 이상적인 단계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바람직한 단계라고 착각하고 있음을 깨달아야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어린이들이 아직 어른이 아닌 단계라고</a:t>
            </a:r>
            <a:r>
              <a:rPr lang="en-US" altLang="ko-KR" sz="1300" dirty="0" smtClean="0">
                <a:solidFill>
                  <a:schemeClr val="tx1"/>
                </a:solidFill>
              </a:rPr>
              <a:t>,</a:t>
            </a:r>
            <a:r>
              <a:rPr lang="ko-KR" altLang="en-US" sz="1300" dirty="0" smtClean="0">
                <a:solidFill>
                  <a:schemeClr val="tx1"/>
                </a:solidFill>
              </a:rPr>
              <a:t> 어린이를 미성숙한 상태로 본다는 것은 어른의 단계를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성숙한 단계로 전제하고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그 시각으로 어린이들을 보고 있는 것에 불과하다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이러면 어린이는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어린이로서의 삶과 세계를 한번도 살 수가 없다</a:t>
            </a:r>
            <a:r>
              <a:rPr lang="en-US" altLang="ko-KR" sz="1300" dirty="0" smtClean="0">
                <a:solidFill>
                  <a:schemeClr val="tx1"/>
                </a:solidFill>
              </a:rPr>
              <a:t>.  </a:t>
            </a:r>
            <a:r>
              <a:rPr lang="ko-KR" altLang="en-US" sz="1300" dirty="0" smtClean="0">
                <a:solidFill>
                  <a:schemeClr val="tx1"/>
                </a:solidFill>
              </a:rPr>
              <a:t>어린이를 어린이의 세계로 돌려주어야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endParaRPr lang="en-US" altLang="ko-KR" sz="13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12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ADE5-F6BD-4794-92A7-B03CC7CF24D6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6794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112568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요즘 애들에게 버릇 없다고 말하는 것은 전형적인 목적론적 폭력이다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이미 있는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버릇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에 굳어 있는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어른들은 </a:t>
            </a:r>
            <a:r>
              <a:rPr lang="ko-KR" altLang="en-US" sz="1220" dirty="0">
                <a:solidFill>
                  <a:schemeClr val="tx1"/>
                </a:solidFill>
                <a:latin typeface="+mn-ea"/>
              </a:rPr>
              <a:t>자기에게 딱딱하게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굳은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20" dirty="0">
                <a:solidFill>
                  <a:schemeClr val="tx1"/>
                </a:solidFill>
                <a:latin typeface="+mn-ea"/>
              </a:rPr>
              <a:t>버릇</a:t>
            </a:r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20" dirty="0">
                <a:solidFill>
                  <a:schemeClr val="tx1"/>
                </a:solidFill>
                <a:latin typeface="+mn-ea"/>
              </a:rPr>
              <a:t>의 체계가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견고하게 내재되어 요즘 애들은 항상 버릇없어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보일 수밖에 없다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아이나 신입사원은 성장해 가는 과정 속에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있다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그런 사람들이 이해가 안 된다면 </a:t>
            </a:r>
            <a:endParaRPr lang="en-US" altLang="ko-KR" sz="1220" b="1" dirty="0" smtClean="0">
              <a:solidFill>
                <a:srgbClr val="0000FF"/>
              </a:solidFill>
              <a:latin typeface="+mn-ea"/>
            </a:endParaRPr>
          </a:p>
          <a:p>
            <a:pPr algn="l"/>
            <a:r>
              <a:rPr lang="en-US" altLang="ko-KR" sz="122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   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이쪽에서 이해할 준비가 안되어 있는 것이다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버릇은 구조화되어 있어서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항상 </a:t>
            </a:r>
            <a:r>
              <a:rPr lang="ko-KR" altLang="en-US" sz="1220" dirty="0" err="1" smtClean="0">
                <a:solidFill>
                  <a:schemeClr val="tx1"/>
                </a:solidFill>
                <a:latin typeface="+mn-ea"/>
              </a:rPr>
              <a:t>과거형으로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존재할 수 밖에 없는 것이다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새로 등장한 새로운 인간형들하고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</a:p>
          <a:p>
            <a:pPr algn="l"/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    갈등이 빚어질 수밖에 없다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새 </a:t>
            </a:r>
            <a:r>
              <a:rPr lang="ko-KR" altLang="en-US" sz="1220" dirty="0" err="1" smtClean="0">
                <a:solidFill>
                  <a:schemeClr val="tx1"/>
                </a:solidFill>
                <a:latin typeface="+mn-ea"/>
              </a:rPr>
              <a:t>스마트폰을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사면 어른들은 매뉴얼을 보며 </a:t>
            </a:r>
            <a:r>
              <a:rPr lang="ko-KR" altLang="en-US" sz="1220" dirty="0" err="1" smtClean="0">
                <a:solidFill>
                  <a:schemeClr val="tx1"/>
                </a:solidFill>
                <a:latin typeface="+mn-ea"/>
              </a:rPr>
              <a:t>몇일씩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익히고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젊은이들은 뜯자마자</a:t>
            </a:r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이것 저것 만져보며 바로 사용한다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어른들은 저러다 고장내면 어쩌나 한다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algn="l"/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이 둘은 전혀 다른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인종인 것이다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세계와 관계하는 방식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세계를 이해하는 방식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세계 속에서 자기 위치를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짓는 방식을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전혀 다르게 가져가는 전혀 다른 인종이다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endParaRPr lang="en-US" altLang="ko-KR" sz="122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ko-KR" altLang="en-US" sz="1220" b="1" dirty="0" smtClean="0">
                <a:solidFill>
                  <a:schemeClr val="tx1"/>
                </a:solidFill>
                <a:latin typeface="+mn-ea"/>
              </a:rPr>
              <a:t>인문학은 버릇없어지는 것</a:t>
            </a:r>
            <a:endParaRPr lang="en-US" altLang="ko-KR" sz="122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인문학을 한다는 것은 버릇 없어지는 것이라고도 말할 수 있다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익숙한 것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당연한 것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정해진 것들에 </a:t>
            </a:r>
            <a:endParaRPr lang="en-US" altLang="ko-KR" sz="1220" b="1" dirty="0" smtClean="0">
              <a:solidFill>
                <a:srgbClr val="0000FF"/>
              </a:solidFill>
              <a:latin typeface="+mn-ea"/>
            </a:endParaRPr>
          </a:p>
          <a:p>
            <a:pPr algn="l"/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    </a:t>
            </a:r>
            <a:r>
              <a:rPr lang="en-US" altLang="ko-KR" sz="122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한 번 고개를 쳐들어 보는 일이다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왜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?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그런 것들은 관습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1220" b="1" dirty="0" smtClean="0">
                <a:solidFill>
                  <a:srgbClr val="0000FF"/>
                </a:solidFill>
                <a:latin typeface="+mn-ea"/>
              </a:rPr>
              <a:t>이념이기 때문이다</a:t>
            </a:r>
            <a:r>
              <a:rPr lang="en-US" altLang="ko-KR" sz="1220" b="1" dirty="0" smtClean="0">
                <a:solidFill>
                  <a:srgbClr val="0000FF"/>
                </a:solidFill>
                <a:latin typeface="+mn-ea"/>
              </a:rPr>
              <a:t>.   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인문학의 기본 출발은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생각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철학과 인문 사조가 시작되기 전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신화 시대에 인간이 하는 일은 신을 믿는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    일이었다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이 믿음을</a:t>
            </a:r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거부하고 인간의 길을 가겠다고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스스로 힘으로 생각하기 시작하며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철학과 인문학이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    시작되었고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철학은 인간이 신을 벗어난 사건에서 시작된 것이다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동양에서도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마찬가지다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중국에서 최초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    철학자로 여기는 노자와 공자는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이전 중국사람들이 이 세계의 모든 일을</a:t>
            </a:r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하늘이 결정한다고 생각하던 것을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  천명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天命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에 의존하지 않고 인간 스스로 삶의 의미와 질서의 틀을 만들려고 했는데 이게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도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道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)’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라는 것이다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신의 입장에서 본다면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자신의 품을 벗어나려는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생각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을 시작한 인간들이 얼마나 버릇없어 보였을까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?</a:t>
            </a:r>
          </a:p>
          <a:p>
            <a:pPr algn="l"/>
            <a:r>
              <a:rPr lang="en-US" altLang="ko-KR" sz="122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인문학은 출발부터 버릇없는 짓이었다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한국 사회는 특히 이념의 억압과 지배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신념에 대한 신뢰가 특히 강한 사회이다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한국 사회는 왜 행복하지 </a:t>
            </a:r>
            <a:endParaRPr lang="en-US" altLang="ko-KR" sz="122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     않을까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?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그것은 행복한 사람들로 채워져 있지 않기 때문이다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20" dirty="0" smtClean="0">
                <a:solidFill>
                  <a:schemeClr val="tx1"/>
                </a:solidFill>
                <a:latin typeface="+mn-ea"/>
              </a:rPr>
              <a:t>즐겁고 행복한 삶은 무엇으로부터 오는 걸까</a:t>
            </a:r>
            <a:r>
              <a:rPr lang="en-US" altLang="ko-KR" sz="1220" dirty="0" smtClean="0">
                <a:solidFill>
                  <a:schemeClr val="tx1"/>
                </a:solidFill>
                <a:latin typeface="+mn-ea"/>
              </a:rPr>
              <a:t>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13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B814-9133-4163-812C-FAFF3C0BF56B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5232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3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우리는 왜 행복하지 않은가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우리가 행복하지 않은 이유는 자기가 없기 때문이다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우리를 지배하는 것은 우리의 욕망이 아니라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이념이다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이념은 원심력이 있어서 계속 높아진다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누가 더 먼 곳까지 도달하는가</a:t>
            </a:r>
            <a:r>
              <a:rPr lang="en-US" altLang="ko-KR" sz="1300" dirty="0" smtClean="0">
                <a:solidFill>
                  <a:schemeClr val="tx1"/>
                </a:solidFill>
              </a:rPr>
              <a:t>? </a:t>
            </a:r>
            <a:r>
              <a:rPr lang="ko-KR" altLang="en-US" sz="1300" dirty="0" smtClean="0">
                <a:solidFill>
                  <a:schemeClr val="tx1"/>
                </a:solidFill>
              </a:rPr>
              <a:t>맹목적이 되어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이념이 높아지면 높아질수록 거리가 멀어진다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이념과 신념을 기준으로 놓고 평가해서</a:t>
            </a:r>
            <a:r>
              <a:rPr lang="en-US" altLang="ko-KR" sz="1300" dirty="0" smtClean="0">
                <a:solidFill>
                  <a:schemeClr val="tx1"/>
                </a:solidFill>
              </a:rPr>
              <a:t>,</a:t>
            </a:r>
            <a:r>
              <a:rPr lang="ko-KR" altLang="en-US" sz="1300" dirty="0" smtClean="0">
                <a:solidFill>
                  <a:schemeClr val="tx1"/>
                </a:solidFill>
              </a:rPr>
              <a:t> 아름다운 일상은 존재할 수 없다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왜냐</a:t>
            </a:r>
            <a:r>
              <a:rPr lang="en-US" altLang="ko-KR" sz="1300" dirty="0" smtClean="0">
                <a:solidFill>
                  <a:schemeClr val="tx1"/>
                </a:solidFill>
              </a:rPr>
              <a:t>? </a:t>
            </a:r>
            <a:r>
              <a:rPr lang="ko-KR" altLang="en-US" sz="1300" dirty="0" smtClean="0">
                <a:solidFill>
                  <a:schemeClr val="tx1"/>
                </a:solidFill>
              </a:rPr>
              <a:t>아름다움은 여러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사람들이 합의해서 저 위에 걸어 놓게 되니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순수하며 이상적인 기준은 저 멀리에 존재해 있고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구체적인 현재의 내 아름다움이 도달하기는 어려운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저 높은 곳과 내 일상 사이에 틈 속에서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인간은 방황할 수 밖에 없고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틈이 크면 클 수록 불행하다는 느낌도 커지고 자존감도 낮아진다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b="1" dirty="0" smtClean="0">
                <a:solidFill>
                  <a:srgbClr val="0000FF"/>
                </a:solidFill>
              </a:rPr>
              <a:t>이념은 존재하지 않는 것이고 일상은 실제 세계이다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존재하지 않는 이념으로 존재하는 내 세계를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재단하려고 하면 피해를 보는 것은 나 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이념은 원래 없는 것이니 피해볼 대상이 없다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무책임할 뿐 아니라 완벽하다고 포장된 채 권위만 부리고 있는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우리가 각자 가지고 있는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이념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신념을 보편적인 것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객관적인 것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합리적인 것이라 칭송하면서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진리로 확신한다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존재하는 것은 무엇인가</a:t>
            </a:r>
            <a:r>
              <a:rPr lang="en-US" altLang="ko-KR" sz="1300" dirty="0" smtClean="0">
                <a:solidFill>
                  <a:schemeClr val="tx1"/>
                </a:solidFill>
              </a:rPr>
              <a:t>? </a:t>
            </a:r>
            <a:r>
              <a:rPr lang="ko-KR" altLang="en-US" sz="1300" dirty="0" smtClean="0">
                <a:solidFill>
                  <a:schemeClr val="tx1"/>
                </a:solidFill>
              </a:rPr>
              <a:t>이리 뛰고 저리 뛰며 노는 아이가 존재하는 거다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구체적으로 존재하는 아이가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추상적으로 존재하는 버릇에게 제어를 당하고 있는 꼴이다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학교는 하나의 이념으로 관리되고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하나의 기준을 강요하는 곳이 학교이다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성적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공부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대학입시를 잘 해내는 순종이 최고의 덕목이다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 절대 기준을 근거로 학생들은 서열화 되어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이 서열화는 학습 능력만 따지는 것이 아니라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그 학생 자체의 모든 것을 결정해 버린다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이 서열화의 아래에 있는 학생일 수록 자기가 부족한 느낌에 불행해질 수 밖에 없고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자기 존엄성을 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갖지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못하고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자기를 믿지 못하고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자기를 사랑하지 못하게 되어 버린다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인격적 왜곡을 피할 수 없다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endParaRPr lang="en-US" altLang="ko-KR" sz="13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14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20B2-6645-4686-9403-BED01422FF42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8233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자기 자신을 믿고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스스로를 긍정해야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여기서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긍정이란 것은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잘나고 좋은 모습의 나만을 </a:t>
            </a:r>
            <a:endParaRPr lang="en-US" altLang="ko-KR" sz="1300" b="1" dirty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 smtClean="0">
                <a:solidFill>
                  <a:srgbClr val="0000FF"/>
                </a:solidFill>
              </a:rPr>
              <a:t> 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긍정하라는 얘기가 아니다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못나고 일그러지고 추레하게 보이는 나 역시 자신이다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못나고 일그러지고 추레하게 보이는 이유는 바로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당신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이 그러해서 그렇게 보이는 것이 아니다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완벽한 체하고 있는 기준에 비춰 보니까 그렇게 보일 뿐이다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‘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당신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’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책임이 아니다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그것들을 함께 긍정하고 사랑해야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잘난 나만 받아들이고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못난 나는 외면하면 진정 자기로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사는 게 아니다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집단적 기준에 의해서 자기가 분열되어 있는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자신에 대한 무한 애정과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자신에 대한 무한 신뢰가 행복의 시작이다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>
                <a:solidFill>
                  <a:schemeClr val="tx1"/>
                </a:solidFill>
              </a:rPr>
              <a:t>고유명사로 돌아오라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>
                <a:solidFill>
                  <a:schemeClr val="tx1"/>
                </a:solidFill>
              </a:rPr>
              <a:t>숟가락을 어른들이게 쥐어 주어주면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당연히 일반적 이해인 </a:t>
            </a:r>
            <a:r>
              <a:rPr lang="en-US" altLang="ko-KR" sz="1300" dirty="0">
                <a:solidFill>
                  <a:schemeClr val="tx1"/>
                </a:solidFill>
              </a:rPr>
              <a:t>‘</a:t>
            </a:r>
            <a:r>
              <a:rPr lang="ko-KR" altLang="en-US" sz="1300" dirty="0">
                <a:solidFill>
                  <a:schemeClr val="tx1"/>
                </a:solidFill>
              </a:rPr>
              <a:t>밥 먹는 도구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>
                <a:solidFill>
                  <a:schemeClr val="tx1"/>
                </a:solidFill>
              </a:rPr>
              <a:t>로</a:t>
            </a:r>
            <a:r>
              <a:rPr lang="ko-KR" altLang="en-US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>
                <a:solidFill>
                  <a:schemeClr val="tx1"/>
                </a:solidFill>
              </a:rPr>
              <a:t>받아들인다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</a:t>
            </a:r>
            <a:r>
              <a:rPr lang="ko-KR" altLang="en-US" sz="1300" dirty="0">
                <a:solidFill>
                  <a:schemeClr val="tx1"/>
                </a:solidFill>
              </a:rPr>
              <a:t>하지만 아이들은 장난감처럼 가지고 놀고</a:t>
            </a:r>
            <a:r>
              <a:rPr lang="en-US" altLang="ko-KR" sz="1300" dirty="0">
                <a:solidFill>
                  <a:schemeClr val="tx1"/>
                </a:solidFill>
              </a:rPr>
              <a:t>,</a:t>
            </a:r>
            <a:r>
              <a:rPr lang="ko-KR" altLang="en-US" sz="1300" dirty="0">
                <a:solidFill>
                  <a:schemeClr val="tx1"/>
                </a:solidFill>
              </a:rPr>
              <a:t> 노는 모습도 다양하다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dirty="0">
                <a:solidFill>
                  <a:schemeClr val="tx1"/>
                </a:solidFill>
              </a:rPr>
              <a:t>일반적인 개념의 고정성에서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</a:t>
            </a:r>
            <a:r>
              <a:rPr lang="ko-KR" altLang="en-US" sz="1300" dirty="0" smtClean="0">
                <a:solidFill>
                  <a:schemeClr val="tx1"/>
                </a:solidFill>
              </a:rPr>
              <a:t>벗어나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장난감처럼 </a:t>
            </a:r>
            <a:r>
              <a:rPr lang="ko-KR" altLang="en-US" sz="1300" dirty="0">
                <a:solidFill>
                  <a:schemeClr val="tx1"/>
                </a:solidFill>
              </a:rPr>
              <a:t>갖고 놀면서 일반명사로서가 아닌 유일한 고유명사로 존재하는 것이다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</a:t>
            </a:r>
            <a:r>
              <a:rPr lang="ko-KR" altLang="en-US" sz="1300" dirty="0">
                <a:solidFill>
                  <a:schemeClr val="tx1"/>
                </a:solidFill>
              </a:rPr>
              <a:t>이럴 때 인간은 비로서 지배적 개념 틀 없이 대상과 직접 만나 일체가 될 수 있다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‘</a:t>
            </a:r>
            <a:r>
              <a:rPr lang="ko-KR" altLang="en-US" sz="1300" dirty="0">
                <a:solidFill>
                  <a:schemeClr val="tx1"/>
                </a:solidFill>
              </a:rPr>
              <a:t>일반</a:t>
            </a:r>
            <a:r>
              <a:rPr lang="en-US" altLang="ko-KR" sz="1300" dirty="0">
                <a:solidFill>
                  <a:schemeClr val="tx1"/>
                </a:solidFill>
              </a:rPr>
              <a:t>’ </a:t>
            </a:r>
            <a:r>
              <a:rPr lang="ko-KR" altLang="en-US" sz="1300" dirty="0">
                <a:solidFill>
                  <a:schemeClr val="tx1"/>
                </a:solidFill>
              </a:rPr>
              <a:t>인간이 개별적 주체로 재탄생 되는 것이다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b="1" dirty="0">
                <a:solidFill>
                  <a:srgbClr val="0000FF"/>
                </a:solidFill>
              </a:rPr>
              <a:t>인간이 개별적 주체로 등장할 때에 감성과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감수성이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개입되는 </a:t>
            </a:r>
            <a:r>
              <a:rPr lang="ko-KR" altLang="en-US" sz="1300" b="1" dirty="0">
                <a:solidFill>
                  <a:srgbClr val="0000FF"/>
                </a:solidFill>
              </a:rPr>
              <a:t>다양한 일들</a:t>
            </a:r>
            <a:r>
              <a:rPr lang="en-US" altLang="ko-KR" sz="1300" b="1" dirty="0">
                <a:solidFill>
                  <a:srgbClr val="0000FF"/>
                </a:solidFill>
              </a:rPr>
              <a:t>, </a:t>
            </a:r>
            <a:r>
              <a:rPr lang="ko-KR" altLang="en-US" sz="1300" b="1" dirty="0">
                <a:solidFill>
                  <a:srgbClr val="0000FF"/>
                </a:solidFill>
              </a:rPr>
              <a:t>이를테면 인격적 성숙</a:t>
            </a:r>
            <a:r>
              <a:rPr lang="en-US" altLang="ko-KR" sz="1300" b="1" dirty="0">
                <a:solidFill>
                  <a:srgbClr val="0000FF"/>
                </a:solidFill>
              </a:rPr>
              <a:t>, </a:t>
            </a:r>
            <a:r>
              <a:rPr lang="ko-KR" altLang="en-US" sz="1300" b="1" dirty="0">
                <a:solidFill>
                  <a:srgbClr val="0000FF"/>
                </a:solidFill>
              </a:rPr>
              <a:t>미학적 삶</a:t>
            </a:r>
            <a:r>
              <a:rPr lang="en-US" altLang="ko-KR" sz="1300" b="1" dirty="0">
                <a:solidFill>
                  <a:srgbClr val="0000FF"/>
                </a:solidFill>
              </a:rPr>
              <a:t>, </a:t>
            </a:r>
            <a:r>
              <a:rPr lang="ko-KR" altLang="en-US" sz="1300" b="1" dirty="0">
                <a:solidFill>
                  <a:srgbClr val="0000FF"/>
                </a:solidFill>
              </a:rPr>
              <a:t>관용</a:t>
            </a:r>
            <a:r>
              <a:rPr lang="en-US" altLang="ko-KR" sz="1300" b="1" dirty="0">
                <a:solidFill>
                  <a:srgbClr val="0000FF"/>
                </a:solidFill>
              </a:rPr>
              <a:t>, </a:t>
            </a:r>
            <a:r>
              <a:rPr lang="ko-KR" altLang="en-US" sz="1300" b="1" dirty="0">
                <a:solidFill>
                  <a:srgbClr val="0000FF"/>
                </a:solidFill>
              </a:rPr>
              <a:t>배려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등에 참여할 수 있는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것이다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중국 </a:t>
            </a:r>
            <a:r>
              <a:rPr lang="ko-KR" altLang="en-US" sz="1300" dirty="0">
                <a:solidFill>
                  <a:schemeClr val="tx1"/>
                </a:solidFill>
              </a:rPr>
              <a:t>혜자가 </a:t>
            </a:r>
            <a:r>
              <a:rPr lang="ko-KR" altLang="en-US" sz="1300" dirty="0" err="1">
                <a:solidFill>
                  <a:schemeClr val="tx1"/>
                </a:solidFill>
              </a:rPr>
              <a:t>위왕에게서</a:t>
            </a:r>
            <a:r>
              <a:rPr lang="ko-KR" altLang="en-US" sz="1300" dirty="0">
                <a:solidFill>
                  <a:schemeClr val="tx1"/>
                </a:solidFill>
              </a:rPr>
              <a:t> 박씨 하나를 얻었는데 나중에 열린 박이 너무 커서 바가지로 쓸 수가 없어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부숴버리고 </a:t>
            </a:r>
            <a:r>
              <a:rPr lang="ko-KR" altLang="en-US" sz="1300" dirty="0">
                <a:solidFill>
                  <a:schemeClr val="tx1"/>
                </a:solidFill>
              </a:rPr>
              <a:t>만다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dirty="0">
                <a:solidFill>
                  <a:schemeClr val="tx1"/>
                </a:solidFill>
              </a:rPr>
              <a:t>장자는 그걸 보고 </a:t>
            </a:r>
            <a:r>
              <a:rPr lang="en-US" altLang="ko-KR" sz="1300" dirty="0">
                <a:solidFill>
                  <a:schemeClr val="tx1"/>
                </a:solidFill>
              </a:rPr>
              <a:t>“</a:t>
            </a:r>
            <a:r>
              <a:rPr lang="ko-KR" altLang="en-US" sz="1300" dirty="0">
                <a:solidFill>
                  <a:schemeClr val="tx1"/>
                </a:solidFill>
              </a:rPr>
              <a:t>큰 박이 있다면 강에 띄워놓고 배처럼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>
                <a:solidFill>
                  <a:schemeClr val="tx1"/>
                </a:solidFill>
              </a:rPr>
              <a:t>타고 즐기면 될 터인데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그대는 </a:t>
            </a:r>
            <a:r>
              <a:rPr lang="ko-KR" altLang="en-US" sz="1300" dirty="0">
                <a:solidFill>
                  <a:schemeClr val="tx1"/>
                </a:solidFill>
              </a:rPr>
              <a:t>아무 쓸모가 없다고 불평만 하는가</a:t>
            </a:r>
            <a:r>
              <a:rPr lang="en-US" altLang="ko-KR" sz="1300" dirty="0">
                <a:solidFill>
                  <a:schemeClr val="tx1"/>
                </a:solidFill>
              </a:rPr>
              <a:t>?” </a:t>
            </a:r>
            <a:r>
              <a:rPr lang="ko-KR" altLang="en-US" sz="1300" dirty="0">
                <a:solidFill>
                  <a:schemeClr val="tx1"/>
                </a:solidFill>
              </a:rPr>
              <a:t>했다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dirty="0">
                <a:solidFill>
                  <a:schemeClr val="tx1"/>
                </a:solidFill>
              </a:rPr>
              <a:t>큰 박이던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숟가락이던 모든 사람들이 쓰고 있는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고정된 </a:t>
            </a:r>
            <a:r>
              <a:rPr lang="ko-KR" altLang="en-US" sz="1300" dirty="0">
                <a:solidFill>
                  <a:schemeClr val="tx1"/>
                </a:solidFill>
              </a:rPr>
              <a:t>개념에서 벗어나 자기만의 고유성을 가질 때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그래야 일반이 아니라 개별로 존재할 수 있다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자기가 </a:t>
            </a:r>
            <a:r>
              <a:rPr lang="ko-KR" altLang="en-US" sz="1300" dirty="0">
                <a:solidFill>
                  <a:schemeClr val="tx1"/>
                </a:solidFill>
              </a:rPr>
              <a:t>하는 일에서 성취를 이룬 사람들은 대개 이렇다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endParaRPr lang="en-US" altLang="ko-KR" sz="13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15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90CE-6370-469D-A474-10F67A472AA3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965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세계와 개념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동사와 명사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쌀 가게에서 쓰는 됫박이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r>
              <a:rPr lang="ko-KR" altLang="en-US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쌀 사러 온 사람에게 쌀을 됫박으로 수북하게 담은 다음 고봉이 된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부분은 싹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깍아내서</a:t>
            </a:r>
            <a:r>
              <a:rPr lang="ko-KR" altLang="en-US" sz="1300" dirty="0" smtClean="0">
                <a:solidFill>
                  <a:schemeClr val="tx1"/>
                </a:solidFill>
              </a:rPr>
              <a:t> 판다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이때 한 되가 되도록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깍아내는</a:t>
            </a:r>
            <a:r>
              <a:rPr lang="ko-KR" altLang="en-US" sz="1300" dirty="0" smtClean="0">
                <a:solidFill>
                  <a:schemeClr val="tx1"/>
                </a:solidFill>
              </a:rPr>
              <a:t> 도구를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평미레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라고 하는데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한자로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개</a:t>
            </a:r>
            <a:r>
              <a:rPr lang="en-US" altLang="ko-KR" sz="1300" dirty="0" smtClean="0">
                <a:solidFill>
                  <a:schemeClr val="tx1"/>
                </a:solidFill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</a:rPr>
              <a:t>槪</a:t>
            </a:r>
            <a:r>
              <a:rPr lang="en-US" altLang="ko-KR" sz="1300" dirty="0" smtClean="0">
                <a:solidFill>
                  <a:schemeClr val="tx1"/>
                </a:solidFill>
              </a:rPr>
              <a:t>)’ </a:t>
            </a:r>
            <a:r>
              <a:rPr lang="ko-KR" altLang="en-US" sz="1300" dirty="0" smtClean="0">
                <a:solidFill>
                  <a:schemeClr val="tx1"/>
                </a:solidFill>
              </a:rPr>
              <a:t>라고 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그러니까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개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라는 말은 공통의 틀 속에 들어가지 않는 여분을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깍아</a:t>
            </a:r>
            <a:r>
              <a:rPr lang="ko-KR" altLang="en-US" sz="1300" dirty="0" smtClean="0">
                <a:solidFill>
                  <a:schemeClr val="tx1"/>
                </a:solidFill>
              </a:rPr>
              <a:t>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버리는 도구다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>
                <a:solidFill>
                  <a:schemeClr val="tx1"/>
                </a:solidFill>
              </a:rPr>
              <a:t>개념이라는 말은</a:t>
            </a:r>
            <a:r>
              <a:rPr lang="en-US" altLang="ko-KR" sz="1300" dirty="0">
                <a:solidFill>
                  <a:schemeClr val="tx1"/>
                </a:solidFill>
              </a:rPr>
              <a:t>? </a:t>
            </a:r>
            <a:r>
              <a:rPr lang="ko-KR" altLang="en-US" sz="1300" dirty="0">
                <a:solidFill>
                  <a:schemeClr val="tx1"/>
                </a:solidFill>
              </a:rPr>
              <a:t>공통의 틀 속에 들어가지 않는 여분의 것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사적인 것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특수한 것은 제외하고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 </a:t>
            </a:r>
            <a:r>
              <a:rPr lang="ko-KR" altLang="en-US" sz="1300" dirty="0">
                <a:solidFill>
                  <a:schemeClr val="tx1"/>
                </a:solidFill>
              </a:rPr>
              <a:t>공통의 것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일반적인 것만을 생각의 형태로 저장한 것이다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dirty="0">
                <a:solidFill>
                  <a:schemeClr val="tx1"/>
                </a:solidFill>
              </a:rPr>
              <a:t>이것이 </a:t>
            </a:r>
            <a:r>
              <a:rPr lang="en-US" altLang="ko-KR" sz="1300" dirty="0">
                <a:solidFill>
                  <a:schemeClr val="tx1"/>
                </a:solidFill>
              </a:rPr>
              <a:t>‘</a:t>
            </a:r>
            <a:r>
              <a:rPr lang="ko-KR" altLang="en-US" sz="1300" dirty="0">
                <a:solidFill>
                  <a:schemeClr val="tx1"/>
                </a:solidFill>
              </a:rPr>
              <a:t>개념</a:t>
            </a:r>
            <a:r>
              <a:rPr lang="en-US" altLang="ko-KR" sz="1300" dirty="0">
                <a:solidFill>
                  <a:schemeClr val="tx1"/>
                </a:solidFill>
              </a:rPr>
              <a:t>’</a:t>
            </a:r>
            <a:r>
              <a:rPr lang="ko-KR" altLang="en-US" sz="1300" dirty="0">
                <a:solidFill>
                  <a:schemeClr val="tx1"/>
                </a:solidFill>
              </a:rPr>
              <a:t>이다</a:t>
            </a:r>
            <a:r>
              <a:rPr lang="en-US" altLang="ko-KR" sz="13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 </a:t>
            </a:r>
            <a:r>
              <a:rPr lang="ko-KR" altLang="en-US" sz="1300" dirty="0">
                <a:solidFill>
                  <a:schemeClr val="tx1"/>
                </a:solidFill>
              </a:rPr>
              <a:t>이 세계를 자기가 잡고 싶은 만큼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잡을 수 있는 만큼 잡아서 손에 남긴 것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그러니까 빠져 나간 것은 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     포기하고 손에 남겨진 것을 생각의 형태로 저장한 게 개념이다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 </a:t>
            </a:r>
            <a:r>
              <a:rPr lang="ko-KR" altLang="en-US" sz="1300" dirty="0">
                <a:solidFill>
                  <a:schemeClr val="tx1"/>
                </a:solidFill>
              </a:rPr>
              <a:t>개념은 출발부터 세계를 반영하기에 부족한 것이고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출발부터 소유적 상태이고 제한되어 있다</a:t>
            </a:r>
            <a:r>
              <a:rPr lang="en-US" altLang="ko-KR" sz="1300" dirty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>
                <a:solidFill>
                  <a:schemeClr val="tx1"/>
                </a:solidFill>
              </a:rPr>
              <a:t>우리는 왜 개념의 구조로 되어 있는 지식이 우리의 구체적 실생활보다 더 우위에 있다고 생각할까</a:t>
            </a:r>
            <a:r>
              <a:rPr lang="en-US" altLang="ko-KR" sz="1300" dirty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 </a:t>
            </a:r>
            <a:r>
              <a:rPr lang="ko-KR" altLang="en-US" sz="1300" dirty="0">
                <a:solidFill>
                  <a:schemeClr val="tx1"/>
                </a:solidFill>
              </a:rPr>
              <a:t>이것은 개념에 스스로 굴복 당한 것이다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dirty="0">
                <a:solidFill>
                  <a:schemeClr val="tx1"/>
                </a:solidFill>
              </a:rPr>
              <a:t>개념은 실재하는 세계와 살아 움직이는 </a:t>
            </a:r>
            <a:r>
              <a:rPr lang="en-US" altLang="ko-KR" sz="1300" dirty="0">
                <a:solidFill>
                  <a:schemeClr val="tx1"/>
                </a:solidFill>
              </a:rPr>
              <a:t>‘</a:t>
            </a:r>
            <a:r>
              <a:rPr lang="ko-KR" altLang="en-US" sz="1300" dirty="0">
                <a:solidFill>
                  <a:schemeClr val="tx1"/>
                </a:solidFill>
              </a:rPr>
              <a:t>나</a:t>
            </a:r>
            <a:r>
              <a:rPr lang="en-US" altLang="ko-KR" sz="1300" dirty="0">
                <a:solidFill>
                  <a:schemeClr val="tx1"/>
                </a:solidFill>
              </a:rPr>
              <a:t>’</a:t>
            </a:r>
            <a:r>
              <a:rPr lang="ko-KR" altLang="en-US" sz="1300" dirty="0">
                <a:solidFill>
                  <a:schemeClr val="tx1"/>
                </a:solidFill>
              </a:rPr>
              <a:t>를 위해 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 </a:t>
            </a:r>
            <a:r>
              <a:rPr lang="ko-KR" altLang="en-US" sz="1300" dirty="0">
                <a:solidFill>
                  <a:schemeClr val="tx1"/>
                </a:solidFill>
              </a:rPr>
              <a:t>존재 해야 하는데 존재하지 않는 개념이 실재하는 세계와 나를 제어하고 규정하고 있는 것이다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    </a:t>
            </a:r>
            <a:r>
              <a:rPr lang="ko-KR" altLang="en-US" sz="1300" dirty="0">
                <a:solidFill>
                  <a:schemeClr val="tx1"/>
                </a:solidFill>
              </a:rPr>
              <a:t>이념이나 개념의 정체를 정확히 보는 것은 나를 찾아가는 중요한 과정 중의 하나이다</a:t>
            </a:r>
            <a:r>
              <a:rPr lang="en-US" altLang="ko-KR" sz="1300" dirty="0">
                <a:solidFill>
                  <a:schemeClr val="tx1"/>
                </a:solidFill>
              </a:rPr>
              <a:t>. </a:t>
            </a:r>
            <a:r>
              <a:rPr lang="ko-KR" altLang="en-US" sz="1300" dirty="0">
                <a:solidFill>
                  <a:schemeClr val="tx1"/>
                </a:solidFill>
              </a:rPr>
              <a:t> 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endParaRPr lang="en-US" altLang="ko-KR" sz="13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16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02B5-D230-410C-AA65-F489D46B1F9E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066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92888" cy="4968552"/>
          </a:xfrm>
        </p:spPr>
        <p:txBody>
          <a:bodyPr>
            <a:normAutofit fontScale="92500"/>
          </a:bodyPr>
          <a:lstStyle/>
          <a:p>
            <a:pPr algn="l"/>
            <a:r>
              <a:rPr lang="ko-KR" altLang="en-US" sz="1400" b="1" dirty="0" smtClean="0">
                <a:solidFill>
                  <a:schemeClr val="tx1"/>
                </a:solidFill>
              </a:rPr>
              <a:t>존재하는 것은 개념이 아니라 사건이다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이념은 원래부터 진리로 존재하는 것이 아니다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구체적인 삶의 세계를 토양으로 해서 빚어진 것이다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실재하는 토양과의 연관성 속에서만 생명을 유지할 수 있는데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이념을 스스로 창조하지 않고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수입해서 쓰는 곳에서는 이 연관성을 상실한 채 사용한다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수입한 모든 이념들은 우리가 만든 게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아니다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그것을 만들 능력이 없으니 우리 토양과 관계없는 곳에서 만들어진 것을 들여오는 것인데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그렇게 되면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개념의 구조로 실재 세계를 제압하려는 구도가 될 수밖에 없다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진리로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취급받는</a:t>
            </a:r>
            <a:r>
              <a:rPr lang="ko-KR" altLang="en-US" sz="1400" dirty="0" smtClean="0">
                <a:solidFill>
                  <a:schemeClr val="tx1"/>
                </a:solidFill>
              </a:rPr>
              <a:t> 것이니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죽어라 지키는 수밖에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이념을 만든 사람은 수정하는 일이 어렵지 않지만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이념을 수입한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사람들은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구체적 세계와 이념 사이의 연결 고리를 모르니 토양이 변해 이념을 바꾸는 일을</a:t>
            </a:r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할 수가 없다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지키는 일만 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>
                <a:solidFill>
                  <a:schemeClr val="tx1"/>
                </a:solidFill>
              </a:rPr>
              <a:t>우리나라가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chemeClr val="tx1"/>
                </a:solidFill>
              </a:rPr>
              <a:t>중국 송나라 때 만들어진 주자학을 들여와 통치 이념으로 쓸 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중국은 명나라로 </a:t>
            </a:r>
            <a:r>
              <a:rPr lang="ko-KR" altLang="en-US" sz="1400" dirty="0" smtClean="0">
                <a:solidFill>
                  <a:schemeClr val="tx1"/>
                </a:solidFill>
              </a:rPr>
              <a:t>바뀌어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    </a:t>
            </a:r>
            <a:r>
              <a:rPr lang="ko-KR" altLang="en-US" sz="1400" dirty="0">
                <a:solidFill>
                  <a:schemeClr val="tx1"/>
                </a:solidFill>
              </a:rPr>
              <a:t>양명학으로 정치 이념이 바뀌었다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중국은 토양이 달라지니 이념도 거기에 맞추어 변화시켰는데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    </a:t>
            </a:r>
            <a:r>
              <a:rPr lang="ko-KR" altLang="en-US" sz="1400" dirty="0">
                <a:solidFill>
                  <a:schemeClr val="tx1"/>
                </a:solidFill>
              </a:rPr>
              <a:t>조선은 다른 토양에서 만들어진 수입품 이념을 끝까지 고수한다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실제로 존재성을 갖고 있지 </a:t>
            </a:r>
            <a:r>
              <a:rPr lang="ko-KR" altLang="en-US" sz="1400" dirty="0" smtClean="0">
                <a:solidFill>
                  <a:schemeClr val="tx1"/>
                </a:solidFill>
              </a:rPr>
              <a:t>않은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것에 의해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제어되고 </a:t>
            </a:r>
            <a:r>
              <a:rPr lang="ko-KR" altLang="en-US" sz="1400" dirty="0">
                <a:solidFill>
                  <a:schemeClr val="tx1"/>
                </a:solidFill>
              </a:rPr>
              <a:t>있고 우리가 만든 것이 아니라서 우리가 변화시킬 </a:t>
            </a:r>
            <a:r>
              <a:rPr lang="ko-KR" altLang="en-US" sz="1400" dirty="0" smtClean="0">
                <a:solidFill>
                  <a:schemeClr val="tx1"/>
                </a:solidFill>
              </a:rPr>
              <a:t>능력도 </a:t>
            </a:r>
            <a:r>
              <a:rPr lang="ko-KR" altLang="en-US" sz="1400" dirty="0">
                <a:solidFill>
                  <a:schemeClr val="tx1"/>
                </a:solidFill>
              </a:rPr>
              <a:t>없는 것이다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오늘날 </a:t>
            </a:r>
            <a:r>
              <a:rPr lang="ko-KR" altLang="en-US" sz="1400" dirty="0">
                <a:solidFill>
                  <a:schemeClr val="tx1"/>
                </a:solidFill>
              </a:rPr>
              <a:t>한국의 이데올로기 문제가 바로 이 문제이다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자아가 이념이나 신념의 지배를 받고 </a:t>
            </a:r>
            <a:r>
              <a:rPr lang="ko-KR" altLang="en-US" sz="1400" dirty="0" smtClean="0">
                <a:solidFill>
                  <a:schemeClr val="tx1"/>
                </a:solidFill>
              </a:rPr>
              <a:t>있어서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변화하는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세계를 그대로 </a:t>
            </a:r>
            <a:r>
              <a:rPr lang="ko-KR" altLang="en-US" sz="1400" dirty="0">
                <a:solidFill>
                  <a:schemeClr val="tx1"/>
                </a:solidFill>
              </a:rPr>
              <a:t>볼 수 있는 자아가 확보되지 않았다는 뜻이다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이념의 지배를 받는 </a:t>
            </a:r>
            <a:r>
              <a:rPr lang="ko-KR" altLang="en-US" sz="1400" dirty="0" smtClean="0">
                <a:solidFill>
                  <a:schemeClr val="tx1"/>
                </a:solidFill>
              </a:rPr>
              <a:t>사람은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세계를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봐야하는</a:t>
            </a:r>
            <a:r>
              <a:rPr lang="ko-KR" altLang="en-US" sz="1400" dirty="0" smtClean="0">
                <a:solidFill>
                  <a:schemeClr val="tx1"/>
                </a:solidFill>
              </a:rPr>
              <a:t> 대로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본다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b="1" dirty="0">
                <a:solidFill>
                  <a:srgbClr val="0000FF"/>
                </a:solidFill>
              </a:rPr>
              <a:t>인문적 통찰은 세계를 보이는 대로 볼 수 있을 때 실현된다</a:t>
            </a:r>
            <a:r>
              <a:rPr lang="en-US" altLang="ko-KR" sz="1400" b="1" dirty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    </a:t>
            </a:r>
            <a:r>
              <a:rPr lang="ko-KR" altLang="en-US" sz="1400" b="1" dirty="0">
                <a:solidFill>
                  <a:srgbClr val="0000FF"/>
                </a:solidFill>
              </a:rPr>
              <a:t>이념의 수행자가 아닌 생산자가 될 수 있을 때</a:t>
            </a:r>
            <a:r>
              <a:rPr lang="en-US" altLang="ko-KR" sz="1400" b="1" dirty="0">
                <a:solidFill>
                  <a:srgbClr val="0000FF"/>
                </a:solidFill>
              </a:rPr>
              <a:t>, </a:t>
            </a:r>
            <a:r>
              <a:rPr lang="ko-KR" altLang="en-US" sz="1400" b="1" dirty="0">
                <a:solidFill>
                  <a:srgbClr val="0000FF"/>
                </a:solidFill>
              </a:rPr>
              <a:t>내 실정에 맞게 수선할 수 있게 된다</a:t>
            </a:r>
            <a:r>
              <a:rPr lang="en-US" altLang="ko-KR" sz="1400" b="1" dirty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문제에서 이론을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생산하는 </a:t>
            </a:r>
            <a:r>
              <a:rPr lang="ko-KR" altLang="en-US" sz="1400" dirty="0">
                <a:solidFill>
                  <a:schemeClr val="tx1"/>
                </a:solidFill>
              </a:rPr>
              <a:t>주도적 힘을 가져야 한다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이런 것이 다 무엇과 관련이 있을까</a:t>
            </a:r>
            <a:r>
              <a:rPr lang="en-US" altLang="ko-KR" sz="1400" dirty="0">
                <a:solidFill>
                  <a:schemeClr val="tx1"/>
                </a:solidFill>
              </a:rPr>
              <a:t>?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‘</a:t>
            </a:r>
            <a:r>
              <a:rPr lang="ko-KR" altLang="en-US" sz="1400" dirty="0">
                <a:solidFill>
                  <a:schemeClr val="tx1"/>
                </a:solidFill>
              </a:rPr>
              <a:t>상상력</a:t>
            </a:r>
            <a:r>
              <a:rPr lang="en-US" altLang="ko-KR" sz="1400" dirty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이고 </a:t>
            </a:r>
            <a:r>
              <a:rPr lang="en-US" altLang="ko-KR" sz="1400" dirty="0">
                <a:solidFill>
                  <a:schemeClr val="tx1"/>
                </a:solidFill>
              </a:rPr>
              <a:t>‘</a:t>
            </a:r>
            <a:r>
              <a:rPr lang="ko-KR" altLang="en-US" sz="1400" dirty="0">
                <a:solidFill>
                  <a:schemeClr val="tx1"/>
                </a:solidFill>
              </a:rPr>
              <a:t>창의성</a:t>
            </a:r>
            <a:r>
              <a:rPr lang="en-US" altLang="ko-KR" sz="1400" dirty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한국인이 </a:t>
            </a:r>
            <a:r>
              <a:rPr lang="ko-KR" altLang="en-US" sz="1400" dirty="0">
                <a:solidFill>
                  <a:schemeClr val="tx1"/>
                </a:solidFill>
              </a:rPr>
              <a:t>한국인으로서 생각하기 시작해야 한다는 것이고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각자가 </a:t>
            </a:r>
            <a:r>
              <a:rPr lang="ko-KR" altLang="en-US" sz="1400" dirty="0">
                <a:solidFill>
                  <a:schemeClr val="tx1"/>
                </a:solidFill>
              </a:rPr>
              <a:t>우리가 아니라 </a:t>
            </a:r>
            <a:r>
              <a:rPr lang="en-US" altLang="ko-KR" sz="1400" dirty="0">
                <a:solidFill>
                  <a:schemeClr val="tx1"/>
                </a:solidFill>
              </a:rPr>
              <a:t>‘</a:t>
            </a:r>
            <a:r>
              <a:rPr lang="ko-KR" altLang="en-US" sz="1400" dirty="0">
                <a:solidFill>
                  <a:schemeClr val="tx1"/>
                </a:solidFill>
              </a:rPr>
              <a:t>나</a:t>
            </a:r>
            <a:r>
              <a:rPr lang="en-US" altLang="ko-KR" sz="1400" dirty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로 존재해야 한다</a:t>
            </a:r>
            <a:r>
              <a:rPr lang="en-US" altLang="ko-KR" sz="14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endParaRPr lang="en-US" altLang="ko-KR" sz="13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17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3020-44DD-4E4B-A10A-14D2183E02F0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2534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60" b="1" dirty="0" smtClean="0">
                <a:solidFill>
                  <a:schemeClr val="tx1"/>
                </a:solidFill>
              </a:rPr>
              <a:t>멋대로 해야 잘 할 수 있다</a:t>
            </a:r>
            <a:endParaRPr lang="en-US" altLang="ko-KR" sz="136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 smtClean="0">
                <a:solidFill>
                  <a:schemeClr val="tx1"/>
                </a:solidFill>
              </a:rPr>
              <a:t>개별적 존재들이 </a:t>
            </a:r>
            <a:r>
              <a:rPr lang="en-US" altLang="ko-KR" sz="1360" dirty="0" smtClean="0">
                <a:solidFill>
                  <a:schemeClr val="tx1"/>
                </a:solidFill>
              </a:rPr>
              <a:t>[</a:t>
            </a:r>
            <a:r>
              <a:rPr lang="ko-KR" altLang="en-US" sz="1360" dirty="0" smtClean="0">
                <a:solidFill>
                  <a:schemeClr val="tx1"/>
                </a:solidFill>
              </a:rPr>
              <a:t>보편</a:t>
            </a:r>
            <a:r>
              <a:rPr lang="en-US" altLang="ko-KR" sz="1360" dirty="0" smtClean="0">
                <a:solidFill>
                  <a:schemeClr val="tx1"/>
                </a:solidFill>
              </a:rPr>
              <a:t>]</a:t>
            </a:r>
            <a:r>
              <a:rPr lang="ko-KR" altLang="en-US" sz="1360" dirty="0" smtClean="0">
                <a:solidFill>
                  <a:schemeClr val="tx1"/>
                </a:solidFill>
              </a:rPr>
              <a:t>이라는 특정한 지배를 받지 않고 자발적 의지에 의해 삶을 영위하는 </a:t>
            </a:r>
            <a:endParaRPr lang="en-US" altLang="ko-KR" sz="136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‘</a:t>
            </a:r>
            <a:r>
              <a:rPr lang="ko-KR" altLang="en-US" sz="1360" dirty="0" smtClean="0">
                <a:solidFill>
                  <a:schemeClr val="tx1"/>
                </a:solidFill>
              </a:rPr>
              <a:t>반드시 어떠해야 한다</a:t>
            </a:r>
            <a:r>
              <a:rPr lang="en-US" altLang="ko-KR" sz="1360" dirty="0" smtClean="0">
                <a:solidFill>
                  <a:schemeClr val="tx1"/>
                </a:solidFill>
              </a:rPr>
              <a:t>’</a:t>
            </a:r>
            <a:r>
              <a:rPr lang="ko-KR" altLang="en-US" sz="1360" dirty="0" smtClean="0">
                <a:solidFill>
                  <a:schemeClr val="tx1"/>
                </a:solidFill>
              </a:rPr>
              <a:t>랄지</a:t>
            </a:r>
            <a:r>
              <a:rPr lang="en-US" altLang="ko-KR" sz="1360" dirty="0" smtClean="0">
                <a:solidFill>
                  <a:schemeClr val="tx1"/>
                </a:solidFill>
              </a:rPr>
              <a:t>, ‘</a:t>
            </a:r>
            <a:r>
              <a:rPr lang="ko-KR" altLang="en-US" sz="1360" dirty="0" smtClean="0">
                <a:solidFill>
                  <a:schemeClr val="tx1"/>
                </a:solidFill>
              </a:rPr>
              <a:t>바람직한 일을 해야 한다</a:t>
            </a:r>
            <a:r>
              <a:rPr lang="en-US" altLang="ko-KR" sz="1360" dirty="0" smtClean="0">
                <a:solidFill>
                  <a:schemeClr val="tx1"/>
                </a:solidFill>
              </a:rPr>
              <a:t>’</a:t>
            </a:r>
            <a:r>
              <a:rPr lang="ko-KR" altLang="en-US" sz="1360" dirty="0" smtClean="0">
                <a:solidFill>
                  <a:schemeClr val="tx1"/>
                </a:solidFill>
              </a:rPr>
              <a:t>라는 굴레에서 벗어나 </a:t>
            </a:r>
            <a:endParaRPr lang="en-US" altLang="ko-KR" sz="136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아무런 기준이나 목적의</a:t>
            </a:r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ko-KR" altLang="en-US" sz="1360" dirty="0" smtClean="0">
                <a:solidFill>
                  <a:schemeClr val="tx1"/>
                </a:solidFill>
              </a:rPr>
              <a:t>제어를 받지 않고 하는 자발적 발휘</a:t>
            </a:r>
            <a:r>
              <a:rPr lang="en-US" altLang="ko-KR" sz="1360" dirty="0" smtClean="0">
                <a:solidFill>
                  <a:schemeClr val="tx1"/>
                </a:solidFill>
              </a:rPr>
              <a:t>!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 smtClean="0">
                <a:solidFill>
                  <a:schemeClr val="tx1"/>
                </a:solidFill>
              </a:rPr>
              <a:t>모두 멋대로 한다면 도덕적 혼란 상태에 빠지고 말거라 걱정할 수도 있겠지만</a:t>
            </a:r>
            <a:r>
              <a:rPr lang="en-US" altLang="ko-KR" sz="136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노자는 전혀 걱정하지</a:t>
            </a:r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ko-KR" altLang="en-US" sz="1360" dirty="0" smtClean="0">
                <a:solidFill>
                  <a:schemeClr val="tx1"/>
                </a:solidFill>
              </a:rPr>
              <a:t>않았다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  <a:r>
              <a:rPr lang="ko-KR" altLang="en-US" sz="1360" dirty="0" smtClean="0">
                <a:solidFill>
                  <a:schemeClr val="tx1"/>
                </a:solidFill>
              </a:rPr>
              <a:t>외려 멋대로 해야 제대로 되고</a:t>
            </a:r>
            <a:r>
              <a:rPr lang="en-US" altLang="ko-KR" sz="1360" dirty="0" smtClean="0">
                <a:solidFill>
                  <a:schemeClr val="tx1"/>
                </a:solidFill>
              </a:rPr>
              <a:t>, </a:t>
            </a:r>
            <a:r>
              <a:rPr lang="ko-KR" altLang="en-US" sz="1360" dirty="0" smtClean="0">
                <a:solidFill>
                  <a:schemeClr val="tx1"/>
                </a:solidFill>
              </a:rPr>
              <a:t>잘 할 수 있다고 강조했다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- </a:t>
            </a:r>
            <a:r>
              <a:rPr lang="ko-KR" altLang="en-US" sz="1360" dirty="0" smtClean="0">
                <a:solidFill>
                  <a:schemeClr val="tx1"/>
                </a:solidFill>
              </a:rPr>
              <a:t>멋대로 하라</a:t>
            </a:r>
            <a:r>
              <a:rPr lang="en-US" altLang="ko-KR" sz="1360" dirty="0" smtClean="0">
                <a:solidFill>
                  <a:schemeClr val="tx1"/>
                </a:solidFill>
              </a:rPr>
              <a:t>, </a:t>
            </a:r>
            <a:r>
              <a:rPr lang="ko-KR" altLang="en-US" sz="1360" dirty="0" smtClean="0">
                <a:solidFill>
                  <a:schemeClr val="tx1"/>
                </a:solidFill>
              </a:rPr>
              <a:t>그러면 안 되는 일이 없다</a:t>
            </a:r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(</a:t>
            </a:r>
            <a:r>
              <a:rPr lang="ko-KR" altLang="en-US" sz="1360" dirty="0" smtClean="0">
                <a:solidFill>
                  <a:schemeClr val="tx1"/>
                </a:solidFill>
              </a:rPr>
              <a:t>도덕경 </a:t>
            </a:r>
            <a:r>
              <a:rPr lang="en-US" altLang="ko-KR" sz="1360" dirty="0" smtClean="0">
                <a:solidFill>
                  <a:schemeClr val="tx1"/>
                </a:solidFill>
              </a:rPr>
              <a:t>37</a:t>
            </a:r>
            <a:r>
              <a:rPr lang="ko-KR" altLang="en-US" sz="1360" dirty="0" smtClean="0">
                <a:solidFill>
                  <a:schemeClr val="tx1"/>
                </a:solidFill>
              </a:rPr>
              <a:t>장</a:t>
            </a:r>
            <a:r>
              <a:rPr lang="en-US" altLang="ko-KR" sz="136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- </a:t>
            </a:r>
            <a:r>
              <a:rPr lang="ko-KR" altLang="en-US" sz="1360" dirty="0" smtClean="0">
                <a:solidFill>
                  <a:schemeClr val="tx1"/>
                </a:solidFill>
              </a:rPr>
              <a:t>멋대로 하면</a:t>
            </a:r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ko-KR" altLang="en-US" sz="1360" dirty="0" smtClean="0">
                <a:solidFill>
                  <a:schemeClr val="tx1"/>
                </a:solidFill>
              </a:rPr>
              <a:t>오히려</a:t>
            </a:r>
            <a:r>
              <a:rPr lang="en-US" altLang="ko-KR" sz="1360" dirty="0" smtClean="0">
                <a:solidFill>
                  <a:schemeClr val="tx1"/>
                </a:solidFill>
              </a:rPr>
              <a:t>, “</a:t>
            </a:r>
            <a:r>
              <a:rPr lang="ko-KR" altLang="en-US" sz="1360" dirty="0" smtClean="0">
                <a:solidFill>
                  <a:schemeClr val="tx1"/>
                </a:solidFill>
              </a:rPr>
              <a:t>저절로 교화되고</a:t>
            </a:r>
            <a:r>
              <a:rPr lang="en-US" altLang="ko-KR" sz="1360" dirty="0" smtClean="0">
                <a:solidFill>
                  <a:schemeClr val="tx1"/>
                </a:solidFill>
              </a:rPr>
              <a:t>,</a:t>
            </a:r>
            <a:r>
              <a:rPr lang="ko-KR" altLang="en-US" sz="1360" dirty="0" smtClean="0">
                <a:solidFill>
                  <a:schemeClr val="tx1"/>
                </a:solidFill>
              </a:rPr>
              <a:t>저절로 올바르게 되며</a:t>
            </a:r>
            <a:r>
              <a:rPr lang="en-US" altLang="ko-KR" sz="1360" dirty="0" smtClean="0">
                <a:solidFill>
                  <a:schemeClr val="tx1"/>
                </a:solidFill>
              </a:rPr>
              <a:t>, </a:t>
            </a:r>
            <a:r>
              <a:rPr lang="ko-KR" altLang="en-US" sz="1360" dirty="0" smtClean="0">
                <a:solidFill>
                  <a:schemeClr val="tx1"/>
                </a:solidFill>
              </a:rPr>
              <a:t>저절로 부유해지고</a:t>
            </a:r>
            <a:r>
              <a:rPr lang="en-US" altLang="ko-KR" sz="136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  </a:t>
            </a:r>
            <a:r>
              <a:rPr lang="ko-KR" altLang="en-US" sz="1360" dirty="0" smtClean="0">
                <a:solidFill>
                  <a:schemeClr val="tx1"/>
                </a:solidFill>
              </a:rPr>
              <a:t>저절로 소박해진다</a:t>
            </a:r>
            <a:r>
              <a:rPr lang="en-US" altLang="ko-KR" sz="1360" dirty="0" smtClean="0">
                <a:solidFill>
                  <a:schemeClr val="tx1"/>
                </a:solidFill>
              </a:rPr>
              <a:t>”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 smtClean="0">
                <a:solidFill>
                  <a:schemeClr val="tx1"/>
                </a:solidFill>
              </a:rPr>
              <a:t>멋대로 하는 힘은 각자의 욕망에서 나온다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  <a:r>
              <a:rPr lang="ko-KR" altLang="en-US" sz="1360" dirty="0" smtClean="0">
                <a:solidFill>
                  <a:schemeClr val="tx1"/>
                </a:solidFill>
              </a:rPr>
              <a:t>모든 사람들에게 원래부터 갖추어진 것으로 인식되는</a:t>
            </a:r>
            <a:endParaRPr lang="en-US" altLang="ko-KR" sz="136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이성에 의해 지탱되는 이념의 틀 속에서 멋대로 하는 힘은 결코 싹 틀 수 없다</a:t>
            </a:r>
            <a:r>
              <a:rPr lang="en-US" altLang="ko-KR" sz="1360" dirty="0" smtClean="0">
                <a:solidFill>
                  <a:schemeClr val="tx1"/>
                </a:solidFill>
              </a:rPr>
              <a:t>. 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b="1" dirty="0" smtClean="0">
                <a:solidFill>
                  <a:srgbClr val="0000FF"/>
                </a:solidFill>
              </a:rPr>
              <a:t>노자는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바람직한 일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보다는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바라는 일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을 하고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해야 하는 일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’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보다는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하고 싶은 일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을 하며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,</a:t>
            </a:r>
          </a:p>
          <a:p>
            <a:pPr algn="l"/>
            <a:r>
              <a:rPr lang="en-US" altLang="ko-KR" sz="1360" b="1" dirty="0">
                <a:solidFill>
                  <a:srgbClr val="0000FF"/>
                </a:solidFill>
              </a:rPr>
              <a:t>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    ‘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좋은 일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보다는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좋아하는 일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을 해야 한다고 말했다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곧 보편적 이성에서 벗어나 </a:t>
            </a:r>
            <a:endParaRPr lang="en-US" altLang="ko-KR" sz="136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60" b="1" dirty="0">
                <a:solidFill>
                  <a:srgbClr val="0000FF"/>
                </a:solidFill>
              </a:rPr>
              <a:t>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개별적 욕망에 집중하라는 것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개별적 욕망에 집중해야 멋대로 할 수 있고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, </a:t>
            </a:r>
          </a:p>
          <a:p>
            <a:pPr algn="l"/>
            <a:r>
              <a:rPr lang="en-US" altLang="ko-KR" sz="1360" b="1" dirty="0">
                <a:solidFill>
                  <a:srgbClr val="0000FF"/>
                </a:solidFill>
              </a:rPr>
              <a:t>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멋대로 해야 잘 할 수 있다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. </a:t>
            </a:r>
            <a:endParaRPr lang="en-US" altLang="ko-KR" sz="1360" b="1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18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62D-C8D6-49C6-B40D-0FAF646E40D5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6684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두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인간이 그리는 무늬와 마주 서기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112568"/>
          </a:xfrm>
        </p:spPr>
        <p:txBody>
          <a:bodyPr>
            <a:noAutofit/>
          </a:bodyPr>
          <a:lstStyle/>
          <a:p>
            <a:pPr algn="l"/>
            <a:endParaRPr lang="en-US" altLang="ko-KR" sz="1320" dirty="0">
              <a:solidFill>
                <a:schemeClr val="tx1"/>
              </a:solidFill>
            </a:endParaRPr>
          </a:p>
          <a:p>
            <a:pPr algn="l"/>
            <a:r>
              <a:rPr lang="ko-KR" altLang="en-US" sz="1320" b="1" dirty="0" smtClean="0">
                <a:solidFill>
                  <a:schemeClr val="tx1"/>
                </a:solidFill>
              </a:rPr>
              <a:t>노자</a:t>
            </a:r>
            <a:r>
              <a:rPr lang="en-US" altLang="ko-KR" sz="132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320" b="1" dirty="0" smtClean="0">
                <a:solidFill>
                  <a:schemeClr val="tx1"/>
                </a:solidFill>
              </a:rPr>
              <a:t>현대를 만나는 길</a:t>
            </a:r>
            <a:endParaRPr lang="en-US" altLang="ko-KR" sz="132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20" dirty="0" smtClean="0">
                <a:solidFill>
                  <a:schemeClr val="tx1"/>
                </a:solidFill>
              </a:rPr>
              <a:t>공자는 </a:t>
            </a:r>
            <a:r>
              <a:rPr lang="ko-KR" altLang="en-US" sz="1320" dirty="0">
                <a:solidFill>
                  <a:schemeClr val="tx1"/>
                </a:solidFill>
              </a:rPr>
              <a:t>인간의 예를 끊임없이 강조한 사람이고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공자가 말한 예란 전체 사회가 모두 따라야 하는 </a:t>
            </a:r>
            <a:endParaRPr lang="en-US" altLang="ko-KR" sz="132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20" dirty="0">
                <a:solidFill>
                  <a:schemeClr val="tx1"/>
                </a:solidFill>
              </a:rPr>
              <a:t> </a:t>
            </a:r>
            <a:r>
              <a:rPr lang="en-US" altLang="ko-KR" sz="1320" dirty="0" smtClean="0">
                <a:solidFill>
                  <a:schemeClr val="tx1"/>
                </a:solidFill>
              </a:rPr>
              <a:t>    </a:t>
            </a:r>
            <a:r>
              <a:rPr lang="ko-KR" altLang="en-US" sz="1320" dirty="0" smtClean="0">
                <a:solidFill>
                  <a:schemeClr val="tx1"/>
                </a:solidFill>
              </a:rPr>
              <a:t>보편적 기준이다</a:t>
            </a:r>
            <a:r>
              <a:rPr lang="en-US" altLang="ko-KR" sz="1320" dirty="0" smtClean="0">
                <a:solidFill>
                  <a:schemeClr val="tx1"/>
                </a:solidFill>
              </a:rPr>
              <a:t>. </a:t>
            </a:r>
            <a:r>
              <a:rPr lang="ko-KR" altLang="en-US" sz="1320" dirty="0" smtClean="0">
                <a:solidFill>
                  <a:schemeClr val="tx1"/>
                </a:solidFill>
              </a:rPr>
              <a:t>이 </a:t>
            </a:r>
            <a:r>
              <a:rPr lang="ko-KR" altLang="en-US" sz="1320" dirty="0">
                <a:solidFill>
                  <a:schemeClr val="tx1"/>
                </a:solidFill>
              </a:rPr>
              <a:t>기준을 삶 속에서 실현하는 것이 공자가 건설하려는 것이다</a:t>
            </a:r>
            <a:r>
              <a:rPr lang="en-US" altLang="ko-KR" sz="1320" dirty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20" dirty="0" smtClean="0">
                <a:solidFill>
                  <a:schemeClr val="tx1"/>
                </a:solidFill>
              </a:rPr>
              <a:t>노자가 </a:t>
            </a:r>
            <a:r>
              <a:rPr lang="ko-KR" altLang="en-US" sz="1320" dirty="0">
                <a:solidFill>
                  <a:schemeClr val="tx1"/>
                </a:solidFill>
              </a:rPr>
              <a:t>보기에 조직이나 사회의 건강성은 개별적인 각자가 얼마만큼의 자율성을 </a:t>
            </a:r>
            <a:r>
              <a:rPr lang="ko-KR" altLang="en-US" sz="1320" dirty="0" err="1">
                <a:solidFill>
                  <a:schemeClr val="tx1"/>
                </a:solidFill>
              </a:rPr>
              <a:t>부여받고</a:t>
            </a:r>
            <a:r>
              <a:rPr lang="ko-KR" altLang="en-US" sz="132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ko-KR" altLang="en-US" sz="1320" dirty="0" smtClean="0">
                <a:solidFill>
                  <a:schemeClr val="tx1"/>
                </a:solidFill>
              </a:rPr>
              <a:t>     얼마만큼의 </a:t>
            </a:r>
            <a:r>
              <a:rPr lang="ko-KR" altLang="en-US" sz="1320" dirty="0">
                <a:solidFill>
                  <a:schemeClr val="tx1"/>
                </a:solidFill>
              </a:rPr>
              <a:t>자발적 생명력이 허용되는가에 달렸다고 </a:t>
            </a:r>
            <a:r>
              <a:rPr lang="ko-KR" altLang="en-US" sz="1320" dirty="0" smtClean="0">
                <a:solidFill>
                  <a:schemeClr val="tx1"/>
                </a:solidFill>
              </a:rPr>
              <a:t>했다</a:t>
            </a:r>
            <a:r>
              <a:rPr lang="en-US" altLang="ko-KR" sz="1320" dirty="0" smtClean="0">
                <a:solidFill>
                  <a:schemeClr val="tx1"/>
                </a:solidFill>
              </a:rPr>
              <a:t>. </a:t>
            </a:r>
            <a:r>
              <a:rPr lang="ko-KR" altLang="en-US" sz="1320" dirty="0" smtClean="0">
                <a:solidFill>
                  <a:schemeClr val="tx1"/>
                </a:solidFill>
              </a:rPr>
              <a:t>사회나 </a:t>
            </a:r>
            <a:r>
              <a:rPr lang="ko-KR" altLang="en-US" sz="1320" dirty="0">
                <a:solidFill>
                  <a:schemeClr val="tx1"/>
                </a:solidFill>
              </a:rPr>
              <a:t>조직에서 구성원들이 </a:t>
            </a:r>
            <a:endParaRPr lang="en-US" altLang="ko-KR" sz="132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20" dirty="0">
                <a:solidFill>
                  <a:schemeClr val="tx1"/>
                </a:solidFill>
              </a:rPr>
              <a:t> </a:t>
            </a:r>
            <a:r>
              <a:rPr lang="en-US" altLang="ko-KR" sz="1320" dirty="0" smtClean="0">
                <a:solidFill>
                  <a:schemeClr val="tx1"/>
                </a:solidFill>
              </a:rPr>
              <a:t>    </a:t>
            </a:r>
            <a:r>
              <a:rPr lang="ko-KR" altLang="en-US" sz="1320" dirty="0" smtClean="0">
                <a:solidFill>
                  <a:schemeClr val="tx1"/>
                </a:solidFill>
              </a:rPr>
              <a:t>자기만의 </a:t>
            </a:r>
            <a:r>
              <a:rPr lang="ko-KR" altLang="en-US" sz="1320" dirty="0">
                <a:solidFill>
                  <a:schemeClr val="tx1"/>
                </a:solidFill>
              </a:rPr>
              <a:t>고유함을 드러내기 어렵기 </a:t>
            </a:r>
            <a:r>
              <a:rPr lang="ko-KR" altLang="en-US" sz="1320" dirty="0" smtClean="0">
                <a:solidFill>
                  <a:schemeClr val="tx1"/>
                </a:solidFill>
              </a:rPr>
              <a:t>때문에 노자는 </a:t>
            </a:r>
            <a:r>
              <a:rPr lang="ko-KR" altLang="en-US" sz="1320" dirty="0">
                <a:solidFill>
                  <a:schemeClr val="tx1"/>
                </a:solidFill>
              </a:rPr>
              <a:t>조직을 작은 단위로  운영해야 한다고 말한다</a:t>
            </a:r>
            <a:r>
              <a:rPr lang="en-US" altLang="ko-KR" sz="1320" dirty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20" b="1" dirty="0">
                <a:solidFill>
                  <a:srgbClr val="0000FF"/>
                </a:solidFill>
              </a:rPr>
              <a:t>사회나 조직이 거대해지면 그 속의 구성원들은 익명의 존재가 되기 쉬우니 </a:t>
            </a:r>
            <a:endParaRPr lang="en-US" altLang="ko-KR" sz="132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20" b="1" dirty="0" smtClean="0">
                <a:solidFill>
                  <a:srgbClr val="0000FF"/>
                </a:solidFill>
              </a:rPr>
              <a:t>    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오늘날 </a:t>
            </a:r>
            <a:r>
              <a:rPr lang="ko-KR" altLang="en-US" sz="1320" b="1" dirty="0">
                <a:solidFill>
                  <a:srgbClr val="0000FF"/>
                </a:solidFill>
              </a:rPr>
              <a:t>많은 조직들이 중앙 집권보다 </a:t>
            </a:r>
            <a:r>
              <a:rPr lang="ko-KR" altLang="en-US" sz="1320" b="1" dirty="0" err="1">
                <a:solidFill>
                  <a:srgbClr val="0000FF"/>
                </a:solidFill>
              </a:rPr>
              <a:t>분산형</a:t>
            </a:r>
            <a:r>
              <a:rPr lang="ko-KR" altLang="en-US" sz="1320" b="1" dirty="0">
                <a:solidFill>
                  <a:srgbClr val="0000FF"/>
                </a:solidFill>
              </a:rPr>
              <a:t> 팀제로 관리를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한다</a:t>
            </a:r>
            <a:r>
              <a:rPr lang="en-US" altLang="ko-KR" sz="132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팀제로 하는 작은 단위에서야 </a:t>
            </a:r>
            <a:endParaRPr lang="en-US" altLang="ko-KR" sz="132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20" b="1" dirty="0">
                <a:solidFill>
                  <a:srgbClr val="0000FF"/>
                </a:solidFill>
              </a:rPr>
              <a:t> </a:t>
            </a:r>
            <a:r>
              <a:rPr lang="en-US" altLang="ko-KR" sz="132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구성원이 자기의 활동을 자기 삶으로 느낄 수 있음을 인정하는 것이다</a:t>
            </a:r>
            <a:r>
              <a:rPr lang="en-US" altLang="ko-KR" sz="132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20" dirty="0" smtClean="0">
                <a:solidFill>
                  <a:schemeClr val="tx1"/>
                </a:solidFill>
              </a:rPr>
              <a:t>현대의 </a:t>
            </a:r>
            <a:r>
              <a:rPr lang="ko-KR" altLang="en-US" sz="1320" dirty="0">
                <a:solidFill>
                  <a:schemeClr val="tx1"/>
                </a:solidFill>
              </a:rPr>
              <a:t>방향을 관찰하다 보면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공자나 맹자보다 </a:t>
            </a:r>
            <a:r>
              <a:rPr lang="ko-KR" altLang="en-US" sz="1320" dirty="0" smtClean="0">
                <a:solidFill>
                  <a:schemeClr val="tx1"/>
                </a:solidFill>
              </a:rPr>
              <a:t>노자나 </a:t>
            </a:r>
            <a:r>
              <a:rPr lang="ko-KR" altLang="en-US" sz="1320" dirty="0">
                <a:solidFill>
                  <a:schemeClr val="tx1"/>
                </a:solidFill>
              </a:rPr>
              <a:t>장자를 만나는 게 실속 있을 </a:t>
            </a:r>
            <a:r>
              <a:rPr lang="ko-KR" altLang="en-US" sz="1320" dirty="0" smtClean="0">
                <a:solidFill>
                  <a:schemeClr val="tx1"/>
                </a:solidFill>
              </a:rPr>
              <a:t>것이다</a:t>
            </a:r>
            <a:r>
              <a:rPr lang="en-US" altLang="ko-KR" sz="1320" dirty="0" smtClean="0">
                <a:solidFill>
                  <a:schemeClr val="tx1"/>
                </a:solidFill>
              </a:rPr>
              <a:t>. 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en-US" altLang="ko-KR" sz="132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20" b="1" dirty="0">
                <a:solidFill>
                  <a:schemeClr val="tx1"/>
                </a:solidFill>
              </a:rPr>
              <a:t>‘</a:t>
            </a:r>
            <a:r>
              <a:rPr lang="ko-KR" altLang="en-US" sz="1320" b="1" dirty="0">
                <a:solidFill>
                  <a:schemeClr val="tx1"/>
                </a:solidFill>
              </a:rPr>
              <a:t>덕</a:t>
            </a:r>
            <a:r>
              <a:rPr lang="en-US" altLang="ko-KR" sz="1320" b="1" dirty="0">
                <a:solidFill>
                  <a:schemeClr val="tx1"/>
                </a:solidFill>
              </a:rPr>
              <a:t>’</a:t>
            </a:r>
            <a:r>
              <a:rPr lang="ko-KR" altLang="en-US" sz="1320" b="1" dirty="0">
                <a:solidFill>
                  <a:schemeClr val="tx1"/>
                </a:solidFill>
              </a:rPr>
              <a:t>이란 무엇인가</a:t>
            </a:r>
            <a:endParaRPr lang="en-US" altLang="ko-KR" sz="132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20" dirty="0">
                <a:solidFill>
                  <a:schemeClr val="tx1"/>
                </a:solidFill>
              </a:rPr>
              <a:t>일반적으로 덕이란 단어를 가지고 내면의 두툼한 어떤 것을 표현한다</a:t>
            </a:r>
            <a:r>
              <a:rPr lang="en-US" altLang="ko-KR" sz="132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20" dirty="0">
                <a:solidFill>
                  <a:schemeClr val="tx1"/>
                </a:solidFill>
              </a:rPr>
              <a:t>     </a:t>
            </a:r>
            <a:r>
              <a:rPr lang="ko-KR" altLang="en-US" sz="1320" dirty="0">
                <a:solidFill>
                  <a:schemeClr val="tx1"/>
                </a:solidFill>
              </a:rPr>
              <a:t>봉사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헌신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인자함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자애로움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이해심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배려</a:t>
            </a:r>
            <a:r>
              <a:rPr lang="en-US" altLang="ko-KR" sz="1320" dirty="0">
                <a:solidFill>
                  <a:schemeClr val="tx1"/>
                </a:solidFill>
              </a:rPr>
              <a:t>, </a:t>
            </a:r>
            <a:r>
              <a:rPr lang="ko-KR" altLang="en-US" sz="1320" dirty="0">
                <a:solidFill>
                  <a:schemeClr val="tx1"/>
                </a:solidFill>
              </a:rPr>
              <a:t>포용력 등</a:t>
            </a:r>
            <a:r>
              <a:rPr lang="en-US" altLang="ko-KR" sz="1320" dirty="0">
                <a:solidFill>
                  <a:schemeClr val="tx1"/>
                </a:solidFill>
              </a:rPr>
              <a:t>..  </a:t>
            </a:r>
            <a:r>
              <a:rPr lang="ko-KR" altLang="en-US" sz="1320" dirty="0">
                <a:solidFill>
                  <a:schemeClr val="tx1"/>
                </a:solidFill>
              </a:rPr>
              <a:t>덕을 갖춘 마음은 태어날 때부터 </a:t>
            </a:r>
            <a:r>
              <a:rPr lang="ko-KR" altLang="en-US" sz="1320" dirty="0" smtClean="0">
                <a:solidFill>
                  <a:schemeClr val="tx1"/>
                </a:solidFill>
              </a:rPr>
              <a:t>가지고 </a:t>
            </a:r>
            <a:endParaRPr lang="en-US" altLang="ko-KR" sz="132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20" dirty="0" smtClean="0">
                <a:solidFill>
                  <a:schemeClr val="tx1"/>
                </a:solidFill>
              </a:rPr>
              <a:t>     있던 </a:t>
            </a:r>
            <a:r>
              <a:rPr lang="ko-KR" altLang="en-US" sz="1320" dirty="0">
                <a:solidFill>
                  <a:schemeClr val="tx1"/>
                </a:solidFill>
              </a:rPr>
              <a:t>원래의 마음일 것이다</a:t>
            </a:r>
            <a:r>
              <a:rPr lang="en-US" altLang="ko-KR" sz="1320" dirty="0">
                <a:solidFill>
                  <a:schemeClr val="tx1"/>
                </a:solidFill>
              </a:rPr>
              <a:t>. </a:t>
            </a:r>
            <a:r>
              <a:rPr lang="ko-KR" altLang="en-US" sz="1320" dirty="0">
                <a:solidFill>
                  <a:schemeClr val="tx1"/>
                </a:solidFill>
              </a:rPr>
              <a:t>그런데 이것은 그냥 </a:t>
            </a:r>
            <a:r>
              <a:rPr lang="en-US" altLang="ko-KR" sz="1320" dirty="0">
                <a:solidFill>
                  <a:schemeClr val="tx1"/>
                </a:solidFill>
              </a:rPr>
              <a:t>‘</a:t>
            </a:r>
            <a:r>
              <a:rPr lang="ko-KR" altLang="en-US" sz="1320" dirty="0">
                <a:solidFill>
                  <a:schemeClr val="tx1"/>
                </a:solidFill>
              </a:rPr>
              <a:t>마음</a:t>
            </a:r>
            <a:r>
              <a:rPr lang="en-US" altLang="ko-KR" sz="1320" dirty="0">
                <a:solidFill>
                  <a:schemeClr val="tx1"/>
                </a:solidFill>
              </a:rPr>
              <a:t>’</a:t>
            </a:r>
            <a:r>
              <a:rPr lang="ko-KR" altLang="en-US" sz="1320" dirty="0">
                <a:solidFill>
                  <a:schemeClr val="tx1"/>
                </a:solidFill>
              </a:rPr>
              <a:t>이라고 하기에는 </a:t>
            </a:r>
            <a:r>
              <a:rPr lang="ko-KR" altLang="en-US" sz="1320" dirty="0" smtClean="0">
                <a:solidFill>
                  <a:schemeClr val="tx1"/>
                </a:solidFill>
              </a:rPr>
              <a:t>의미가 </a:t>
            </a:r>
            <a:r>
              <a:rPr lang="ko-KR" altLang="en-US" sz="1320" dirty="0">
                <a:solidFill>
                  <a:schemeClr val="tx1"/>
                </a:solidFill>
              </a:rPr>
              <a:t>훨씬 더 복잡하다</a:t>
            </a:r>
            <a:r>
              <a:rPr lang="en-US" altLang="ko-KR" sz="132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ko-KR" altLang="en-US" sz="1320" b="1" dirty="0" smtClean="0">
                <a:solidFill>
                  <a:srgbClr val="0000FF"/>
                </a:solidFill>
              </a:rPr>
              <a:t>     단순한 </a:t>
            </a:r>
            <a:r>
              <a:rPr lang="ko-KR" altLang="en-US" sz="1320" b="1" dirty="0">
                <a:solidFill>
                  <a:srgbClr val="0000FF"/>
                </a:solidFill>
              </a:rPr>
              <a:t>심리 상태가 아니라 거기서 자신을 표출하고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성장시키는</a:t>
            </a:r>
            <a:r>
              <a:rPr lang="en-US" altLang="ko-KR" sz="132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모든 </a:t>
            </a:r>
            <a:r>
              <a:rPr lang="ko-KR" altLang="en-US" sz="1320" b="1" dirty="0">
                <a:solidFill>
                  <a:srgbClr val="0000FF"/>
                </a:solidFill>
              </a:rPr>
              <a:t>힘이 </a:t>
            </a:r>
            <a:r>
              <a:rPr lang="ko-KR" altLang="en-US" sz="1320" b="1" dirty="0" smtClean="0">
                <a:solidFill>
                  <a:srgbClr val="0000FF"/>
                </a:solidFill>
              </a:rPr>
              <a:t>나오는 어떤 </a:t>
            </a:r>
            <a:r>
              <a:rPr lang="ko-KR" altLang="en-US" sz="1320" b="1" dirty="0">
                <a:solidFill>
                  <a:srgbClr val="0000FF"/>
                </a:solidFill>
              </a:rPr>
              <a:t>내적인 </a:t>
            </a:r>
            <a:endParaRPr lang="en-US" altLang="ko-KR" sz="1320" b="1" dirty="0">
              <a:solidFill>
                <a:srgbClr val="0000FF"/>
              </a:solidFill>
            </a:endParaRPr>
          </a:p>
          <a:p>
            <a:pPr algn="l"/>
            <a:r>
              <a:rPr lang="ko-KR" altLang="en-US" sz="1320" b="1" dirty="0" smtClean="0">
                <a:solidFill>
                  <a:srgbClr val="0000FF"/>
                </a:solidFill>
              </a:rPr>
              <a:t>     상태이기 </a:t>
            </a:r>
            <a:r>
              <a:rPr lang="ko-KR" altLang="en-US" sz="1320" b="1" dirty="0">
                <a:solidFill>
                  <a:srgbClr val="0000FF"/>
                </a:solidFill>
              </a:rPr>
              <a:t>때문이다</a:t>
            </a:r>
            <a:r>
              <a:rPr lang="en-US" altLang="ko-KR" sz="1320" b="1" dirty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20" dirty="0">
                <a:solidFill>
                  <a:schemeClr val="tx1"/>
                </a:solidFill>
              </a:rPr>
              <a:t>어떤 의미에서 </a:t>
            </a:r>
            <a:r>
              <a:rPr lang="en-US" altLang="ko-KR" sz="1320" dirty="0">
                <a:solidFill>
                  <a:schemeClr val="tx1"/>
                </a:solidFill>
              </a:rPr>
              <a:t>‘</a:t>
            </a:r>
            <a:r>
              <a:rPr lang="ko-KR" altLang="en-US" sz="1320" dirty="0">
                <a:solidFill>
                  <a:schemeClr val="tx1"/>
                </a:solidFill>
              </a:rPr>
              <a:t>덕</a:t>
            </a:r>
            <a:r>
              <a:rPr lang="en-US" altLang="ko-KR" sz="1320" dirty="0">
                <a:solidFill>
                  <a:schemeClr val="tx1"/>
                </a:solidFill>
              </a:rPr>
              <a:t>’</a:t>
            </a:r>
            <a:r>
              <a:rPr lang="ko-KR" altLang="en-US" sz="1320" dirty="0">
                <a:solidFill>
                  <a:schemeClr val="tx1"/>
                </a:solidFill>
              </a:rPr>
              <a:t>은 나중에 만들어진 욕망이나 지식 혹은 믿음 체계 등이 닿기 </a:t>
            </a:r>
            <a:r>
              <a:rPr lang="ko-KR" altLang="en-US" sz="1320" dirty="0" smtClean="0">
                <a:solidFill>
                  <a:schemeClr val="tx1"/>
                </a:solidFill>
              </a:rPr>
              <a:t>전의 원래 </a:t>
            </a:r>
            <a:r>
              <a:rPr lang="ko-KR" altLang="en-US" sz="1320" dirty="0">
                <a:solidFill>
                  <a:schemeClr val="tx1"/>
                </a:solidFill>
              </a:rPr>
              <a:t>상태를 </a:t>
            </a:r>
            <a:endParaRPr lang="en-US" altLang="ko-KR" sz="132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20" dirty="0" smtClean="0">
                <a:solidFill>
                  <a:schemeClr val="tx1"/>
                </a:solidFill>
              </a:rPr>
              <a:t>     말한다</a:t>
            </a:r>
            <a:r>
              <a:rPr lang="en-US" altLang="ko-KR" sz="1320" dirty="0">
                <a:solidFill>
                  <a:schemeClr val="tx1"/>
                </a:solidFill>
              </a:rPr>
              <a:t>. </a:t>
            </a:r>
            <a:r>
              <a:rPr lang="ko-KR" altLang="en-US" sz="1320" dirty="0">
                <a:solidFill>
                  <a:schemeClr val="tx1"/>
                </a:solidFill>
              </a:rPr>
              <a:t>어떤 사적인 마음도 침범하지 않고 오직 인간으로밖에 </a:t>
            </a:r>
            <a:r>
              <a:rPr lang="ko-KR" altLang="en-US" sz="1320" dirty="0" smtClean="0">
                <a:solidFill>
                  <a:schemeClr val="tx1"/>
                </a:solidFill>
              </a:rPr>
              <a:t>없는</a:t>
            </a:r>
            <a:r>
              <a:rPr lang="en-US" altLang="ko-KR" sz="1320" dirty="0" smtClean="0">
                <a:solidFill>
                  <a:schemeClr val="tx1"/>
                </a:solidFill>
              </a:rPr>
              <a:t>, </a:t>
            </a:r>
            <a:r>
              <a:rPr lang="ko-KR" altLang="en-US" sz="1320" dirty="0" smtClean="0">
                <a:solidFill>
                  <a:schemeClr val="tx1"/>
                </a:solidFill>
              </a:rPr>
              <a:t>순수한 </a:t>
            </a:r>
            <a:r>
              <a:rPr lang="ko-KR" altLang="en-US" sz="1320" dirty="0">
                <a:solidFill>
                  <a:schemeClr val="tx1"/>
                </a:solidFill>
              </a:rPr>
              <a:t>마음의 상태이다</a:t>
            </a:r>
            <a:r>
              <a:rPr lang="en-US" altLang="ko-KR" sz="1320" dirty="0">
                <a:solidFill>
                  <a:schemeClr val="tx1"/>
                </a:solidFill>
              </a:rPr>
              <a:t>. </a:t>
            </a:r>
            <a:r>
              <a:rPr lang="ko-KR" altLang="en-US" sz="1320" dirty="0">
                <a:solidFill>
                  <a:schemeClr val="tx1"/>
                </a:solidFill>
              </a:rPr>
              <a:t> </a:t>
            </a:r>
            <a:endParaRPr lang="en-US" altLang="ko-KR" sz="132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19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B2B5-618F-4E11-A067-8B69524A1FB0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4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7624" y="980728"/>
            <a:ext cx="7499176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최진석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pPr marL="0" indent="0">
              <a:buNone/>
            </a:pPr>
            <a:endParaRPr lang="en-US" altLang="ko-KR" sz="1400" dirty="0"/>
          </a:p>
          <a:p>
            <a:r>
              <a:rPr lang="en-US" altLang="ko-KR" sz="1400" dirty="0" smtClean="0">
                <a:effectLst/>
                <a:latin typeface="+mn-ea"/>
              </a:rPr>
              <a:t>1959</a:t>
            </a:r>
            <a:r>
              <a:rPr lang="ko-KR" altLang="en-US" sz="1400" dirty="0" smtClean="0">
                <a:effectLst/>
                <a:latin typeface="+mn-ea"/>
              </a:rPr>
              <a:t>년생</a:t>
            </a:r>
            <a:r>
              <a:rPr lang="en-US" altLang="ko-KR" sz="1400" dirty="0" smtClean="0">
                <a:effectLst/>
                <a:latin typeface="+mn-ea"/>
              </a:rPr>
              <a:t>(60</a:t>
            </a:r>
            <a:r>
              <a:rPr lang="ko-KR" altLang="en-US" sz="1400" dirty="0" smtClean="0">
                <a:effectLst/>
                <a:latin typeface="+mn-ea"/>
              </a:rPr>
              <a:t>세</a:t>
            </a:r>
            <a:r>
              <a:rPr lang="en-US" altLang="ko-KR" sz="1400" dirty="0" smtClean="0">
                <a:effectLst/>
                <a:latin typeface="+mn-ea"/>
              </a:rPr>
              <a:t>)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effectLst/>
                <a:latin typeface="+mn-ea"/>
              </a:rPr>
              <a:t>전남 신안 하의도</a:t>
            </a:r>
            <a:endParaRPr lang="en-US" altLang="ko-KR" sz="1400" dirty="0" smtClean="0">
              <a:effectLst/>
              <a:latin typeface="+mn-ea"/>
            </a:endParaRPr>
          </a:p>
          <a:p>
            <a:r>
              <a:rPr lang="ko-KR" altLang="en-US" sz="1400" dirty="0" smtClean="0">
                <a:effectLst/>
                <a:latin typeface="+mn-ea"/>
              </a:rPr>
              <a:t>서강대학교 철학 학사</a:t>
            </a:r>
            <a:r>
              <a:rPr lang="en-US" altLang="ko-KR" sz="1400" dirty="0" smtClean="0">
                <a:effectLst/>
                <a:latin typeface="+mn-ea"/>
              </a:rPr>
              <a:t>,</a:t>
            </a:r>
            <a:r>
              <a:rPr lang="ko-KR" altLang="en-US" sz="1400" dirty="0" smtClean="0">
                <a:effectLst/>
                <a:latin typeface="+mn-ea"/>
              </a:rPr>
              <a:t> 석사</a:t>
            </a:r>
            <a:endParaRPr lang="en-US" altLang="ko-KR" sz="1400" dirty="0">
              <a:latin typeface="+mn-ea"/>
            </a:endParaRPr>
          </a:p>
          <a:p>
            <a:r>
              <a:rPr lang="ko-KR" altLang="en-US" sz="1400" dirty="0" smtClean="0">
                <a:effectLst/>
                <a:latin typeface="+mn-ea"/>
              </a:rPr>
              <a:t>중국 흑룡강대학교를 거쳐 북경대학교에서 철학박사 </a:t>
            </a:r>
            <a:endParaRPr lang="en-US" altLang="ko-KR" sz="1400" dirty="0" smtClean="0">
              <a:effectLst/>
              <a:latin typeface="+mn-ea"/>
            </a:endParaRPr>
          </a:p>
          <a:p>
            <a:pPr marL="0" indent="0">
              <a:buNone/>
            </a:pPr>
            <a:endParaRPr lang="en-US" altLang="ko-KR" sz="1400" dirty="0" smtClean="0">
              <a:effectLst/>
              <a:latin typeface="+mn-ea"/>
            </a:endParaRPr>
          </a:p>
          <a:p>
            <a:r>
              <a:rPr lang="ko-KR" altLang="en-US" sz="1400" dirty="0" smtClean="0">
                <a:effectLst/>
                <a:latin typeface="+mn-ea"/>
              </a:rPr>
              <a:t>서강대학교 철학과 교수 역임 </a:t>
            </a:r>
            <a:r>
              <a:rPr lang="en-US" altLang="ko-KR" sz="1400" dirty="0" smtClean="0">
                <a:effectLst/>
                <a:latin typeface="+mn-ea"/>
              </a:rPr>
              <a:t>(1998-2018)</a:t>
            </a:r>
            <a:r>
              <a:rPr lang="ko-KR" altLang="en-US" sz="1400" dirty="0" smtClean="0">
                <a:effectLst/>
                <a:latin typeface="+mn-ea"/>
              </a:rPr>
              <a:t> </a:t>
            </a:r>
            <a:endParaRPr lang="en-US" altLang="ko-KR" sz="1400" dirty="0" smtClean="0">
              <a:latin typeface="+mn-ea"/>
            </a:endParaRPr>
          </a:p>
          <a:p>
            <a:r>
              <a:rPr lang="ko-KR" altLang="en-US" sz="1400" dirty="0" smtClean="0">
                <a:effectLst/>
                <a:latin typeface="+mn-ea"/>
              </a:rPr>
              <a:t>인문</a:t>
            </a:r>
            <a:r>
              <a:rPr lang="en-US" altLang="ko-KR" sz="1400" dirty="0" smtClean="0">
                <a:effectLst/>
                <a:latin typeface="+mn-ea"/>
              </a:rPr>
              <a:t>·</a:t>
            </a:r>
            <a:r>
              <a:rPr lang="ko-KR" altLang="en-US" sz="1400" dirty="0" smtClean="0">
                <a:effectLst/>
                <a:latin typeface="+mn-ea"/>
              </a:rPr>
              <a:t>과학</a:t>
            </a:r>
            <a:r>
              <a:rPr lang="en-US" altLang="ko-KR" sz="1400" dirty="0" smtClean="0">
                <a:effectLst/>
                <a:latin typeface="+mn-ea"/>
              </a:rPr>
              <a:t>·</a:t>
            </a:r>
            <a:r>
              <a:rPr lang="ko-KR" altLang="en-US" sz="1400" dirty="0" smtClean="0">
                <a:effectLst/>
                <a:latin typeface="+mn-ea"/>
              </a:rPr>
              <a:t>예술 분야 국내 최고 석학들이 모인 인재육성기관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ko-KR" altLang="en-US" sz="1400" dirty="0" smtClean="0">
                <a:effectLst/>
                <a:latin typeface="+mn-ea"/>
              </a:rPr>
              <a:t>‘</a:t>
            </a:r>
            <a:r>
              <a:rPr lang="ko-KR" altLang="en-US" sz="1400" dirty="0" err="1" smtClean="0">
                <a:effectLst/>
                <a:latin typeface="+mn-ea"/>
              </a:rPr>
              <a:t>건명원建明苑</a:t>
            </a:r>
            <a:r>
              <a:rPr lang="ko-KR" altLang="en-US" sz="1400" dirty="0" smtClean="0">
                <a:effectLst/>
                <a:latin typeface="+mn-ea"/>
              </a:rPr>
              <a:t>’ 초대 원장</a:t>
            </a:r>
            <a:endParaRPr lang="en-US" altLang="ko-KR" sz="1400" dirty="0" smtClean="0">
              <a:effectLst/>
              <a:latin typeface="+mn-ea"/>
            </a:endParaRPr>
          </a:p>
          <a:p>
            <a:r>
              <a:rPr lang="ko-KR" altLang="en-US" sz="1400" dirty="0">
                <a:latin typeface="+mn-ea"/>
              </a:rPr>
              <a:t>삶의</a:t>
            </a:r>
            <a:r>
              <a:rPr lang="ko-KR" altLang="en-US" sz="1400" dirty="0" smtClean="0">
                <a:effectLst/>
                <a:latin typeface="+mn-ea"/>
              </a:rPr>
              <a:t> 지혜와 인문학적 통찰을 담은 강연 및 저술 활동</a:t>
            </a:r>
            <a:endParaRPr lang="en-US" altLang="ko-KR" sz="1400" dirty="0" smtClean="0">
              <a:effectLst/>
              <a:latin typeface="+mn-ea"/>
            </a:endParaRPr>
          </a:p>
          <a:p>
            <a:r>
              <a:rPr lang="ko-KR" altLang="en-US" sz="1400" dirty="0" smtClean="0">
                <a:effectLst/>
                <a:latin typeface="+mn-ea"/>
              </a:rPr>
              <a:t>‘</a:t>
            </a:r>
            <a:r>
              <a:rPr lang="en-US" altLang="ko-KR" sz="1400" dirty="0" smtClean="0">
                <a:effectLst/>
                <a:latin typeface="+mn-ea"/>
              </a:rPr>
              <a:t>EBS </a:t>
            </a:r>
            <a:r>
              <a:rPr lang="ko-KR" altLang="en-US" sz="1400" dirty="0" smtClean="0">
                <a:effectLst/>
                <a:latin typeface="+mn-ea"/>
              </a:rPr>
              <a:t>인문학 특강’</a:t>
            </a:r>
            <a:endParaRPr lang="ko-KR" altLang="en-US" sz="1400" dirty="0" smtClean="0">
              <a:latin typeface="+mn-ea"/>
            </a:endParaRPr>
          </a:p>
          <a:p>
            <a:pPr marL="0" indent="0">
              <a:buNone/>
            </a:pPr>
            <a:endParaRPr lang="en-US" altLang="ko-KR" sz="1400" dirty="0" smtClean="0">
              <a:effectLst/>
              <a:latin typeface="+mn-ea"/>
            </a:endParaRPr>
          </a:p>
          <a:p>
            <a:r>
              <a:rPr lang="en-US" altLang="ko-KR" sz="1400" dirty="0" smtClean="0">
                <a:effectLst/>
                <a:latin typeface="+mn-ea"/>
              </a:rPr>
              <a:t>&lt;</a:t>
            </a:r>
            <a:r>
              <a:rPr lang="ko-KR" altLang="en-US" sz="1400" dirty="0" smtClean="0">
                <a:effectLst/>
                <a:latin typeface="+mn-ea"/>
              </a:rPr>
              <a:t>인간이 그리는 무늬</a:t>
            </a:r>
            <a:r>
              <a:rPr lang="en-US" altLang="ko-KR" sz="1400" dirty="0" smtClean="0">
                <a:effectLst/>
                <a:latin typeface="+mn-ea"/>
              </a:rPr>
              <a:t>&gt; &lt;</a:t>
            </a:r>
            <a:r>
              <a:rPr lang="ko-KR" altLang="en-US" sz="1400" dirty="0" smtClean="0">
                <a:effectLst/>
                <a:latin typeface="+mn-ea"/>
              </a:rPr>
              <a:t>저것을 버리고 이것을</a:t>
            </a:r>
            <a:r>
              <a:rPr lang="en-US" altLang="ko-KR" sz="1400" dirty="0" smtClean="0">
                <a:effectLst/>
                <a:latin typeface="+mn-ea"/>
              </a:rPr>
              <a:t>&gt; &lt;</a:t>
            </a:r>
            <a:r>
              <a:rPr lang="ko-KR" altLang="en-US" sz="1400" dirty="0" smtClean="0">
                <a:effectLst/>
                <a:latin typeface="+mn-ea"/>
              </a:rPr>
              <a:t>노자의 목소리로 듣는 도덕경</a:t>
            </a:r>
            <a:r>
              <a:rPr lang="en-US" altLang="ko-KR" sz="1400" dirty="0" smtClean="0">
                <a:effectLst/>
                <a:latin typeface="+mn-ea"/>
              </a:rPr>
              <a:t>&gt; </a:t>
            </a: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</a:t>
            </a:r>
            <a:r>
              <a:rPr lang="en-US" altLang="ko-KR" sz="1400" dirty="0" smtClean="0">
                <a:effectLst/>
                <a:latin typeface="+mn-ea"/>
              </a:rPr>
              <a:t>&lt;</a:t>
            </a:r>
            <a:r>
              <a:rPr lang="ko-KR" altLang="en-US" sz="1400" dirty="0" smtClean="0">
                <a:effectLst/>
                <a:latin typeface="+mn-ea"/>
              </a:rPr>
              <a:t>탁월한 사유의 시선</a:t>
            </a:r>
            <a:r>
              <a:rPr lang="en-US" altLang="ko-KR" sz="1400" dirty="0" smtClean="0">
                <a:effectLst/>
                <a:latin typeface="+mn-ea"/>
              </a:rPr>
              <a:t>&gt; &lt;</a:t>
            </a:r>
            <a:r>
              <a:rPr lang="ko-KR" altLang="en-US" sz="1400" dirty="0" smtClean="0">
                <a:effectLst/>
                <a:latin typeface="+mn-ea"/>
              </a:rPr>
              <a:t>생각하는 힘</a:t>
            </a:r>
            <a:r>
              <a:rPr lang="en-US" altLang="ko-KR" sz="1400" dirty="0" smtClean="0">
                <a:effectLst/>
                <a:latin typeface="+mn-ea"/>
              </a:rPr>
              <a:t>, </a:t>
            </a:r>
            <a:r>
              <a:rPr lang="ko-KR" altLang="en-US" sz="1400" dirty="0" smtClean="0">
                <a:effectLst/>
                <a:latin typeface="+mn-ea"/>
              </a:rPr>
              <a:t>노자 인문학</a:t>
            </a:r>
            <a:r>
              <a:rPr lang="en-US" altLang="ko-KR" sz="1400" dirty="0" smtClean="0">
                <a:effectLst/>
                <a:latin typeface="+mn-ea"/>
              </a:rPr>
              <a:t>&gt;</a:t>
            </a:r>
            <a:r>
              <a:rPr lang="ko-KR" altLang="en-US" sz="1400" dirty="0" smtClean="0">
                <a:effectLst/>
                <a:latin typeface="+mn-ea"/>
              </a:rPr>
              <a:t>이 있고</a:t>
            </a:r>
            <a:r>
              <a:rPr lang="en-US" altLang="ko-KR" sz="1400" dirty="0" smtClean="0">
                <a:effectLst/>
                <a:latin typeface="+mn-ea"/>
              </a:rPr>
              <a:t>, </a:t>
            </a: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</a:t>
            </a:r>
            <a:r>
              <a:rPr lang="en-US" altLang="ko-KR" sz="1400" dirty="0" smtClean="0">
                <a:effectLst/>
                <a:latin typeface="+mn-ea"/>
              </a:rPr>
              <a:t>&lt;</a:t>
            </a:r>
            <a:r>
              <a:rPr lang="ko-KR" altLang="en-US" sz="1400" dirty="0" smtClean="0">
                <a:effectLst/>
                <a:latin typeface="+mn-ea"/>
              </a:rPr>
              <a:t>장자철학</a:t>
            </a:r>
            <a:r>
              <a:rPr lang="en-US" altLang="ko-KR" sz="1400" dirty="0" smtClean="0">
                <a:effectLst/>
                <a:latin typeface="+mn-ea"/>
              </a:rPr>
              <a:t>&gt; &lt;</a:t>
            </a:r>
            <a:r>
              <a:rPr lang="ko-KR" altLang="en-US" sz="1400" dirty="0" err="1" smtClean="0">
                <a:effectLst/>
                <a:latin typeface="+mn-ea"/>
              </a:rPr>
              <a:t>노장신론</a:t>
            </a:r>
            <a:r>
              <a:rPr lang="en-US" altLang="ko-KR" sz="1400" dirty="0" smtClean="0">
                <a:effectLst/>
                <a:latin typeface="+mn-ea"/>
              </a:rPr>
              <a:t>&gt; &lt;</a:t>
            </a:r>
            <a:r>
              <a:rPr lang="ko-KR" altLang="en-US" sz="1400" dirty="0" smtClean="0">
                <a:effectLst/>
                <a:latin typeface="+mn-ea"/>
              </a:rPr>
              <a:t>중국사상 </a:t>
            </a:r>
            <a:r>
              <a:rPr lang="ko-KR" altLang="en-US" sz="1400" dirty="0" err="1" smtClean="0">
                <a:effectLst/>
                <a:latin typeface="+mn-ea"/>
              </a:rPr>
              <a:t>명강의</a:t>
            </a:r>
            <a:r>
              <a:rPr lang="en-US" altLang="ko-KR" sz="1400" dirty="0" smtClean="0">
                <a:effectLst/>
                <a:latin typeface="+mn-ea"/>
              </a:rPr>
              <a:t>&gt; &lt;</a:t>
            </a:r>
            <a:r>
              <a:rPr lang="ko-KR" altLang="en-US" sz="1400" dirty="0" err="1" smtClean="0">
                <a:effectLst/>
                <a:latin typeface="+mn-ea"/>
              </a:rPr>
              <a:t>노자의소</a:t>
            </a:r>
            <a:r>
              <a:rPr lang="en-US" altLang="ko-KR" sz="1400" dirty="0" smtClean="0">
                <a:effectLst/>
                <a:latin typeface="+mn-ea"/>
              </a:rPr>
              <a:t>&gt;(</a:t>
            </a:r>
            <a:r>
              <a:rPr lang="ko-KR" altLang="en-US" sz="1400" dirty="0" smtClean="0">
                <a:effectLst/>
                <a:latin typeface="+mn-ea"/>
              </a:rPr>
              <a:t>공역</a:t>
            </a:r>
            <a:r>
              <a:rPr lang="en-US" altLang="ko-KR" sz="1400" dirty="0" smtClean="0">
                <a:effectLst/>
                <a:latin typeface="+mn-ea"/>
              </a:rPr>
              <a:t>) </a:t>
            </a:r>
            <a:r>
              <a:rPr lang="ko-KR" altLang="en-US" sz="1400" dirty="0" smtClean="0">
                <a:effectLst/>
                <a:latin typeface="+mn-ea"/>
              </a:rPr>
              <a:t>등을  </a:t>
            </a:r>
            <a:endParaRPr lang="en-US" altLang="ko-KR" sz="1400" dirty="0" smtClean="0">
              <a:effectLst/>
              <a:latin typeface="+mn-ea"/>
            </a:endParaRP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</a:t>
            </a:r>
            <a:r>
              <a:rPr lang="ko-KR" altLang="en-US" sz="1400" dirty="0" smtClean="0">
                <a:effectLst/>
                <a:latin typeface="+mn-ea"/>
              </a:rPr>
              <a:t>해설하고 우리말로 옮김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en-US" altLang="ko-KR" sz="1400" dirty="0" smtClean="0">
                <a:effectLst/>
                <a:latin typeface="+mn-ea"/>
              </a:rPr>
              <a:t>&lt;</a:t>
            </a:r>
            <a:r>
              <a:rPr lang="ko-KR" altLang="en-US" sz="1400" dirty="0" smtClean="0">
                <a:effectLst/>
                <a:latin typeface="+mn-ea"/>
              </a:rPr>
              <a:t>노자의 목소리로 듣는 도덕경</a:t>
            </a:r>
            <a:r>
              <a:rPr lang="en-US" altLang="ko-KR" sz="1400" dirty="0" smtClean="0">
                <a:effectLst/>
                <a:latin typeface="+mn-ea"/>
              </a:rPr>
              <a:t>&gt;</a:t>
            </a:r>
            <a:r>
              <a:rPr lang="ko-KR" altLang="en-US" sz="1400" dirty="0" smtClean="0">
                <a:effectLst/>
                <a:latin typeface="+mn-ea"/>
              </a:rPr>
              <a:t>은 중국에서 출판 </a:t>
            </a:r>
            <a:endParaRPr lang="en-US" altLang="ko-KR" sz="1400" dirty="0" smtClean="0">
              <a:effectLst/>
              <a:latin typeface="+mn-ea"/>
            </a:endParaRPr>
          </a:p>
          <a:p>
            <a:pPr marL="0" indent="0">
              <a:buNone/>
            </a:pPr>
            <a:endParaRPr lang="en-US" altLang="ko-KR" sz="1400" dirty="0" smtClean="0">
              <a:effectLst/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2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032349"/>
            <a:ext cx="141242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9C72-21A0-4DA3-A125-F49507CBAC30}" type="datetime1">
              <a:rPr lang="ko-KR" altLang="en-US" smtClean="0">
                <a:solidFill>
                  <a:schemeClr val="bg1">
                    <a:lumMod val="65000"/>
                  </a:schemeClr>
                </a:solidFill>
              </a:rPr>
              <a:t>2018-04-23</a:t>
            </a:fld>
            <a:endParaRPr lang="ko-KR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49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세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명사에서 벗어나 동사로 존재하라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 fontScale="92500"/>
          </a:bodyPr>
          <a:lstStyle/>
          <a:p>
            <a:pPr algn="l"/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ko-KR" altLang="en-US" sz="1400" b="1" dirty="0" smtClean="0">
                <a:solidFill>
                  <a:schemeClr val="tx1"/>
                </a:solidFill>
              </a:rPr>
              <a:t>하고 싶은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말</a:t>
            </a:r>
            <a:r>
              <a:rPr lang="ko-KR" altLang="en-US" sz="1400" b="1" dirty="0">
                <a:solidFill>
                  <a:schemeClr val="tx1"/>
                </a:solidFill>
              </a:rPr>
              <a:t>을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안 할 수 있는 힘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하고 싶은 말을 하지 않고 참는 것은 거의 불가능하다</a:t>
            </a:r>
            <a:r>
              <a:rPr lang="en-US" altLang="ko-KR" sz="1400" dirty="0" smtClean="0">
                <a:solidFill>
                  <a:schemeClr val="tx1"/>
                </a:solidFill>
              </a:rPr>
              <a:t>.  “</a:t>
            </a:r>
            <a:r>
              <a:rPr lang="ko-KR" altLang="en-US" sz="1400" dirty="0" smtClean="0">
                <a:solidFill>
                  <a:schemeClr val="tx1"/>
                </a:solidFill>
              </a:rPr>
              <a:t>꼭 너만 알고 있어</a:t>
            </a:r>
            <a:r>
              <a:rPr lang="en-US" altLang="ko-KR" sz="1400" dirty="0" smtClean="0">
                <a:solidFill>
                  <a:schemeClr val="tx1"/>
                </a:solidFill>
              </a:rPr>
              <a:t>” “</a:t>
            </a:r>
            <a:r>
              <a:rPr lang="ko-KR" altLang="en-US" sz="1400" dirty="0" smtClean="0">
                <a:solidFill>
                  <a:schemeClr val="tx1"/>
                </a:solidFill>
              </a:rPr>
              <a:t>이거 말하면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안되는데</a:t>
            </a:r>
            <a:r>
              <a:rPr lang="en-US" altLang="ko-KR" sz="1400" dirty="0" smtClean="0">
                <a:solidFill>
                  <a:schemeClr val="tx1"/>
                </a:solidFill>
              </a:rPr>
              <a:t>..”</a:t>
            </a:r>
            <a:r>
              <a:rPr lang="ko-KR" altLang="en-US" sz="1400" dirty="0" smtClean="0">
                <a:solidFill>
                  <a:schemeClr val="tx1"/>
                </a:solidFill>
              </a:rPr>
              <a:t>라는 말을 붙이는 말은 주변 사람들이 다 알게 되는 말이다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‘</a:t>
            </a:r>
            <a:r>
              <a:rPr lang="ko-KR" altLang="en-US" sz="1400" dirty="0" smtClean="0">
                <a:solidFill>
                  <a:schemeClr val="tx1"/>
                </a:solidFill>
              </a:rPr>
              <a:t>다른 사람들이 몰랐으면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좋겠다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는 생각이 든다면 말을 하지 않는 게 제일이다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어쨌든 하고 싶은 말을 안 할 수 있다면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대단한 내공이다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공자는 </a:t>
            </a:r>
            <a:r>
              <a:rPr lang="en-US" altLang="ko-KR" sz="1400" dirty="0" smtClean="0">
                <a:solidFill>
                  <a:schemeClr val="tx1"/>
                </a:solidFill>
              </a:rPr>
              <a:t>“</a:t>
            </a:r>
            <a:r>
              <a:rPr lang="ko-KR" altLang="en-US" sz="1400" dirty="0" smtClean="0">
                <a:solidFill>
                  <a:schemeClr val="tx1"/>
                </a:solidFill>
              </a:rPr>
              <a:t>여기저기서 들은 말을 이리저리 옮기는 행위</a:t>
            </a:r>
            <a:r>
              <a:rPr lang="en-US" altLang="ko-KR" sz="1400" dirty="0" smtClean="0">
                <a:solidFill>
                  <a:schemeClr val="tx1"/>
                </a:solidFill>
              </a:rPr>
              <a:t>”</a:t>
            </a:r>
            <a:r>
              <a:rPr lang="ko-KR" altLang="en-US" sz="1400" dirty="0" smtClean="0">
                <a:solidFill>
                  <a:schemeClr val="tx1"/>
                </a:solidFill>
              </a:rPr>
              <a:t>는 덕을 버리는 꼴이라 했다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- </a:t>
            </a:r>
            <a:r>
              <a:rPr lang="ko-KR" altLang="en-US" sz="1400" dirty="0" smtClean="0">
                <a:solidFill>
                  <a:schemeClr val="tx1"/>
                </a:solidFill>
              </a:rPr>
              <a:t>아는 자는 말하지 않고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말한 자는 알지 못한다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, (</a:t>
            </a:r>
            <a:r>
              <a:rPr lang="ko-KR" altLang="en-US" sz="1400" dirty="0" smtClean="0">
                <a:solidFill>
                  <a:schemeClr val="tx1"/>
                </a:solidFill>
              </a:rPr>
              <a:t>도덕경 </a:t>
            </a:r>
            <a:r>
              <a:rPr lang="en-US" altLang="ko-KR" sz="1400" dirty="0" smtClean="0">
                <a:solidFill>
                  <a:schemeClr val="tx1"/>
                </a:solidFill>
              </a:rPr>
              <a:t>56</a:t>
            </a:r>
            <a:r>
              <a:rPr lang="ko-KR" altLang="en-US" sz="1400" dirty="0" smtClean="0">
                <a:solidFill>
                  <a:schemeClr val="tx1"/>
                </a:solidFill>
              </a:rPr>
              <a:t>장</a:t>
            </a:r>
            <a:r>
              <a:rPr lang="en-US" altLang="ko-KR" sz="14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진정한 앎에 도달한 사람은 자기가 아는 내용을 언어화하지 않는다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언어화한다는 것은 체계화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개념화시켜 정의를 내린다는 거다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노자는 이런 사람을 </a:t>
            </a:r>
            <a:r>
              <a:rPr lang="en-US" altLang="ko-KR" sz="1400" dirty="0">
                <a:solidFill>
                  <a:schemeClr val="tx1"/>
                </a:solidFill>
              </a:rPr>
              <a:t>‘</a:t>
            </a:r>
            <a:r>
              <a:rPr lang="ko-KR" altLang="en-US" sz="1400" dirty="0">
                <a:solidFill>
                  <a:schemeClr val="tx1"/>
                </a:solidFill>
              </a:rPr>
              <a:t>덕</a:t>
            </a:r>
            <a:r>
              <a:rPr lang="en-US" altLang="ko-KR" sz="1400" dirty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이 없는 </a:t>
            </a:r>
            <a:r>
              <a:rPr lang="ko-KR" altLang="en-US" sz="1400" dirty="0" smtClean="0">
                <a:solidFill>
                  <a:schemeClr val="tx1"/>
                </a:solidFill>
              </a:rPr>
              <a:t>사람으로 여겼다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정의 내리는 것에 익숙한 사람은 이념이나 지식이 발휘하는 원심력을 감당하지 못해 항상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‘</a:t>
            </a:r>
            <a:r>
              <a:rPr lang="ko-KR" altLang="en-US" sz="1400" dirty="0" smtClean="0">
                <a:solidFill>
                  <a:schemeClr val="tx1"/>
                </a:solidFill>
              </a:rPr>
              <a:t>다른 곳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을 향해 발뒤꿈치를 들고 올라가려 하거나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자기 능력 이상으로 가랑이를 벌려 큰 걸음으로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     걸으려 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‘</a:t>
            </a:r>
            <a:r>
              <a:rPr lang="ko-KR" altLang="en-US" sz="1400" dirty="0" smtClean="0">
                <a:solidFill>
                  <a:schemeClr val="tx1"/>
                </a:solidFill>
              </a:rPr>
              <a:t>다른 곳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은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보편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과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객관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의 탈을 쓴 지식과 이념의 세계다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이럼 자신의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중심성을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지탱 못하고 인격이 가벼워져 해서는 안 될 말을 참지 않고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참을 수 있는 힘이 나오지 않는다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b="1" dirty="0" smtClean="0">
                <a:solidFill>
                  <a:srgbClr val="0000FF"/>
                </a:solidFill>
              </a:rPr>
              <a:t>덕은 지식을 지혜로 넘겨주는 힘이다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경험을 행복과 자유의 영역으로 넘겨주고 인격적</a:t>
            </a:r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기품까지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제공한다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이 인격적 기품과 지적인 성숙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그리고 인문적 통찰 이것들은 모두 다 하나의 동력으로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움직인다는 것을 알아야 한다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자기가 정말 자기로 존재하는 힘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바로 덕이다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endParaRPr lang="en-US" altLang="ko-KR" sz="1400" dirty="0" smtClean="0">
              <a:solidFill>
                <a:srgbClr val="0000FF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덕은 이성보다는 욕망에 가깝다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욕망을 느낄 때만 자기가 온전히 자기이다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여러 명이 같이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있을 때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집단은 욕망을 느끼지 않는다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집단을 지배하는 힘은 </a:t>
            </a:r>
            <a:r>
              <a:rPr lang="ko-KR" altLang="en-US" sz="1400" dirty="0" smtClean="0">
                <a:solidFill>
                  <a:schemeClr val="tx1"/>
                </a:solidFill>
              </a:rPr>
              <a:t>이성이고 구체적인 생활을 제어하고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자기를 억제한다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욕망은 철저하게 개별적이고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사적이다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20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AD42-1802-4BDC-909E-106083F8645B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629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세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명사에서 벗어나 동사로 존재하라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 fontScale="92500"/>
          </a:bodyPr>
          <a:lstStyle/>
          <a:p>
            <a:pPr algn="l"/>
            <a:endParaRPr lang="en-US" altLang="ko-KR" sz="140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사람들이 여행할 때 어떤 모습들인지 한 번 생각해보자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선진국 사람들은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여러명이</a:t>
            </a:r>
            <a:r>
              <a:rPr lang="ko-KR" altLang="en-US" sz="1400" dirty="0" smtClean="0">
                <a:solidFill>
                  <a:schemeClr val="tx1"/>
                </a:solidFill>
              </a:rPr>
              <a:t> 함께하는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여행에서도 모두 각자가 조용히 책을 읽거나 차를 마시는 장면을 쉽게 볼 수 있다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물론 같이 놀거나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얘기하고 술을 마시는 시간이 없는 게 아니지만 연인끼리 와서도 각자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책 읽는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     시간을 따로 갖는다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그런데 우리나라는 함께 간 사람들이 모두 같은 일을 함께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해야만 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     행동을 통일하지 않는 일이 잘 허용되지 않는다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누가 좋고 나쁘고를 말하는 게 아니다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우리는 아직 집단을 이겨낼 수 있는 독립성이 부족하다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 욕망이 집단의 체계를 뚫고 나오지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ko-KR" altLang="en-US" sz="1400" b="1" dirty="0" smtClean="0">
                <a:solidFill>
                  <a:srgbClr val="0000FF"/>
                </a:solidFill>
              </a:rPr>
              <a:t>     못하는 것이다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아직까지는 미국이나 유럽 몇몇 나라들이 우리나라보다 선진적인 나라다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 창의성과 상상력이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우리를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압도한다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그들은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장르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를 만들고 우리는 그 장르를 채우거나 수행하는 역할을 하기 때문이다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나는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직업이 교수라 외국인을 주로 학술회의에서 학자들을 만나는데 서양학자에게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“</a:t>
            </a:r>
            <a:r>
              <a:rPr lang="ko-KR" altLang="en-US" sz="1400" dirty="0" smtClean="0">
                <a:solidFill>
                  <a:schemeClr val="tx1"/>
                </a:solidFill>
              </a:rPr>
              <a:t>왜 그 주제를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연구하는 지</a:t>
            </a:r>
            <a:r>
              <a:rPr lang="en-US" altLang="ko-KR" sz="1400" dirty="0" smtClean="0">
                <a:solidFill>
                  <a:schemeClr val="tx1"/>
                </a:solidFill>
              </a:rPr>
              <a:t>?” </a:t>
            </a:r>
            <a:r>
              <a:rPr lang="ko-KR" altLang="en-US" sz="1400" dirty="0" smtClean="0">
                <a:solidFill>
                  <a:schemeClr val="tx1"/>
                </a:solidFill>
              </a:rPr>
              <a:t>물어보면 </a:t>
            </a:r>
            <a:r>
              <a:rPr lang="en-US" altLang="ko-KR" sz="1400" dirty="0" smtClean="0">
                <a:solidFill>
                  <a:schemeClr val="tx1"/>
                </a:solidFill>
              </a:rPr>
              <a:t>“Because I like it”</a:t>
            </a:r>
            <a:r>
              <a:rPr lang="ko-KR" altLang="en-US" sz="1400" dirty="0" smtClean="0">
                <a:solidFill>
                  <a:schemeClr val="tx1"/>
                </a:solidFill>
              </a:rPr>
              <a:t>라 대답하는 경우가 많다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한국이나 동양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학자들은 한국의 상황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동아시아의 상황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혹은 인류 전체 상황에까지 거창하고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장황하게 설명한다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400" b="1" dirty="0" smtClean="0">
                <a:solidFill>
                  <a:srgbClr val="0000FF"/>
                </a:solidFill>
              </a:rPr>
              <a:t>“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나는 그것을 좋아하기 때문이죠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” </a:t>
            </a:r>
            <a:r>
              <a:rPr lang="ko-KR" altLang="en-US" sz="1400" dirty="0" smtClean="0">
                <a:solidFill>
                  <a:schemeClr val="tx1"/>
                </a:solidFill>
              </a:rPr>
              <a:t>거창하지 않아서 별 의미 없어 보이지만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왜 그 사람들이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우리보다 더 창의적이고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우리보다 더 행복한지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  <a:r>
              <a:rPr lang="ko-KR" altLang="en-US" sz="1400" dirty="0" smtClean="0">
                <a:solidFill>
                  <a:schemeClr val="tx1"/>
                </a:solidFill>
              </a:rPr>
              <a:t> 그 이유는 </a:t>
            </a:r>
            <a:r>
              <a:rPr lang="en-US" altLang="ko-KR" sz="1400" dirty="0" smtClean="0">
                <a:solidFill>
                  <a:schemeClr val="tx1"/>
                </a:solidFill>
              </a:rPr>
              <a:t>Because I like it </a:t>
            </a:r>
            <a:r>
              <a:rPr lang="ko-KR" altLang="en-US" sz="1400" dirty="0" smtClean="0">
                <a:solidFill>
                  <a:schemeClr val="tx1"/>
                </a:solidFill>
              </a:rPr>
              <a:t>이라는 대답에 있는 것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>
                <a:solidFill>
                  <a:schemeClr val="tx1"/>
                </a:solidFill>
              </a:rPr>
              <a:t>같</a:t>
            </a:r>
            <a:r>
              <a:rPr lang="ko-KR" altLang="en-US" sz="1400" dirty="0" smtClean="0">
                <a:solidFill>
                  <a:schemeClr val="tx1"/>
                </a:solidFill>
              </a:rPr>
              <a:t>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단지 좋아하는 걸 한다는 이유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이런 사람들은 자기 욕망에 기초해서 자기 행위를</a:t>
            </a:r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결정한다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ko-KR" altLang="en-US" sz="1400" dirty="0" smtClean="0">
                <a:solidFill>
                  <a:srgbClr val="0000FF"/>
                </a:solidFill>
              </a:rPr>
              <a:t> 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어떤 일을 신념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이념의 지배를 받아서 하지 않고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가 하는 거다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욕망에서 출발한 일을 하니까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ko-KR" altLang="en-US" sz="1400" b="1" dirty="0" smtClean="0">
                <a:solidFill>
                  <a:srgbClr val="0000FF"/>
                </a:solidFill>
              </a:rPr>
              <a:t>     </a:t>
            </a:r>
            <a:r>
              <a:rPr lang="ko-KR" altLang="en-US" sz="1400" b="1" dirty="0" err="1" smtClean="0">
                <a:solidFill>
                  <a:srgbClr val="0000FF"/>
                </a:solidFill>
              </a:rPr>
              <a:t>재밌고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 독특하게 할 수 있고 창의적인 결과가 나온다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 욕망이 실현되니까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행복할 수 밖에 없다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ko-KR" altLang="en-US" sz="1400" b="1" dirty="0" smtClean="0">
                <a:solidFill>
                  <a:srgbClr val="0000FF"/>
                </a:solidFill>
              </a:rPr>
              <a:t>     자기가 움직이므로 자신에 대한 존엄을 매우 중요시한다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그래서 존엄한 자기를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부정부패 속에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함부로 던져버리지도 않는다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부패에 저항할 수 있는 힘이 있으니까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그 힘은 바로 덕이다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21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300-39F6-4992-BE90-2CE6BDB0D682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9917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세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명사에서 벗어나 동사로 존재하라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ko-KR" altLang="en-US" sz="1380" b="1" dirty="0" err="1" smtClean="0">
                <a:solidFill>
                  <a:schemeClr val="tx1"/>
                </a:solidFill>
              </a:rPr>
              <a:t>멘토를</a:t>
            </a:r>
            <a:r>
              <a:rPr lang="ko-KR" altLang="en-US" sz="1380" b="1" dirty="0" smtClean="0">
                <a:solidFill>
                  <a:schemeClr val="tx1"/>
                </a:solidFill>
              </a:rPr>
              <a:t> 죽여라</a:t>
            </a:r>
            <a:endParaRPr lang="en-US" altLang="ko-KR" sz="138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학생들에게 이런 말을 한다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“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자기가 원하는 것을 하라 그래야 오래 할 수 있고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오래 해야</a:t>
            </a:r>
            <a:endParaRPr lang="en-US" altLang="ko-KR" sz="138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잘할 수 있으며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잘 할 수 있어야 행복하다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”</a:t>
            </a:r>
            <a:r>
              <a:rPr lang="en-US" altLang="ko-KR" sz="1380" dirty="0" smtClean="0">
                <a:solidFill>
                  <a:schemeClr val="tx1"/>
                </a:solidFill>
              </a:rPr>
              <a:t> </a:t>
            </a:r>
            <a:r>
              <a:rPr lang="ko-KR" altLang="en-US" sz="1380" dirty="0" smtClean="0">
                <a:solidFill>
                  <a:schemeClr val="tx1"/>
                </a:solidFill>
              </a:rPr>
              <a:t>그럼 우리나라 학생들은 자신이 무엇을 원하는지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잘 모르겠다고 말한다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시험 때는 학생들에게 이런 문제를 자주 내곤 한다</a:t>
            </a:r>
            <a:r>
              <a:rPr lang="en-US" altLang="ko-KR" sz="1380" dirty="0" smtClean="0">
                <a:solidFill>
                  <a:schemeClr val="tx1"/>
                </a:solidFill>
              </a:rPr>
              <a:t>. ‘</a:t>
            </a:r>
            <a:r>
              <a:rPr lang="ko-KR" altLang="en-US" sz="1380" dirty="0" smtClean="0">
                <a:solidFill>
                  <a:schemeClr val="tx1"/>
                </a:solidFill>
              </a:rPr>
              <a:t>한 학기 동안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배운 내용을 근거로 문제도 당신이 내고 답도 당신이 쓰시오</a:t>
            </a:r>
            <a:r>
              <a:rPr lang="en-US" altLang="ko-KR" sz="1380" dirty="0" smtClean="0">
                <a:solidFill>
                  <a:schemeClr val="tx1"/>
                </a:solidFill>
              </a:rPr>
              <a:t>’ </a:t>
            </a:r>
            <a:r>
              <a:rPr lang="ko-KR" altLang="en-US" sz="1380" dirty="0" smtClean="0">
                <a:solidFill>
                  <a:schemeClr val="tx1"/>
                </a:solidFill>
              </a:rPr>
              <a:t>학생들은 좀처럼 쓰지를 못한다</a:t>
            </a:r>
            <a:r>
              <a:rPr lang="en-US" altLang="ko-KR" sz="138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답이 어려워서가 아니라 문제 출제를 하기 어려워서이다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그냥 앉아서 지식을 흡수하기만 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해서 문제의식이 생겨나지 않았다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문제의식이 없다는 것은 호기심이 없는 거고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호기심이 없다는 건</a:t>
            </a:r>
            <a:r>
              <a:rPr lang="en-US" altLang="ko-KR" sz="1380" dirty="0" smtClean="0">
                <a:solidFill>
                  <a:schemeClr val="tx1"/>
                </a:solidFill>
              </a:rPr>
              <a:t>, </a:t>
            </a:r>
            <a:r>
              <a:rPr lang="ko-KR" altLang="en-US" sz="1380" dirty="0" smtClean="0">
                <a:solidFill>
                  <a:schemeClr val="tx1"/>
                </a:solidFill>
              </a:rPr>
              <a:t>욕망이 없었다는 것이다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대부분의 한국 학생들이 가지는 불편한 진실이다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오늘 날 학생들은 시키는 것은 잘 하지만 자기 스스로 일을 만들어 하는 데는 너무나 미숙하다</a:t>
            </a:r>
            <a:r>
              <a:rPr lang="en-US" altLang="ko-KR" sz="138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o-KR" altLang="en-US" sz="1380" dirty="0" smtClean="0">
                <a:solidFill>
                  <a:schemeClr val="tx1"/>
                </a:solidFill>
              </a:rPr>
              <a:t>     정해진 주제는 잘 처리하지만</a:t>
            </a:r>
            <a:r>
              <a:rPr lang="en-US" altLang="ko-KR" sz="1380" dirty="0" smtClean="0">
                <a:solidFill>
                  <a:schemeClr val="tx1"/>
                </a:solidFill>
              </a:rPr>
              <a:t>, </a:t>
            </a:r>
            <a:r>
              <a:rPr lang="ko-KR" altLang="en-US" sz="1380" dirty="0" smtClean="0">
                <a:solidFill>
                  <a:schemeClr val="tx1"/>
                </a:solidFill>
              </a:rPr>
              <a:t>주제 자체를 창조하는 일에는 미숙하고</a:t>
            </a:r>
            <a:r>
              <a:rPr lang="en-US" altLang="ko-KR" sz="1380" dirty="0" smtClean="0">
                <a:solidFill>
                  <a:schemeClr val="tx1"/>
                </a:solidFill>
              </a:rPr>
              <a:t>, </a:t>
            </a:r>
            <a:endParaRPr lang="en-US" altLang="ko-KR" sz="1380" dirty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 smtClean="0">
                <a:solidFill>
                  <a:schemeClr val="tx1"/>
                </a:solidFill>
              </a:rPr>
              <a:t>     </a:t>
            </a:r>
            <a:r>
              <a:rPr lang="ko-KR" altLang="en-US" sz="1380" dirty="0" smtClean="0">
                <a:solidFill>
                  <a:schemeClr val="tx1"/>
                </a:solidFill>
              </a:rPr>
              <a:t>정해진 프레임을 지키는 일은 잘하지만</a:t>
            </a:r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ko-KR" altLang="en-US" sz="1380" dirty="0" smtClean="0">
                <a:solidFill>
                  <a:schemeClr val="tx1"/>
                </a:solidFill>
              </a:rPr>
              <a:t>프레임 자체를 생산하는</a:t>
            </a:r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ko-KR" altLang="en-US" sz="1380" dirty="0" smtClean="0">
                <a:solidFill>
                  <a:schemeClr val="tx1"/>
                </a:solidFill>
              </a:rPr>
              <a:t>일은 미숙하다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b="1" dirty="0" smtClean="0">
                <a:solidFill>
                  <a:srgbClr val="0000FF"/>
                </a:solidFill>
              </a:rPr>
              <a:t>왜 자신만의 주제가 발굴되지 못할까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?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이런 일들이 자기 자신의 욕망에서 거세되어 나타난 </a:t>
            </a:r>
            <a:endParaRPr lang="en-US" altLang="ko-KR" sz="138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80" b="1" dirty="0">
                <a:solidFill>
                  <a:srgbClr val="0000FF"/>
                </a:solidFill>
              </a:rPr>
              <a:t> 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현상이라고 본다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. ‘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덕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80" b="1" dirty="0" smtClean="0">
                <a:solidFill>
                  <a:srgbClr val="0000FF"/>
                </a:solidFill>
              </a:rPr>
              <a:t>의 상태를 기반으로 하여 살고 있지 않은 거다</a:t>
            </a:r>
            <a:r>
              <a:rPr lang="en-US" altLang="ko-KR" sz="138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80" dirty="0" smtClean="0">
                <a:solidFill>
                  <a:schemeClr val="tx1"/>
                </a:solidFill>
              </a:rPr>
              <a:t>오늘 날 우리 사회는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멘토</a:t>
            </a:r>
            <a:r>
              <a:rPr lang="ko-KR" altLang="en-US" sz="1380" dirty="0" smtClean="0">
                <a:solidFill>
                  <a:schemeClr val="tx1"/>
                </a:solidFill>
              </a:rPr>
              <a:t> 열풍</a:t>
            </a:r>
            <a:r>
              <a:rPr lang="en-US" altLang="ko-KR" sz="1380" dirty="0" smtClean="0">
                <a:solidFill>
                  <a:schemeClr val="tx1"/>
                </a:solidFill>
              </a:rPr>
              <a:t>,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롤</a:t>
            </a:r>
            <a:r>
              <a:rPr lang="ko-KR" altLang="en-US" sz="1380" dirty="0" smtClean="0">
                <a:solidFill>
                  <a:schemeClr val="tx1"/>
                </a:solidFill>
              </a:rPr>
              <a:t> 모델 열풍이다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문제를 못 내는 나에게 자기 문제의식이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없는 나에게</a:t>
            </a:r>
            <a:r>
              <a:rPr lang="en-US" altLang="ko-KR" sz="1380" dirty="0" smtClean="0">
                <a:solidFill>
                  <a:schemeClr val="tx1"/>
                </a:solidFill>
              </a:rPr>
              <a:t>, </a:t>
            </a:r>
            <a:r>
              <a:rPr lang="ko-KR" altLang="en-US" sz="1380" dirty="0" smtClean="0">
                <a:solidFill>
                  <a:schemeClr val="tx1"/>
                </a:solidFill>
              </a:rPr>
              <a:t>즉 자기를 믿지 않는 나에게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멘토는</a:t>
            </a:r>
            <a:r>
              <a:rPr lang="ko-KR" altLang="en-US" sz="1380" dirty="0" smtClean="0">
                <a:solidFill>
                  <a:schemeClr val="tx1"/>
                </a:solidFill>
              </a:rPr>
              <a:t> 장식에 불과하다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누구도 나의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멘토일</a:t>
            </a:r>
            <a:r>
              <a:rPr lang="ko-KR" altLang="en-US" sz="1380" dirty="0" smtClean="0">
                <a:solidFill>
                  <a:schemeClr val="tx1"/>
                </a:solidFill>
              </a:rPr>
              <a:t> 수 없다</a:t>
            </a:r>
            <a:r>
              <a:rPr lang="en-US" altLang="ko-KR" sz="138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</a:t>
            </a:r>
            <a:r>
              <a:rPr lang="ko-KR" altLang="en-US" sz="1380" dirty="0" smtClean="0">
                <a:solidFill>
                  <a:schemeClr val="tx1"/>
                </a:solidFill>
              </a:rPr>
              <a:t>옛사람들이 스승을 만나면 죽이라고 했듯이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멘토는</a:t>
            </a:r>
            <a:r>
              <a:rPr lang="ko-KR" altLang="en-US" sz="1380" dirty="0" smtClean="0">
                <a:solidFill>
                  <a:schemeClr val="tx1"/>
                </a:solidFill>
              </a:rPr>
              <a:t> 죽이세요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욕망으로 존재하는 내가 진짜 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80" dirty="0" smtClean="0">
                <a:solidFill>
                  <a:schemeClr val="tx1"/>
                </a:solidFill>
              </a:rPr>
              <a:t>    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멘토이다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윤종용 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전삼성전자</a:t>
            </a:r>
            <a:r>
              <a:rPr lang="ko-KR" altLang="en-US" sz="1380" dirty="0" smtClean="0">
                <a:solidFill>
                  <a:schemeClr val="tx1"/>
                </a:solidFill>
              </a:rPr>
              <a:t> 부회장이 </a:t>
            </a:r>
            <a:r>
              <a:rPr lang="en-US" altLang="ko-KR" sz="1380" dirty="0" smtClean="0">
                <a:solidFill>
                  <a:schemeClr val="tx1"/>
                </a:solidFill>
              </a:rPr>
              <a:t>‘</a:t>
            </a:r>
            <a:r>
              <a:rPr lang="ko-KR" altLang="en-US" sz="1380" dirty="0" smtClean="0">
                <a:solidFill>
                  <a:schemeClr val="tx1"/>
                </a:solidFill>
              </a:rPr>
              <a:t>열정 토크 콘서트</a:t>
            </a:r>
            <a:r>
              <a:rPr lang="en-US" altLang="ko-KR" sz="1380" dirty="0" smtClean="0">
                <a:solidFill>
                  <a:schemeClr val="tx1"/>
                </a:solidFill>
              </a:rPr>
              <a:t>’</a:t>
            </a:r>
            <a:r>
              <a:rPr lang="ko-KR" altLang="en-US" sz="1380" dirty="0" smtClean="0">
                <a:solidFill>
                  <a:schemeClr val="tx1"/>
                </a:solidFill>
              </a:rPr>
              <a:t>에서 </a:t>
            </a:r>
            <a:endParaRPr lang="en-US" altLang="ko-KR" sz="138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80" dirty="0">
                <a:solidFill>
                  <a:schemeClr val="tx1"/>
                </a:solidFill>
              </a:rPr>
              <a:t> </a:t>
            </a:r>
            <a:r>
              <a:rPr lang="en-US" altLang="ko-KR" sz="1380" dirty="0" smtClean="0">
                <a:solidFill>
                  <a:schemeClr val="tx1"/>
                </a:solidFill>
              </a:rPr>
              <a:t>    “</a:t>
            </a:r>
            <a:r>
              <a:rPr lang="ko-KR" altLang="en-US" sz="1380" dirty="0" err="1" smtClean="0">
                <a:solidFill>
                  <a:schemeClr val="tx1"/>
                </a:solidFill>
              </a:rPr>
              <a:t>멘토에</a:t>
            </a:r>
            <a:r>
              <a:rPr lang="ko-KR" altLang="en-US" sz="1380" dirty="0" smtClean="0">
                <a:solidFill>
                  <a:schemeClr val="tx1"/>
                </a:solidFill>
              </a:rPr>
              <a:t> 의존하지</a:t>
            </a:r>
            <a:r>
              <a:rPr lang="en-US" altLang="ko-KR" sz="1380" dirty="0" smtClean="0">
                <a:solidFill>
                  <a:schemeClr val="tx1"/>
                </a:solidFill>
              </a:rPr>
              <a:t> </a:t>
            </a:r>
            <a:r>
              <a:rPr lang="ko-KR" altLang="en-US" sz="1380" dirty="0" smtClean="0">
                <a:solidFill>
                  <a:schemeClr val="tx1"/>
                </a:solidFill>
              </a:rPr>
              <a:t>마라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r>
              <a:rPr lang="ko-KR" altLang="en-US" sz="1380" dirty="0" smtClean="0">
                <a:solidFill>
                  <a:schemeClr val="tx1"/>
                </a:solidFill>
              </a:rPr>
              <a:t>자신의 삶은 스스로 고민하고 개척할 때 완성된다</a:t>
            </a:r>
            <a:r>
              <a:rPr lang="en-US" altLang="ko-KR" sz="1380" dirty="0" smtClean="0">
                <a:solidFill>
                  <a:schemeClr val="tx1"/>
                </a:solidFill>
              </a:rPr>
              <a:t>”</a:t>
            </a:r>
            <a:r>
              <a:rPr lang="ko-KR" altLang="en-US" sz="1380" dirty="0" smtClean="0">
                <a:solidFill>
                  <a:schemeClr val="tx1"/>
                </a:solidFill>
              </a:rPr>
              <a:t>고 했다</a:t>
            </a:r>
            <a:r>
              <a:rPr lang="en-US" altLang="ko-KR" sz="1380" dirty="0" smtClean="0">
                <a:solidFill>
                  <a:schemeClr val="tx1"/>
                </a:solidFill>
              </a:rPr>
              <a:t>. </a:t>
            </a:r>
            <a:endParaRPr lang="en-US" altLang="ko-KR" sz="138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22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8B70-EFCC-4217-89E4-E92333A5AE07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780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세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명사에서 벗어나 동사로 존재하라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Autofit/>
          </a:bodyPr>
          <a:lstStyle/>
          <a:p>
            <a:pPr algn="l"/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구체적 </a:t>
            </a:r>
            <a:r>
              <a:rPr lang="ko-KR" altLang="en-US" sz="1300" b="1" dirty="0" err="1" smtClean="0">
                <a:solidFill>
                  <a:schemeClr val="tx1"/>
                </a:solidFill>
              </a:rPr>
              <a:t>일상속으로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 걸어 들어가라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. 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b="1" dirty="0" smtClean="0">
                <a:solidFill>
                  <a:srgbClr val="0000FF"/>
                </a:solidFill>
              </a:rPr>
              <a:t>세상은 하찮게 보이는 일들로 구성되어 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밥하고</a:t>
            </a:r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빨래하고 청소하는 등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우리 삶은 그런 것들로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rgbClr val="0000FF"/>
                </a:solidFill>
              </a:rPr>
              <a:t>     이루어져 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이런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잡다한 일들을 처리하는 것이 인생이다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고상함이나 아름다움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혹은 이상적인 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일들도 이런 잡다한 일들 사이에 존재한다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훌륭하다고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칭송받던</a:t>
            </a:r>
            <a:r>
              <a:rPr lang="ko-KR" altLang="en-US" sz="1300" dirty="0" smtClean="0">
                <a:solidFill>
                  <a:schemeClr val="tx1"/>
                </a:solidFill>
              </a:rPr>
              <a:t> 사람들도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어디에서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무너지냐면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바로 일상에서 무너진다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그래서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가장 훌륭한 인간은 구체적 일상을 같이 영위하는 가족으로부터</a:t>
            </a:r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인정받는 사람일 것이다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인간 성숙의 척도는 높고 크고 거대한 곳에서 확인되지 않는다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구체적 일상의 힘과 가치를 무시하면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안된다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진리가 무엇이냐고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? 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그릇이나 씻어라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300" dirty="0" smtClean="0">
                <a:solidFill>
                  <a:schemeClr val="tx1"/>
                </a:solidFill>
              </a:rPr>
              <a:t>Q: </a:t>
            </a:r>
            <a:r>
              <a:rPr lang="ko-KR" altLang="en-US" sz="1300" dirty="0" smtClean="0">
                <a:solidFill>
                  <a:schemeClr val="tx1"/>
                </a:solidFill>
              </a:rPr>
              <a:t>제가 듣건대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석가모니께서 설법을 시작하셨을 때는 황금빛 연못이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땅에서 솟아나왔다고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    합니다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오늘 스님께서 취임하시는 마당에 무슨 상서로운 조짐을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기대할 수 있습니까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</a:t>
            </a:r>
            <a:r>
              <a:rPr lang="en-US" altLang="ko-KR" sz="1300" dirty="0" smtClean="0">
                <a:solidFill>
                  <a:schemeClr val="tx1"/>
                </a:solidFill>
              </a:rPr>
              <a:t>A: </a:t>
            </a:r>
            <a:r>
              <a:rPr lang="ko-KR" altLang="en-US" sz="1300" dirty="0" smtClean="0">
                <a:solidFill>
                  <a:schemeClr val="tx1"/>
                </a:solidFill>
              </a:rPr>
              <a:t>문 앞의 눈을 쓸었네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300" dirty="0" smtClean="0">
                <a:solidFill>
                  <a:schemeClr val="tx1"/>
                </a:solidFill>
              </a:rPr>
              <a:t>Q: </a:t>
            </a:r>
            <a:r>
              <a:rPr lang="ko-KR" altLang="en-US" sz="1300" dirty="0" smtClean="0">
                <a:solidFill>
                  <a:schemeClr val="tx1"/>
                </a:solidFill>
              </a:rPr>
              <a:t>진리를 가르쳐 주십시오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A: </a:t>
            </a:r>
            <a:r>
              <a:rPr lang="ko-KR" altLang="en-US" sz="1300" dirty="0" smtClean="0">
                <a:solidFill>
                  <a:schemeClr val="tx1"/>
                </a:solidFill>
              </a:rPr>
              <a:t>밥은 먹었느냐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Q: </a:t>
            </a:r>
            <a:r>
              <a:rPr lang="ko-KR" altLang="en-US" sz="1300" dirty="0" smtClean="0">
                <a:solidFill>
                  <a:schemeClr val="tx1"/>
                </a:solidFill>
              </a:rPr>
              <a:t>예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밥은 먹었습니다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A: </a:t>
            </a:r>
            <a:r>
              <a:rPr lang="ko-KR" altLang="en-US" sz="1300" dirty="0" smtClean="0">
                <a:solidFill>
                  <a:schemeClr val="tx1"/>
                </a:solidFill>
              </a:rPr>
              <a:t>그럼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그릇이나 씻어라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진리라고 하면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구체적인 세계를 넘어서서 어떤 무엇인가로 따로 있다고 생각하기 쉽다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초월적이고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관념적인 어떤 형상을 생각하게 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깨달음에 이른 선사들은 진리가 이렇게 밥 먹고 설거지하는 데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rgbClr val="0000FF"/>
                </a:solidFill>
              </a:rPr>
              <a:t>     있다고 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일상의 잡다한 일 속에 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이 세상에 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바로 여기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23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CC47-321E-4C08-88BF-2D8DFDBBB7EB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988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네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욕망이여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입을 열어라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Autofit/>
          </a:bodyPr>
          <a:lstStyle/>
          <a:p>
            <a:pPr algn="l"/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철학의 시작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낯설게 하기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b="1" dirty="0" smtClean="0">
                <a:solidFill>
                  <a:srgbClr val="0000FF"/>
                </a:solidFill>
              </a:rPr>
              <a:t>불교에서는 항상 깨어 있으라고 한다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깨어 있다는 것은 예민함을 유지한다는 말이다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예민함을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유지하며 깨어 있는 사람은 눈빛이 굳이 저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먼곳을</a:t>
            </a:r>
            <a:r>
              <a:rPr lang="ko-KR" altLang="en-US" sz="1300" dirty="0" smtClean="0">
                <a:solidFill>
                  <a:schemeClr val="tx1"/>
                </a:solidFill>
              </a:rPr>
              <a:t> 향할 필요가 없다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바로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지금 여기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가 새롭게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눈으로 들어오고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거기서 세상이 읽혀지기 때문이다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매일 다니던 길을 같은 시간대가 아닌 시간이나 반대 방향으로 가면 그 길이 생소하고 낯설다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</a:t>
            </a:r>
            <a:r>
              <a:rPr lang="ko-KR" altLang="en-US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그런데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그 낯섦과 생소함이 이상하게 감각을 예민하게 깨운다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 동안 내 눈에 보이지 않았던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시멘트 갈라진 틈새에서 자라는 이름 없는 잡초와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작은 돌멩이가 보이고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늘 다니는 골목길에 있는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</a:t>
            </a:r>
            <a:r>
              <a:rPr lang="ko-KR" altLang="en-US" sz="1300" dirty="0" smtClean="0">
                <a:solidFill>
                  <a:schemeClr val="tx1"/>
                </a:solidFill>
              </a:rPr>
              <a:t>나무가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그때 처음 본 것처럼 저런 나무가 있었나 싶다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나무가 흔들리는 걸 바라보고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바람이 부는 걸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    바라본다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낯설게 보이는 골목길에 꽂힌 이것이 바로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철학적 태도의 출발 형식이다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이런 것은 과음을 하거나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외박을 하거나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같은 시간대에 역류를 해보면 매우 보배로운 경험을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하게 되는데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그것이 바로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>
                <a:solidFill>
                  <a:schemeClr val="tx1"/>
                </a:solidFill>
              </a:rPr>
              <a:t>낯</a:t>
            </a:r>
            <a:r>
              <a:rPr lang="ko-KR" altLang="en-US" sz="1300" dirty="0" smtClean="0">
                <a:solidFill>
                  <a:schemeClr val="tx1"/>
                </a:solidFill>
              </a:rPr>
              <a:t>섦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사랑도 익숙해지면 종말로 치닫기도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따분함과 권태로움이 밀려오며 모든 것을 시들하게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익숙함에 매몰되며 찾아오는 그 지루함을 무엇으로 견딜 수 있을까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?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낯섦이다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낯섦을 붙잡고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대상과 교감하면 전혀 새로운 세계를 창조할 수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낯섬을</a:t>
            </a:r>
            <a:r>
              <a:rPr lang="ko-KR" altLang="en-US" sz="1300" dirty="0" smtClean="0">
                <a:solidFill>
                  <a:schemeClr val="tx1"/>
                </a:solidFill>
              </a:rPr>
              <a:t> 놓지 않고 있으면 우리를 창조적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세계로 이끄는 원동력이 되는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b="1" dirty="0" err="1" smtClean="0">
                <a:solidFill>
                  <a:srgbClr val="0000FF"/>
                </a:solidFill>
              </a:rPr>
              <a:t>낯섬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 속에 새로 등장한 세계 그것이 바로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자기 세계인 것이다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ko-KR" altLang="en-US" sz="1300" b="1" dirty="0" smtClean="0">
                <a:solidFill>
                  <a:srgbClr val="0000FF"/>
                </a:solidFill>
              </a:rPr>
              <a:t>     그것을 글로 써 놓으면 시가 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색깔로 표현하면 그림이 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소리로 표현하면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노래가 되고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명증한 범주의 틀로 구성하면 철학이 되는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24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A66-C90B-4EE1-B6C1-D159DE223154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096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네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욕망이여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입을 열어라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112568"/>
          </a:xfrm>
        </p:spPr>
        <p:txBody>
          <a:bodyPr>
            <a:noAutofit/>
          </a:bodyPr>
          <a:lstStyle/>
          <a:p>
            <a:pPr algn="l"/>
            <a:r>
              <a:rPr lang="ko-KR" altLang="en-US" sz="1200" b="1" dirty="0" smtClean="0">
                <a:solidFill>
                  <a:schemeClr val="tx1"/>
                </a:solidFill>
              </a:rPr>
              <a:t>대답만 잘하는 인간은 바보다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00" dirty="0" smtClean="0">
                <a:solidFill>
                  <a:schemeClr val="tx1"/>
                </a:solidFill>
              </a:rPr>
              <a:t>우리는 보통 무엇을 물었을 때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바로바로</a:t>
            </a:r>
            <a:r>
              <a:rPr lang="ko-KR" altLang="en-US" sz="1200" dirty="0" smtClean="0">
                <a:solidFill>
                  <a:schemeClr val="tx1"/>
                </a:solidFill>
              </a:rPr>
              <a:t> 답하는 사람을 똑똑하다고 한다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대답이라는 것은 일단 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 </a:t>
            </a:r>
            <a:r>
              <a:rPr lang="ko-KR" altLang="en-US" sz="1200" dirty="0" smtClean="0">
                <a:solidFill>
                  <a:schemeClr val="tx1"/>
                </a:solidFill>
              </a:rPr>
              <a:t>자기와 관계없이 이미 만들어져 있는 지식을 그대로 섭취해서 누군가 요구할 때 그대로 뱉어내는 것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00" b="1" dirty="0">
                <a:solidFill>
                  <a:srgbClr val="0000FF"/>
                </a:solidFill>
              </a:rPr>
              <a:t>질문을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 하려면 호기심이 있어야 한다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호기심은 욕망이 만들어 낸다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욕망은 우리들 사이에 공유되는 </a:t>
            </a:r>
            <a:endParaRPr lang="en-US" altLang="ko-KR" sz="12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200" b="1" dirty="0">
                <a:solidFill>
                  <a:srgbClr val="0000FF"/>
                </a:solidFill>
              </a:rPr>
              <a:t>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것이 아니라 나에게만 고유하게 있는 것이다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자기가 욕망의 주체로 작동할 때 호기심이 생겨난다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en-US" altLang="ko-KR" sz="12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200" b="1" dirty="0">
                <a:solidFill>
                  <a:srgbClr val="0000FF"/>
                </a:solidFill>
              </a:rPr>
              <a:t>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질문 할 때 자기가 존재한다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대답만 할 줄 알고 질문할 줄 모른다면 자기가 없는 바보인 것이다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ko-KR" altLang="en-US" sz="1200" b="1" dirty="0" smtClean="0">
                <a:solidFill>
                  <a:schemeClr val="tx1"/>
                </a:solidFill>
              </a:rPr>
              <a:t>자기를 만나는 법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20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</a:rPr>
              <a:t>왜 상상력이 부족한가</a:t>
            </a:r>
            <a:r>
              <a:rPr lang="en-US" altLang="ko-KR" sz="1200" dirty="0" smtClean="0">
                <a:solidFill>
                  <a:schemeClr val="tx1"/>
                </a:solidFill>
              </a:rPr>
              <a:t>?” </a:t>
            </a:r>
            <a:r>
              <a:rPr lang="ko-KR" altLang="en-US" sz="1200" dirty="0" smtClean="0">
                <a:solidFill>
                  <a:schemeClr val="tx1"/>
                </a:solidFill>
              </a:rPr>
              <a:t>라는 물음에 가장 원초적인 대답은 </a:t>
            </a:r>
            <a:r>
              <a:rPr lang="en-US" altLang="ko-KR" sz="120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</a:rPr>
              <a:t>질문을 시도하지 못하기 때문</a:t>
            </a:r>
            <a:r>
              <a:rPr lang="en-US" altLang="ko-KR" sz="120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dirty="0" smtClean="0">
                <a:solidFill>
                  <a:schemeClr val="tx1"/>
                </a:solidFill>
              </a:rPr>
              <a:t>정도일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 </a:t>
            </a:r>
            <a:r>
              <a:rPr lang="ko-KR" altLang="en-US" sz="1200" dirty="0" smtClean="0">
                <a:solidFill>
                  <a:schemeClr val="tx1"/>
                </a:solidFill>
              </a:rPr>
              <a:t>것이다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그럼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왜 질문을 하지 못한다고요</a:t>
            </a:r>
            <a:r>
              <a:rPr lang="en-US" altLang="ko-KR" sz="1200" dirty="0" smtClean="0">
                <a:solidFill>
                  <a:schemeClr val="tx1"/>
                </a:solidFill>
              </a:rPr>
              <a:t>? </a:t>
            </a:r>
            <a:r>
              <a:rPr lang="ko-KR" altLang="en-US" sz="1200" dirty="0" smtClean="0">
                <a:solidFill>
                  <a:schemeClr val="tx1"/>
                </a:solidFill>
              </a:rPr>
              <a:t>바로 자기가 없기 때문이다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o-KR" altLang="en-US" sz="1200" dirty="0" smtClean="0">
                <a:solidFill>
                  <a:schemeClr val="tx1"/>
                </a:solidFill>
              </a:rPr>
              <a:t>     왜 자기는 자기에게서 사라져 버렸는가</a:t>
            </a:r>
            <a:r>
              <a:rPr lang="en-US" altLang="ko-KR" sz="1200" dirty="0" smtClean="0">
                <a:solidFill>
                  <a:schemeClr val="tx1"/>
                </a:solidFill>
              </a:rPr>
              <a:t>? </a:t>
            </a:r>
            <a:r>
              <a:rPr lang="ko-KR" altLang="en-US" sz="1200" dirty="0" smtClean="0">
                <a:solidFill>
                  <a:schemeClr val="tx1"/>
                </a:solidFill>
              </a:rPr>
              <a:t>아마 자기를 만날 기회를 박탈당한 것도 중요한 이유가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00" dirty="0" smtClean="0">
                <a:solidFill>
                  <a:schemeClr val="tx1"/>
                </a:solidFill>
              </a:rPr>
              <a:t>     </a:t>
            </a:r>
            <a:r>
              <a:rPr lang="ko-KR" altLang="en-US" sz="1200" dirty="0" smtClean="0">
                <a:solidFill>
                  <a:schemeClr val="tx1"/>
                </a:solidFill>
              </a:rPr>
              <a:t>될 것이다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00" b="1" dirty="0" smtClean="0">
                <a:solidFill>
                  <a:srgbClr val="0000FF"/>
                </a:solidFill>
              </a:rPr>
              <a:t>자기를 대면할 수 있는 방법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3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가지 </a:t>
            </a:r>
            <a:endParaRPr lang="en-US" altLang="ko-KR" sz="12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200" b="1" dirty="0">
                <a:solidFill>
                  <a:srgbClr val="0000FF"/>
                </a:solidFill>
              </a:rPr>
              <a:t>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글쓰기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: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가장 중요하고 효과적인 방법이 글쓰기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글쓰기는 자기 자신을 표현하는 일이다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우리가 책을 </a:t>
            </a:r>
            <a:r>
              <a:rPr lang="en-US" altLang="ko-KR" sz="1200" b="1" dirty="0">
                <a:solidFill>
                  <a:srgbClr val="0000FF"/>
                </a:solidFill>
              </a:rPr>
              <a:t>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       </a:t>
            </a:r>
          </a:p>
          <a:p>
            <a:pPr algn="l"/>
            <a:r>
              <a:rPr lang="en-US" altLang="ko-KR" sz="1200" b="1" dirty="0">
                <a:solidFill>
                  <a:srgbClr val="0000FF"/>
                </a:solidFill>
              </a:rPr>
              <a:t>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             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읽을 때 독자가 글을 쓴 작가를 만나듯이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자기자신과 대면한다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글이 잘 써지지 않는 것은 </a:t>
            </a:r>
            <a:endParaRPr lang="en-US" altLang="ko-KR" sz="12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200" b="1" dirty="0">
                <a:solidFill>
                  <a:srgbClr val="0000FF"/>
                </a:solidFill>
              </a:rPr>
              <a:t>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             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자신이 자기에게 잘 드러나지 않는다는 것이다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글은 솔직하게 써야 제대로 나온다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문체의 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1200" dirty="0" smtClean="0">
                <a:solidFill>
                  <a:schemeClr val="tx1"/>
                </a:solidFill>
              </a:rPr>
              <a:t>차이는 바로 인격의 차이를 드러낸다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ko-KR" altLang="en-US" sz="1200" b="1" dirty="0">
                <a:solidFill>
                  <a:srgbClr val="0000FF"/>
                </a:solidFill>
              </a:rPr>
              <a:t>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    운동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: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머리를 굴리고 혀를 놀려서 뱉어내는 말들로는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근육에 맺히는 땀으로 배운 것을 절대로 당해 </a:t>
            </a:r>
            <a:endParaRPr lang="en-US" altLang="ko-KR" sz="1200" b="1" dirty="0">
              <a:solidFill>
                <a:srgbClr val="0000FF"/>
              </a:solidFill>
            </a:endParaRPr>
          </a:p>
          <a:p>
            <a:pPr algn="l"/>
            <a:r>
              <a:rPr lang="ko-KR" altLang="en-US" sz="1200" b="1" dirty="0" smtClean="0">
                <a:solidFill>
                  <a:srgbClr val="0000FF"/>
                </a:solidFill>
              </a:rPr>
              <a:t>            낼 수가 없다</a:t>
            </a:r>
            <a:r>
              <a:rPr lang="en-US" altLang="ko-KR" sz="1200" dirty="0" smtClean="0">
                <a:solidFill>
                  <a:srgbClr val="0000FF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직접 몸을 움직여 경험하는 숨소리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땀 냄새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박동</a:t>
            </a: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자기가 살아 있다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것을  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1200" dirty="0" smtClean="0">
                <a:solidFill>
                  <a:schemeClr val="tx1"/>
                </a:solidFill>
              </a:rPr>
              <a:t>자기에게 보여주는 극적인 증거이다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200" dirty="0" smtClean="0">
                <a:solidFill>
                  <a:schemeClr val="tx1"/>
                </a:solidFill>
              </a:rPr>
              <a:t>    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낭송</a:t>
            </a:r>
            <a:r>
              <a:rPr lang="en-US" altLang="ko-KR" sz="1200" dirty="0" smtClean="0">
                <a:solidFill>
                  <a:schemeClr val="tx1"/>
                </a:solidFill>
              </a:rPr>
              <a:t>: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낭송이 사라졌다는 것은 글 읽는 과정에서 정신만 사용하고 육체를 사용하지 않았다는 것이다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en-US" altLang="ko-KR" sz="1200" b="1" dirty="0" smtClean="0">
                <a:solidFill>
                  <a:srgbClr val="0000FF"/>
                </a:solidFill>
              </a:rPr>
              <a:t>           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낭송을 </a:t>
            </a:r>
            <a:r>
              <a:rPr lang="ko-KR" altLang="en-US" sz="1200" b="1" dirty="0">
                <a:solidFill>
                  <a:srgbClr val="0000FF"/>
                </a:solidFill>
              </a:rPr>
              <a:t>하면 읽은 내용이 육체적인 감각을 건드린다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독립적 주체가 되는 일은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육체성을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1200" dirty="0" smtClean="0">
                <a:solidFill>
                  <a:schemeClr val="tx1"/>
                </a:solidFill>
              </a:rPr>
              <a:t>확인하지 않고는</a:t>
            </a: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불가능하다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endParaRPr lang="en-US" altLang="ko-KR" sz="13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25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D1A1-76D6-4839-BE40-DFC8D5E82DCA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026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네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욕망이여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입을 열어라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112568"/>
          </a:xfrm>
        </p:spPr>
        <p:txBody>
          <a:bodyPr>
            <a:noAutofit/>
          </a:bodyPr>
          <a:lstStyle/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욕망을 욕망하라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300" dirty="0" smtClean="0">
                <a:solidFill>
                  <a:schemeClr val="tx1"/>
                </a:solidFill>
              </a:rPr>
              <a:t>Henry David Thoreau</a:t>
            </a:r>
            <a:r>
              <a:rPr lang="ko-KR" altLang="en-US" sz="1300" dirty="0" smtClean="0">
                <a:solidFill>
                  <a:schemeClr val="tx1"/>
                </a:solidFill>
              </a:rPr>
              <a:t>의 시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내일 아침에 할 산책이 그리워서 잠을 설치지 못하고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파랑새 우는 소리에 전율을 느끼지 못하거든</a:t>
            </a:r>
            <a:r>
              <a:rPr lang="en-US" altLang="ko-KR" sz="13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깨달아라</a:t>
            </a:r>
            <a:r>
              <a:rPr lang="en-US" altLang="ko-KR" sz="13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너의 봄날이 가고 있다는 것을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사람이 살아 있다는 것은 예민함이 살아 있다는 말과 같다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비 오는 날 오후에 소주 한 잔 생각이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안 나면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첫 눈 내리는 날 옛사랑이 생각 안 나면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죽은 목숨이다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봄이 오면</a:t>
            </a:r>
            <a:r>
              <a:rPr lang="en-US" altLang="ko-KR" sz="1300" dirty="0" smtClean="0">
                <a:solidFill>
                  <a:schemeClr val="tx1"/>
                </a:solidFill>
              </a:rPr>
              <a:t>, “</a:t>
            </a:r>
            <a:r>
              <a:rPr lang="ko-KR" altLang="en-US" sz="1300" dirty="0" smtClean="0">
                <a:solidFill>
                  <a:schemeClr val="tx1"/>
                </a:solidFill>
              </a:rPr>
              <a:t>봄이 왔다</a:t>
            </a:r>
            <a:r>
              <a:rPr lang="en-US" altLang="ko-KR" sz="1300" dirty="0" smtClean="0">
                <a:solidFill>
                  <a:schemeClr val="tx1"/>
                </a:solidFill>
              </a:rPr>
              <a:t>’ </a:t>
            </a:r>
            <a:r>
              <a:rPr lang="ko-KR" altLang="en-US" sz="1300" dirty="0" smtClean="0">
                <a:solidFill>
                  <a:schemeClr val="tx1"/>
                </a:solidFill>
              </a:rPr>
              <a:t>말만 하지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말고 얼음이 풀리는 곳에 가서 풀려가는 얼음에 손을 대 보거나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새싹이 돋을 때 찾아가 코로 직접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느껴본다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봄을 개념으로 말하는 사람과 봄에 일어나는 사건을 직접 경험하는 사람 사이에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나타나는 성숙과 인격의 깊이는 큰 차이가 난다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endParaRPr lang="en-US" altLang="ko-KR" sz="1300" b="1" dirty="0">
              <a:solidFill>
                <a:srgbClr val="0000FF"/>
              </a:solidFill>
            </a:endParaRPr>
          </a:p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이성에서 욕망으로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보편에서 개별로 회귀하라</a:t>
            </a:r>
            <a:endParaRPr lang="en-US" altLang="ko-KR" sz="13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우리가 인문적 통찰을 발휘하지 못하는 이유는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자신을 지배하는 틀을 스스로 만들고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거기에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b="1" dirty="0">
                <a:solidFill>
                  <a:schemeClr val="tx1"/>
                </a:solidFill>
              </a:rPr>
              <a:t> 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자발적으로 지배되기 때문이다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자신의 삶을 영위하는 것이 아니라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자신의 견고한 틀이 시키는 대로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하고 있는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인문적 통찰은 우리 앞에 등장하는 사태나 사건을 인간이 그리는 무늬 위에다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올려놓고 볼 수 있는 능력이다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그것은 종합적이며 근본적이며 본능적이고 원초적인 능력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욕망에서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오는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‘</a:t>
            </a:r>
            <a:r>
              <a:rPr lang="ko-KR" altLang="en-US" sz="1300" dirty="0" smtClean="0">
                <a:solidFill>
                  <a:schemeClr val="tx1"/>
                </a:solidFill>
              </a:rPr>
              <a:t>사유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에서가 아니라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힘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r>
              <a:rPr lang="ko-KR" altLang="en-US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우리는 그것을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덕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이라고 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보편과 집단과 이념에서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벗어나고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는 </a:t>
            </a: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나</a:t>
            </a:r>
            <a:r>
              <a:rPr lang="en-US" altLang="ko-KR" sz="1300" dirty="0" smtClean="0">
                <a:solidFill>
                  <a:schemeClr val="tx1"/>
                </a:solidFill>
              </a:rPr>
              <a:t>’</a:t>
            </a:r>
            <a:r>
              <a:rPr lang="ko-KR" altLang="en-US" sz="1300" dirty="0" smtClean="0">
                <a:solidFill>
                  <a:schemeClr val="tx1"/>
                </a:solidFill>
              </a:rPr>
              <a:t>를 가두는 우리이니 우리의 일부로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녹아들면</a:t>
            </a:r>
            <a:r>
              <a:rPr lang="ko-KR" altLang="en-US" sz="1300" dirty="0" smtClean="0">
                <a:solidFill>
                  <a:schemeClr val="tx1"/>
                </a:solidFill>
              </a:rPr>
              <a:t> 안 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“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오직 자신으로 돌아가라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그리고 오직 자신의 욕망에 집중해라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”</a:t>
            </a: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“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삶의 무늬는 죽으나 사나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나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의 무늬여야 합니다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26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722F-3A72-4F01-8042-6F153C1D5398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64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감사합니다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27</a:t>
            </a:fld>
            <a:endParaRPr lang="ko-KR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415" y="4005064"/>
            <a:ext cx="187841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2A92-3A47-4214-A0A3-1FCA782D3DB1}" type="datetime1">
              <a:rPr lang="ko-KR" altLang="en-US" smtClean="0"/>
              <a:t>2018-04-23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627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000" b="1" u="sng" dirty="0" smtClean="0"/>
              <a:t>인간이 그리는 무늬</a:t>
            </a:r>
            <a:r>
              <a:rPr lang="en-US" altLang="ko-KR" sz="2000" b="1" u="sng" dirty="0" smtClean="0"/>
              <a:t>, </a:t>
            </a:r>
            <a:r>
              <a:rPr lang="ko-KR" altLang="en-US" sz="2000" b="1" u="sng" dirty="0" smtClean="0"/>
              <a:t>욕망하는 인문적 통찰의 힘</a:t>
            </a:r>
            <a:r>
              <a:rPr lang="en-US" altLang="ko-KR" sz="1800" dirty="0" smtClean="0"/>
              <a:t/>
            </a:r>
            <a:br>
              <a:rPr lang="en-US" altLang="ko-KR" sz="1800" dirty="0" smtClean="0"/>
            </a:br>
            <a:r>
              <a:rPr lang="en-US" altLang="ko-KR" sz="800" dirty="0"/>
              <a:t> </a:t>
            </a:r>
            <a:r>
              <a:rPr lang="en-US" altLang="ko-KR" sz="800" dirty="0" smtClean="0"/>
              <a:t>      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>
                <a:solidFill>
                  <a:schemeClr val="bg1">
                    <a:lumMod val="50000"/>
                  </a:schemeClr>
                </a:solidFill>
              </a:rPr>
              <a:t>인문의 숲 속을 산책하는 순서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ko-KR" sz="4800" b="1" u="sng" dirty="0" smtClean="0"/>
          </a:p>
          <a:p>
            <a:pPr marL="0" indent="0">
              <a:buNone/>
            </a:pPr>
            <a:r>
              <a:rPr lang="ko-KR" altLang="ko-KR" sz="4800" b="1" u="sng" dirty="0" err="1" smtClean="0"/>
              <a:t>첫번째</a:t>
            </a:r>
            <a:r>
              <a:rPr lang="ko-KR" altLang="ko-KR" sz="4800" b="1" u="sng" dirty="0" smtClean="0"/>
              <a:t> 숲</a:t>
            </a:r>
            <a:r>
              <a:rPr lang="en-US" altLang="ko-KR" sz="4800" b="1" u="sng" dirty="0" smtClean="0"/>
              <a:t>/   </a:t>
            </a:r>
            <a:r>
              <a:rPr lang="ko-KR" altLang="ko-KR" sz="4800" b="1" u="sng" dirty="0" smtClean="0"/>
              <a:t>인문적 통찰을 통한 독립적 주체되기</a:t>
            </a:r>
            <a:endParaRPr lang="ko-KR" altLang="ko-KR" sz="4800" b="1" dirty="0" smtClean="0"/>
          </a:p>
          <a:p>
            <a:r>
              <a:rPr lang="ko-KR" altLang="ko-KR" sz="4800" dirty="0" smtClean="0"/>
              <a:t>인문학</a:t>
            </a:r>
            <a:r>
              <a:rPr lang="en-US" altLang="ko-KR" sz="4800" dirty="0" smtClean="0"/>
              <a:t>, </a:t>
            </a:r>
            <a:r>
              <a:rPr lang="ko-KR" altLang="ko-KR" sz="4800" dirty="0" smtClean="0"/>
              <a:t>넌 누구냐</a:t>
            </a:r>
            <a:r>
              <a:rPr lang="en-US" altLang="ko-KR" sz="4800" dirty="0" smtClean="0"/>
              <a:t>?</a:t>
            </a:r>
            <a:endParaRPr lang="ko-KR" altLang="ko-KR" sz="4800" dirty="0" smtClean="0"/>
          </a:p>
          <a:p>
            <a:r>
              <a:rPr lang="ko-KR" altLang="ko-KR" sz="4800" dirty="0" err="1" smtClean="0"/>
              <a:t>스티브</a:t>
            </a:r>
            <a:r>
              <a:rPr lang="ko-KR" altLang="ko-KR" sz="4800" dirty="0" smtClean="0"/>
              <a:t> </a:t>
            </a:r>
            <a:r>
              <a:rPr lang="ko-KR" altLang="ko-KR" sz="4800" dirty="0" err="1" smtClean="0"/>
              <a:t>잡스와</a:t>
            </a:r>
            <a:r>
              <a:rPr lang="ko-KR" altLang="ko-KR" sz="4800" dirty="0" smtClean="0"/>
              <a:t> 소크라테스</a:t>
            </a:r>
          </a:p>
          <a:p>
            <a:r>
              <a:rPr lang="ko-KR" altLang="ko-KR" sz="4800" dirty="0" smtClean="0"/>
              <a:t>현재를 통찰하는 인문의 더듬이</a:t>
            </a:r>
          </a:p>
          <a:p>
            <a:r>
              <a:rPr lang="ko-KR" altLang="ko-KR" sz="4800" dirty="0" smtClean="0"/>
              <a:t>정치적 판단과 결별하라</a:t>
            </a:r>
          </a:p>
          <a:p>
            <a:r>
              <a:rPr lang="ko-KR" altLang="ko-KR" sz="4800" dirty="0" smtClean="0"/>
              <a:t>내가 동양학을 공부하는 까닭</a:t>
            </a:r>
          </a:p>
          <a:p>
            <a:r>
              <a:rPr lang="ko-KR" altLang="ko-KR" sz="4800" dirty="0" smtClean="0"/>
              <a:t>인간이 그리는 무늬의 정체</a:t>
            </a:r>
          </a:p>
          <a:p>
            <a:r>
              <a:rPr lang="ko-KR" altLang="ko-KR" sz="4800" dirty="0" smtClean="0"/>
              <a:t>이념은 </a:t>
            </a:r>
            <a:r>
              <a:rPr lang="en-US" altLang="ko-KR" sz="4800" dirty="0" smtClean="0"/>
              <a:t>‘</a:t>
            </a:r>
            <a:r>
              <a:rPr lang="ko-KR" altLang="ko-KR" sz="4800" dirty="0" smtClean="0"/>
              <a:t>내 것</a:t>
            </a:r>
            <a:r>
              <a:rPr lang="en-US" altLang="ko-KR" sz="4800" dirty="0" smtClean="0"/>
              <a:t>’</a:t>
            </a:r>
            <a:r>
              <a:rPr lang="ko-KR" altLang="ko-KR" sz="4800" dirty="0" smtClean="0"/>
              <a:t>이 아닌 </a:t>
            </a:r>
            <a:r>
              <a:rPr lang="en-US" altLang="ko-KR" sz="4800" dirty="0" smtClean="0"/>
              <a:t>‘</a:t>
            </a:r>
            <a:r>
              <a:rPr lang="ko-KR" altLang="ko-KR" sz="4800" dirty="0" smtClean="0"/>
              <a:t>우리의 것</a:t>
            </a:r>
            <a:r>
              <a:rPr lang="en-US" altLang="ko-KR" sz="4800" dirty="0" smtClean="0"/>
              <a:t>’</a:t>
            </a:r>
            <a:r>
              <a:rPr lang="ko-KR" altLang="ko-KR" sz="4800" dirty="0" smtClean="0"/>
              <a:t>이다</a:t>
            </a:r>
          </a:p>
          <a:p>
            <a:r>
              <a:rPr lang="ko-KR" altLang="ko-KR" sz="4800" dirty="0" smtClean="0"/>
              <a:t>그 무거운 사명은 누가 주었을까</a:t>
            </a:r>
          </a:p>
          <a:p>
            <a:r>
              <a:rPr lang="ko-KR" altLang="ko-KR" sz="4800" dirty="0" smtClean="0"/>
              <a:t>살아라</a:t>
            </a:r>
            <a:r>
              <a:rPr lang="en-US" altLang="ko-KR" sz="4800" dirty="0" smtClean="0"/>
              <a:t>, </a:t>
            </a:r>
            <a:r>
              <a:rPr lang="ko-KR" altLang="ko-KR" sz="4800" dirty="0" smtClean="0"/>
              <a:t>오늘이 마지막 날인 것처럼</a:t>
            </a:r>
          </a:p>
          <a:p>
            <a:endParaRPr lang="ko-KR" altLang="ko-KR" sz="4800" dirty="0" smtClean="0"/>
          </a:p>
          <a:p>
            <a:pPr marL="0" indent="0">
              <a:buNone/>
            </a:pPr>
            <a:r>
              <a:rPr lang="ko-KR" altLang="ko-KR" sz="4800" b="1" u="sng" dirty="0" smtClean="0"/>
              <a:t>두 번째 숲</a:t>
            </a:r>
            <a:r>
              <a:rPr lang="en-US" altLang="ko-KR" sz="4800" b="1" u="sng" dirty="0" smtClean="0"/>
              <a:t>/   </a:t>
            </a:r>
            <a:r>
              <a:rPr lang="ko-KR" altLang="ko-KR" sz="4800" b="1" u="sng" dirty="0" smtClean="0"/>
              <a:t>인간이 그리는 무늬와 마주 서기</a:t>
            </a:r>
          </a:p>
          <a:p>
            <a:r>
              <a:rPr lang="ko-KR" altLang="ko-KR" sz="4800" dirty="0" smtClean="0"/>
              <a:t>우리는 더 행복하고 유연해지고 있는가</a:t>
            </a:r>
          </a:p>
          <a:p>
            <a:r>
              <a:rPr lang="ko-KR" altLang="ko-KR" sz="4800" dirty="0" smtClean="0"/>
              <a:t>요즘 애들은 언제나 버릇없다</a:t>
            </a:r>
          </a:p>
          <a:p>
            <a:r>
              <a:rPr lang="ko-KR" altLang="ko-KR" sz="4800" dirty="0" smtClean="0"/>
              <a:t>인문학은 버릇없어지는 것</a:t>
            </a:r>
          </a:p>
          <a:p>
            <a:r>
              <a:rPr lang="ko-KR" altLang="ko-KR" sz="4800" dirty="0" smtClean="0"/>
              <a:t>우리는 왜 행복하지 </a:t>
            </a:r>
            <a:r>
              <a:rPr lang="ko-KR" altLang="en-US" sz="4800" dirty="0" smtClean="0"/>
              <a:t>않은가</a:t>
            </a:r>
            <a:r>
              <a:rPr lang="en-US" altLang="ko-KR" sz="4800" dirty="0" smtClean="0"/>
              <a:t>?</a:t>
            </a:r>
            <a:endParaRPr lang="ko-KR" altLang="ko-KR" sz="4800" dirty="0" smtClean="0"/>
          </a:p>
          <a:p>
            <a:r>
              <a:rPr lang="ko-KR" altLang="ko-KR" sz="4800" dirty="0" smtClean="0"/>
              <a:t>고유명사로 돌아오라</a:t>
            </a:r>
          </a:p>
          <a:p>
            <a:r>
              <a:rPr lang="ko-KR" altLang="ko-KR" sz="4800" dirty="0" smtClean="0"/>
              <a:t>세계와 개념</a:t>
            </a:r>
            <a:r>
              <a:rPr lang="en-US" altLang="ko-KR" sz="4800" dirty="0" smtClean="0"/>
              <a:t>, </a:t>
            </a:r>
            <a:r>
              <a:rPr lang="ko-KR" altLang="ko-KR" sz="4800" dirty="0" smtClean="0"/>
              <a:t>동사와 명사</a:t>
            </a:r>
          </a:p>
          <a:p>
            <a:r>
              <a:rPr lang="ko-KR" altLang="ko-KR" sz="4800" dirty="0" smtClean="0"/>
              <a:t>존재하는 것은 개념이 아니라 사건이다</a:t>
            </a:r>
          </a:p>
          <a:p>
            <a:r>
              <a:rPr lang="ko-KR" altLang="ko-KR" sz="4800" dirty="0" smtClean="0"/>
              <a:t>멋대로 해야 잘할 수 있다</a:t>
            </a:r>
          </a:p>
          <a:p>
            <a:r>
              <a:rPr lang="ko-KR" altLang="ko-KR" sz="4800" dirty="0" smtClean="0"/>
              <a:t>노자</a:t>
            </a:r>
            <a:r>
              <a:rPr lang="en-US" altLang="ko-KR" sz="4800" dirty="0" smtClean="0"/>
              <a:t>, </a:t>
            </a:r>
            <a:r>
              <a:rPr lang="ko-KR" altLang="ko-KR" sz="4800" dirty="0" smtClean="0"/>
              <a:t>현대를 만나는 길</a:t>
            </a:r>
          </a:p>
          <a:p>
            <a:r>
              <a:rPr lang="ko-KR" altLang="ko-KR" sz="4800" dirty="0" smtClean="0"/>
              <a:t>지식은 사건이 남긴 똥이다</a:t>
            </a:r>
          </a:p>
          <a:p>
            <a:r>
              <a:rPr lang="ko-KR" altLang="ko-KR" sz="4800" dirty="0" smtClean="0"/>
              <a:t>인간의 무늬를 대면하라</a:t>
            </a:r>
          </a:p>
          <a:p>
            <a:pPr marL="0" indent="0">
              <a:buNone/>
            </a:pPr>
            <a:endParaRPr lang="ko-KR" altLang="en-US" sz="2000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ko-KR" sz="4800" b="1" u="sng" dirty="0" smtClean="0"/>
          </a:p>
          <a:p>
            <a:pPr marL="0" indent="0">
              <a:buNone/>
            </a:pPr>
            <a:r>
              <a:rPr lang="ko-KR" altLang="ko-KR" sz="4800" b="1" u="sng" dirty="0" smtClean="0"/>
              <a:t>세 번째</a:t>
            </a:r>
            <a:r>
              <a:rPr lang="en-US" altLang="ko-KR" sz="4800" b="1" u="sng" dirty="0" smtClean="0"/>
              <a:t> </a:t>
            </a:r>
            <a:r>
              <a:rPr lang="ko-KR" altLang="ko-KR" sz="4800" b="1" u="sng" dirty="0" smtClean="0"/>
              <a:t>숲</a:t>
            </a:r>
            <a:r>
              <a:rPr lang="en-US" altLang="ko-KR" sz="4800" b="1" u="sng" dirty="0"/>
              <a:t>/ </a:t>
            </a:r>
            <a:r>
              <a:rPr lang="en-US" altLang="ko-KR" sz="4800" b="1" u="sng" dirty="0" smtClean="0"/>
              <a:t>  </a:t>
            </a:r>
            <a:r>
              <a:rPr lang="ko-KR" altLang="ko-KR" sz="4800" b="1" u="sng" dirty="0" smtClean="0"/>
              <a:t>명사에서 </a:t>
            </a:r>
            <a:r>
              <a:rPr lang="ko-KR" altLang="ko-KR" sz="4800" b="1" u="sng" dirty="0"/>
              <a:t>벗어나 동사로 존재하라</a:t>
            </a:r>
          </a:p>
          <a:p>
            <a:r>
              <a:rPr lang="ko-KR" altLang="ko-KR" sz="4800" dirty="0"/>
              <a:t>지식은 우리를 자유롭게 하는가</a:t>
            </a:r>
          </a:p>
          <a:p>
            <a:r>
              <a:rPr lang="en-US" altLang="ko-KR" sz="4800" dirty="0"/>
              <a:t>‘</a:t>
            </a:r>
            <a:r>
              <a:rPr lang="ko-KR" altLang="ko-KR" sz="4800" dirty="0"/>
              <a:t>덕</a:t>
            </a:r>
            <a:r>
              <a:rPr lang="en-US" altLang="ko-KR" sz="4800" dirty="0"/>
              <a:t>’</a:t>
            </a:r>
            <a:r>
              <a:rPr lang="ko-KR" altLang="ko-KR" sz="4800" dirty="0"/>
              <a:t>이란 무엇인가</a:t>
            </a:r>
          </a:p>
          <a:p>
            <a:r>
              <a:rPr lang="ko-KR" altLang="ko-KR" sz="4800" dirty="0"/>
              <a:t>툭</a:t>
            </a:r>
            <a:r>
              <a:rPr lang="en-US" altLang="ko-KR" sz="4800" dirty="0"/>
              <a:t>, </a:t>
            </a:r>
            <a:r>
              <a:rPr lang="ko-KR" altLang="ko-KR" sz="4800" dirty="0"/>
              <a:t>튀어나오는 마음</a:t>
            </a:r>
          </a:p>
          <a:p>
            <a:r>
              <a:rPr lang="ko-KR" altLang="ko-KR" sz="4800" dirty="0"/>
              <a:t>하고 싶은 말을 안 할 수 있는 힘</a:t>
            </a:r>
          </a:p>
          <a:p>
            <a:r>
              <a:rPr lang="ko-KR" altLang="ko-KR" sz="4800" dirty="0" err="1"/>
              <a:t>멘토를</a:t>
            </a:r>
            <a:r>
              <a:rPr lang="ko-KR" altLang="ko-KR" sz="4800" dirty="0"/>
              <a:t> 죽여라</a:t>
            </a:r>
          </a:p>
          <a:p>
            <a:r>
              <a:rPr lang="ko-KR" altLang="ko-KR" sz="4800" dirty="0"/>
              <a:t>구체적 일상 속으로 걸어 들어가라</a:t>
            </a:r>
          </a:p>
          <a:p>
            <a:r>
              <a:rPr lang="ko-KR" altLang="ko-KR" sz="4800" dirty="0"/>
              <a:t>진리가 무엇이냐고</a:t>
            </a:r>
            <a:r>
              <a:rPr lang="en-US" altLang="ko-KR" sz="4800" dirty="0"/>
              <a:t>? </a:t>
            </a:r>
            <a:r>
              <a:rPr lang="ko-KR" altLang="ko-KR" sz="4800" dirty="0"/>
              <a:t>그릇이나 씻어라</a:t>
            </a:r>
          </a:p>
          <a:p>
            <a:r>
              <a:rPr lang="ko-KR" altLang="ko-KR" sz="4800" dirty="0"/>
              <a:t>동사 속에서 세계와 </a:t>
            </a:r>
            <a:r>
              <a:rPr lang="ko-KR" altLang="ko-KR" sz="4800" dirty="0" smtClean="0"/>
              <a:t>호</a:t>
            </a:r>
            <a:r>
              <a:rPr lang="ko-KR" altLang="en-US" sz="4800" dirty="0" smtClean="0"/>
              <a:t>흡</a:t>
            </a:r>
            <a:r>
              <a:rPr lang="ko-KR" altLang="ko-KR" sz="4800" dirty="0" smtClean="0"/>
              <a:t>하라</a:t>
            </a:r>
            <a:endParaRPr lang="ko-KR" altLang="ko-KR" sz="4800" dirty="0"/>
          </a:p>
          <a:p>
            <a:r>
              <a:rPr lang="ko-KR" altLang="ko-KR" sz="4800" dirty="0"/>
              <a:t>나를 장례 지내기</a:t>
            </a:r>
            <a:r>
              <a:rPr lang="en-US" altLang="ko-KR" sz="4800" dirty="0"/>
              <a:t>, </a:t>
            </a:r>
            <a:r>
              <a:rPr lang="ko-KR" altLang="ko-KR" sz="4800" dirty="0"/>
              <a:t>황홀한 삶의 시작</a:t>
            </a:r>
          </a:p>
          <a:p>
            <a:r>
              <a:rPr lang="en-US" altLang="ko-KR" sz="4800" dirty="0"/>
              <a:t>‘</a:t>
            </a:r>
            <a:r>
              <a:rPr lang="ko-KR" altLang="ko-KR" sz="4800" dirty="0" smtClean="0"/>
              <a:t>죽음</a:t>
            </a:r>
            <a:r>
              <a:rPr lang="en-US" altLang="ko-KR" sz="4800" dirty="0" smtClean="0"/>
              <a:t>’</a:t>
            </a:r>
            <a:r>
              <a:rPr lang="ko-KR" altLang="ko-KR" sz="4800" dirty="0" smtClean="0"/>
              <a:t>이 </a:t>
            </a:r>
            <a:r>
              <a:rPr lang="ko-KR" altLang="ko-KR" sz="4800" dirty="0"/>
              <a:t>아니라 </a:t>
            </a:r>
            <a:r>
              <a:rPr lang="en-US" altLang="ko-KR" sz="4800" dirty="0"/>
              <a:t>‘</a:t>
            </a:r>
            <a:r>
              <a:rPr lang="ko-KR" altLang="ko-KR" sz="4800" dirty="0"/>
              <a:t>죽어가는 일</a:t>
            </a:r>
            <a:r>
              <a:rPr lang="en-US" altLang="ko-KR" sz="4800" dirty="0"/>
              <a:t>’</a:t>
            </a:r>
            <a:r>
              <a:rPr lang="ko-KR" altLang="ko-KR" sz="4800" dirty="0"/>
              <a:t>을 보라</a:t>
            </a:r>
          </a:p>
          <a:p>
            <a:r>
              <a:rPr lang="en-US" altLang="ko-KR" sz="4800" dirty="0"/>
              <a:t> </a:t>
            </a:r>
            <a:endParaRPr lang="ko-KR" altLang="ko-KR" sz="4800" dirty="0"/>
          </a:p>
          <a:p>
            <a:pPr marL="0" indent="0">
              <a:buNone/>
            </a:pPr>
            <a:r>
              <a:rPr lang="ko-KR" altLang="ko-KR" sz="4800" b="1" u="sng" dirty="0"/>
              <a:t>네 </a:t>
            </a:r>
            <a:r>
              <a:rPr lang="ko-KR" altLang="ko-KR" sz="4800" b="1" u="sng" dirty="0" smtClean="0"/>
              <a:t>번째 </a:t>
            </a:r>
            <a:r>
              <a:rPr lang="ko-KR" altLang="ko-KR" sz="4800" b="1" u="sng" dirty="0"/>
              <a:t>숲</a:t>
            </a:r>
            <a:r>
              <a:rPr lang="en-US" altLang="ko-KR" sz="4800" b="1" u="sng" dirty="0"/>
              <a:t>/ </a:t>
            </a:r>
            <a:r>
              <a:rPr lang="en-US" altLang="ko-KR" sz="4800" b="1" u="sng" dirty="0" smtClean="0"/>
              <a:t>  </a:t>
            </a:r>
            <a:r>
              <a:rPr lang="ko-KR" altLang="ko-KR" sz="4800" b="1" u="sng" dirty="0" smtClean="0"/>
              <a:t>욕망이여</a:t>
            </a:r>
            <a:r>
              <a:rPr lang="en-US" altLang="ko-KR" sz="4800" b="1" u="sng" dirty="0"/>
              <a:t>, </a:t>
            </a:r>
            <a:r>
              <a:rPr lang="ko-KR" altLang="ko-KR" sz="4800" b="1" u="sng" dirty="0"/>
              <a:t>입을 열어라</a:t>
            </a:r>
          </a:p>
          <a:p>
            <a:r>
              <a:rPr lang="ko-KR" altLang="ko-KR" sz="4800" dirty="0"/>
              <a:t>철학의 시작</a:t>
            </a:r>
            <a:r>
              <a:rPr lang="en-US" altLang="ko-KR" sz="4800" dirty="0"/>
              <a:t>, </a:t>
            </a:r>
            <a:r>
              <a:rPr lang="ko-KR" altLang="ko-KR" sz="4800" dirty="0"/>
              <a:t>낯설게 하기</a:t>
            </a:r>
          </a:p>
          <a:p>
            <a:r>
              <a:rPr lang="ko-KR" altLang="ko-KR" sz="4800" dirty="0"/>
              <a:t>타조를 잡는 방법</a:t>
            </a:r>
          </a:p>
          <a:p>
            <a:r>
              <a:rPr lang="ko-KR" altLang="ko-KR" sz="4800" dirty="0"/>
              <a:t>내 털 한 올이 천하의 이익보다 소중하다</a:t>
            </a:r>
          </a:p>
          <a:p>
            <a:r>
              <a:rPr lang="ko-KR" altLang="ko-KR" sz="4800" dirty="0"/>
              <a:t>대답만 잘하는 인간은 바보다</a:t>
            </a:r>
          </a:p>
          <a:p>
            <a:r>
              <a:rPr lang="ko-KR" altLang="ko-KR" sz="4800" dirty="0"/>
              <a:t>자기를 만나는 법</a:t>
            </a:r>
          </a:p>
          <a:p>
            <a:r>
              <a:rPr lang="ko-KR" altLang="ko-KR" sz="4800" dirty="0"/>
              <a:t>욕망</a:t>
            </a:r>
            <a:r>
              <a:rPr lang="en-US" altLang="ko-KR" sz="4800" dirty="0"/>
              <a:t>, </a:t>
            </a:r>
            <a:r>
              <a:rPr lang="ko-KR" altLang="ko-KR" sz="4800" dirty="0"/>
              <a:t>장르를 만드는 힘</a:t>
            </a:r>
          </a:p>
          <a:p>
            <a:r>
              <a:rPr lang="ko-KR" altLang="ko-KR" sz="4800" dirty="0"/>
              <a:t>장르는 나의 이야기에서 흘러나온다</a:t>
            </a:r>
          </a:p>
          <a:p>
            <a:r>
              <a:rPr lang="ko-KR" altLang="ko-KR" sz="4800" dirty="0"/>
              <a:t>욕망을 욕망하라</a:t>
            </a:r>
          </a:p>
          <a:p>
            <a:r>
              <a:rPr lang="ko-KR" altLang="ko-KR" sz="4800" dirty="0"/>
              <a:t>명사로는 계란 하나도 깰 수 없다</a:t>
            </a:r>
          </a:p>
          <a:p>
            <a:r>
              <a:rPr lang="ko-KR" altLang="ko-KR" sz="4800" dirty="0"/>
              <a:t>이성에서 욕망으로</a:t>
            </a:r>
            <a:r>
              <a:rPr lang="en-US" altLang="ko-KR" sz="4800" dirty="0"/>
              <a:t>, </a:t>
            </a:r>
            <a:r>
              <a:rPr lang="ko-KR" altLang="ko-KR" sz="4800" dirty="0"/>
              <a:t>보편에서 개별로 회귀하라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D83D-0C57-4C76-9D65-6422A3F527D6}" type="slidenum">
              <a:rPr lang="ko-KR" altLang="en-US" smtClean="0"/>
              <a:t>3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4663"/>
            <a:ext cx="2413670" cy="93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18341-47C6-4A48-A2EF-6DBDE491B6C3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60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040560"/>
          </a:xfrm>
        </p:spPr>
        <p:txBody>
          <a:bodyPr>
            <a:noAutofit/>
          </a:bodyPr>
          <a:lstStyle/>
          <a:p>
            <a:pPr algn="l"/>
            <a:r>
              <a:rPr lang="ko-KR" altLang="en-US" sz="1300" b="1" dirty="0" smtClean="0">
                <a:solidFill>
                  <a:schemeClr val="tx1"/>
                </a:solidFill>
              </a:rPr>
              <a:t>인문학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넌 누구냐</a:t>
            </a:r>
            <a:r>
              <a:rPr lang="en-US" altLang="ko-KR" sz="1300" b="1" dirty="0" smtClean="0">
                <a:solidFill>
                  <a:schemeClr val="tx1"/>
                </a:solidFill>
              </a:rPr>
              <a:t>?</a:t>
            </a:r>
            <a:endParaRPr lang="en-US" altLang="ko-KR" sz="13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300" dirty="0" smtClean="0">
                <a:solidFill>
                  <a:schemeClr val="tx1"/>
                </a:solidFill>
              </a:rPr>
              <a:t>‘</a:t>
            </a:r>
            <a:r>
              <a:rPr lang="ko-KR" altLang="en-US" sz="1300" dirty="0" smtClean="0">
                <a:solidFill>
                  <a:schemeClr val="tx1"/>
                </a:solidFill>
              </a:rPr>
              <a:t>인문학</a:t>
            </a:r>
            <a:r>
              <a:rPr lang="en-US" altLang="ko-KR" sz="1300" dirty="0" smtClean="0">
                <a:solidFill>
                  <a:schemeClr val="tx1"/>
                </a:solidFill>
              </a:rPr>
              <a:t>’ </a:t>
            </a:r>
            <a:r>
              <a:rPr lang="ko-KR" altLang="en-US" sz="1300" dirty="0" smtClean="0">
                <a:solidFill>
                  <a:schemeClr val="tx1"/>
                </a:solidFill>
              </a:rPr>
              <a:t>하면 어떤 생각이 드십니까</a:t>
            </a:r>
            <a:r>
              <a:rPr lang="en-US" altLang="ko-KR" sz="1300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smtClean="0">
                <a:solidFill>
                  <a:schemeClr val="tx1"/>
                </a:solidFill>
              </a:rPr>
              <a:t>이 책을 통해 인문학이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오늘 우리한테 해줄 수 있는 것은 무엇인지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인문학을 통해 내가  어떻게 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독립적 주체가 되는지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또 어떻게 내 삶의 주인이 되는지 </a:t>
            </a:r>
            <a:r>
              <a:rPr lang="ko-KR" altLang="en-US" sz="1300" dirty="0" smtClean="0">
                <a:solidFill>
                  <a:schemeClr val="tx1"/>
                </a:solidFill>
              </a:rPr>
              <a:t>이야기 해보려고 한다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endParaRPr lang="en-US" altLang="ko-KR" sz="13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b="1" dirty="0" err="1" smtClean="0">
                <a:solidFill>
                  <a:schemeClr val="tx1"/>
                </a:solidFill>
              </a:rPr>
              <a:t>스티브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 </a:t>
            </a:r>
            <a:r>
              <a:rPr lang="ko-KR" altLang="en-US" sz="1300" b="1" dirty="0" err="1" smtClean="0">
                <a:solidFill>
                  <a:schemeClr val="tx1"/>
                </a:solidFill>
              </a:rPr>
              <a:t>잡스와</a:t>
            </a:r>
            <a:r>
              <a:rPr lang="ko-KR" altLang="en-US" sz="1300" b="1" dirty="0" smtClean="0">
                <a:solidFill>
                  <a:schemeClr val="tx1"/>
                </a:solidFill>
              </a:rPr>
              <a:t> 소크라테스</a:t>
            </a:r>
            <a:endParaRPr lang="en-US" altLang="ko-KR" sz="13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err="1" smtClean="0">
                <a:solidFill>
                  <a:schemeClr val="tx1"/>
                </a:solidFill>
              </a:rPr>
              <a:t>스티브</a:t>
            </a:r>
            <a:r>
              <a:rPr lang="ko-KR" altLang="en-US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잡스는</a:t>
            </a:r>
            <a:r>
              <a:rPr lang="ko-KR" altLang="en-US" sz="1300" dirty="0" smtClean="0">
                <a:solidFill>
                  <a:schemeClr val="tx1"/>
                </a:solidFill>
              </a:rPr>
              <a:t> 신화다 세기를 다르게 만들었다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잡스가</a:t>
            </a:r>
            <a:r>
              <a:rPr lang="ko-KR" altLang="en-US" sz="1300" dirty="0" smtClean="0">
                <a:solidFill>
                  <a:schemeClr val="tx1"/>
                </a:solidFill>
              </a:rPr>
              <a:t> 만든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스마트폰은</a:t>
            </a:r>
            <a:r>
              <a:rPr lang="ko-KR" altLang="en-US" sz="1300" dirty="0">
                <a:solidFill>
                  <a:schemeClr val="tx1"/>
                </a:solidFill>
              </a:rPr>
              <a:t> 커뮤니케이션 하는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수단에 머물게 </a:t>
            </a:r>
            <a:r>
              <a:rPr lang="ko-KR" altLang="en-US" sz="1300" dirty="0">
                <a:solidFill>
                  <a:schemeClr val="tx1"/>
                </a:solidFill>
              </a:rPr>
              <a:t>하지 </a:t>
            </a:r>
            <a:r>
              <a:rPr lang="ko-KR" altLang="en-US" sz="1300" dirty="0" smtClean="0">
                <a:solidFill>
                  <a:schemeClr val="tx1"/>
                </a:solidFill>
              </a:rPr>
              <a:t>않은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더 이상 전화기가 아니다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컴퓨터 한대만 있으면 사람 혼자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이 세계와 직접 관계할 수가 있게 되었다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고정된 위치에서 하던 것을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노트북으로 이동성을 갖게 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스마트폰으로</a:t>
            </a:r>
            <a:r>
              <a:rPr lang="ko-KR" altLang="en-US" sz="1300" dirty="0" smtClean="0">
                <a:solidFill>
                  <a:schemeClr val="tx1"/>
                </a:solidFill>
              </a:rPr>
              <a:t> 세계를 손 안게 갖게 된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집단을 이루어야 힘을 발휘할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수 있는 인간에서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세계를 손 안에서 다룰 수 있게 되었다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  <a:r>
              <a:rPr lang="ko-KR" altLang="en-US" sz="1300" dirty="0" smtClean="0">
                <a:solidFill>
                  <a:schemeClr val="tx1"/>
                </a:solidFill>
              </a:rPr>
              <a:t>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질적으로 다른 유형의 인간이 된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err="1" smtClean="0">
                <a:solidFill>
                  <a:schemeClr val="tx1"/>
                </a:solidFill>
              </a:rPr>
              <a:t>잡스는</a:t>
            </a:r>
            <a:r>
              <a:rPr lang="ko-KR" altLang="en-US" sz="1300" dirty="0" smtClean="0">
                <a:solidFill>
                  <a:schemeClr val="tx1"/>
                </a:solidFill>
              </a:rPr>
              <a:t> 지금의 인간은 무엇을 욕망하는 지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어떤 방식을 통해 커뮤니케이션 해야</a:t>
            </a:r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더 행복해 하는지를 </a:t>
            </a:r>
            <a:endParaRPr lang="en-US" altLang="ko-KR" sz="1300" dirty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생각한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인간은 기존의 프레임을 지키고 거기서 더 나아지려고 하는데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err="1" smtClean="0">
                <a:solidFill>
                  <a:schemeClr val="tx1"/>
                </a:solidFill>
              </a:rPr>
              <a:t>잡스는</a:t>
            </a:r>
            <a:r>
              <a:rPr lang="ko-KR" altLang="en-US" sz="1300" dirty="0" smtClean="0">
                <a:solidFill>
                  <a:schemeClr val="tx1"/>
                </a:solidFill>
              </a:rPr>
              <a:t> 이 행동 양식을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</a:t>
            </a:r>
            <a:r>
              <a:rPr lang="ko-KR" altLang="en-US" sz="1300" dirty="0" smtClean="0">
                <a:solidFill>
                  <a:schemeClr val="tx1"/>
                </a:solidFill>
              </a:rPr>
              <a:t>벗어나 인간의 행복 프레임 자체를 관찰하고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달리 생각한 것이다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달라진 유형의 인간에게 제공할</a:t>
            </a:r>
            <a:endParaRPr lang="en-US" altLang="ko-KR" sz="13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00" b="1" dirty="0">
                <a:solidFill>
                  <a:srgbClr val="0000FF"/>
                </a:solidFill>
              </a:rPr>
              <a:t> 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  </a:t>
            </a:r>
            <a:r>
              <a:rPr lang="ko-KR" altLang="en-US" sz="1300" b="1" dirty="0" smtClean="0">
                <a:solidFill>
                  <a:srgbClr val="0000FF"/>
                </a:solidFill>
              </a:rPr>
              <a:t> 수 있는 새로운 유형의 행복에 대해 생각한 것이 위대함의 출발이다</a:t>
            </a:r>
            <a:r>
              <a:rPr lang="en-US" altLang="ko-KR" sz="130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00" dirty="0" err="1" smtClean="0">
                <a:solidFill>
                  <a:schemeClr val="tx1"/>
                </a:solidFill>
              </a:rPr>
              <a:t>잡스의</a:t>
            </a:r>
            <a:r>
              <a:rPr lang="ko-KR" altLang="en-US" sz="1300" dirty="0" smtClean="0">
                <a:solidFill>
                  <a:schemeClr val="tx1"/>
                </a:solidFill>
              </a:rPr>
              <a:t> 명언</a:t>
            </a:r>
            <a:r>
              <a:rPr lang="en-US" altLang="ko-KR" sz="13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altLang="ko-KR" sz="1300" dirty="0">
                <a:solidFill>
                  <a:schemeClr val="tx1"/>
                </a:solidFill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</a:rPr>
              <a:t>     “</a:t>
            </a:r>
            <a:r>
              <a:rPr lang="ko-KR" altLang="en-US" sz="1300" dirty="0" smtClean="0">
                <a:solidFill>
                  <a:schemeClr val="tx1"/>
                </a:solidFill>
              </a:rPr>
              <a:t>소크라테스하고 한나절을 보낼 수 있다면 애플이 가진 모든 기술을 주겠다</a:t>
            </a:r>
            <a:r>
              <a:rPr lang="en-US" altLang="ko-KR" sz="1300" dirty="0" smtClean="0">
                <a:solidFill>
                  <a:schemeClr val="tx1"/>
                </a:solidFill>
              </a:rPr>
              <a:t>” </a:t>
            </a: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  </a:t>
            </a:r>
            <a:r>
              <a:rPr lang="en-US" altLang="ko-KR" sz="1300" dirty="0" smtClean="0">
                <a:solidFill>
                  <a:schemeClr val="tx1"/>
                </a:solidFill>
              </a:rPr>
              <a:t>   “</a:t>
            </a:r>
            <a:r>
              <a:rPr lang="ko-KR" altLang="en-US" sz="1300" dirty="0" smtClean="0">
                <a:solidFill>
                  <a:schemeClr val="tx1"/>
                </a:solidFill>
              </a:rPr>
              <a:t>애플의 </a:t>
            </a:r>
            <a:r>
              <a:rPr lang="en-US" altLang="ko-KR" sz="1300" dirty="0" smtClean="0">
                <a:solidFill>
                  <a:schemeClr val="tx1"/>
                </a:solidFill>
              </a:rPr>
              <a:t>DNA</a:t>
            </a:r>
            <a:r>
              <a:rPr lang="ko-KR" altLang="en-US" sz="1300" dirty="0" smtClean="0">
                <a:solidFill>
                  <a:schemeClr val="tx1"/>
                </a:solidFill>
              </a:rPr>
              <a:t>는 기술에만 있는 것이 아니다</a:t>
            </a:r>
            <a:r>
              <a:rPr lang="en-US" altLang="ko-KR" sz="1300" dirty="0" smtClean="0">
                <a:solidFill>
                  <a:schemeClr val="tx1"/>
                </a:solidFill>
              </a:rPr>
              <a:t>. </a:t>
            </a:r>
            <a:r>
              <a:rPr lang="ko-KR" altLang="en-US" sz="1300" dirty="0" smtClean="0">
                <a:solidFill>
                  <a:schemeClr val="tx1"/>
                </a:solidFill>
              </a:rPr>
              <a:t>애플의 기술은 인문학과 결합되어</a:t>
            </a:r>
            <a:r>
              <a:rPr lang="en-US" altLang="ko-KR" sz="1300" dirty="0" smtClean="0">
                <a:solidFill>
                  <a:schemeClr val="tx1"/>
                </a:solidFill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</a:rPr>
              <a:t>우리의 심장이 </a:t>
            </a:r>
            <a:endParaRPr lang="en-US" altLang="ko-KR" sz="13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 smtClean="0">
                <a:solidFill>
                  <a:schemeClr val="tx1"/>
                </a:solidFill>
              </a:rPr>
              <a:t>       노래하는 놀라운 결과를 만들어 냈다</a:t>
            </a:r>
            <a:r>
              <a:rPr lang="en-US" altLang="ko-KR" sz="1300" dirty="0" smtClean="0">
                <a:solidFill>
                  <a:schemeClr val="tx1"/>
                </a:solidFill>
              </a:rPr>
              <a:t>” </a:t>
            </a:r>
          </a:p>
          <a:p>
            <a:pPr algn="l"/>
            <a:r>
              <a:rPr lang="en-US" altLang="ko-KR" sz="1300" dirty="0" smtClean="0">
                <a:solidFill>
                  <a:schemeClr val="tx1"/>
                </a:solidFill>
              </a:rPr>
              <a:t>     “</a:t>
            </a:r>
            <a:r>
              <a:rPr lang="ko-KR" altLang="en-US" sz="1300" dirty="0" smtClean="0">
                <a:solidFill>
                  <a:schemeClr val="tx1"/>
                </a:solidFill>
              </a:rPr>
              <a:t>애플은 언제나 인문학과 기술의 교차로에 서 있다</a:t>
            </a:r>
            <a:r>
              <a:rPr lang="en-US" altLang="ko-KR" sz="1300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4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F31-C596-43A7-9261-A3973442205D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26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92888" cy="4968552"/>
          </a:xfrm>
        </p:spPr>
        <p:txBody>
          <a:bodyPr>
            <a:normAutofit/>
          </a:bodyPr>
          <a:lstStyle/>
          <a:p>
            <a:pPr algn="l"/>
            <a:endParaRPr lang="en-US" altLang="ko-KR" sz="138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40" b="1" dirty="0" smtClean="0">
                <a:solidFill>
                  <a:schemeClr val="tx1"/>
                </a:solidFill>
              </a:rPr>
              <a:t>현재를 통찰하는 인문의 더듬이</a:t>
            </a:r>
            <a:endParaRPr lang="en-US" altLang="ko-KR" sz="134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40" dirty="0" smtClean="0">
                <a:solidFill>
                  <a:schemeClr val="tx1"/>
                </a:solidFill>
              </a:rPr>
              <a:t>현재의 인문학 열풍은 한국전쟁 이후 한국 사회에서 일어난 가장 의미 있는 현상 가운데 하나다</a:t>
            </a:r>
            <a:r>
              <a:rPr lang="en-US" altLang="ko-KR" sz="134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o-KR" altLang="en-US" sz="1340" dirty="0" smtClean="0">
                <a:solidFill>
                  <a:schemeClr val="tx1"/>
                </a:solidFill>
              </a:rPr>
              <a:t>     한국사회가 이제야 </a:t>
            </a:r>
            <a:r>
              <a:rPr lang="en-US" altLang="ko-KR" sz="1340" dirty="0" smtClean="0">
                <a:solidFill>
                  <a:schemeClr val="tx1"/>
                </a:solidFill>
              </a:rPr>
              <a:t>‘</a:t>
            </a:r>
            <a:r>
              <a:rPr lang="ko-KR" altLang="en-US" sz="1340" dirty="0" smtClean="0">
                <a:solidFill>
                  <a:schemeClr val="tx1"/>
                </a:solidFill>
              </a:rPr>
              <a:t>독립적 주체</a:t>
            </a:r>
            <a:r>
              <a:rPr lang="en-US" altLang="ko-KR" sz="1340" dirty="0" smtClean="0">
                <a:solidFill>
                  <a:schemeClr val="tx1"/>
                </a:solidFill>
              </a:rPr>
              <a:t>’</a:t>
            </a:r>
            <a:r>
              <a:rPr lang="ko-KR" altLang="en-US" sz="1340" dirty="0" smtClean="0">
                <a:solidFill>
                  <a:schemeClr val="tx1"/>
                </a:solidFill>
              </a:rPr>
              <a:t>로의 변화하고 있는 것이다</a:t>
            </a:r>
            <a:r>
              <a:rPr lang="en-US" altLang="ko-KR" sz="1340" dirty="0" smtClean="0">
                <a:solidFill>
                  <a:schemeClr val="tx1"/>
                </a:solidFill>
              </a:rPr>
              <a:t>.</a:t>
            </a:r>
            <a:endParaRPr lang="en-US" altLang="ko-KR" sz="134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40" dirty="0" smtClean="0">
                <a:solidFill>
                  <a:schemeClr val="tx1"/>
                </a:solidFill>
              </a:rPr>
              <a:t>사회의 초기 단계</a:t>
            </a:r>
            <a:r>
              <a:rPr lang="en-US" altLang="ko-KR" sz="1340" dirty="0" smtClean="0">
                <a:solidFill>
                  <a:schemeClr val="tx1"/>
                </a:solidFill>
              </a:rPr>
              <a:t>: </a:t>
            </a:r>
            <a:r>
              <a:rPr lang="ko-KR" altLang="en-US" sz="1340" dirty="0" smtClean="0">
                <a:solidFill>
                  <a:schemeClr val="tx1"/>
                </a:solidFill>
              </a:rPr>
              <a:t>정치학</a:t>
            </a:r>
            <a:r>
              <a:rPr lang="en-US" altLang="ko-KR" sz="1340" dirty="0" smtClean="0">
                <a:solidFill>
                  <a:schemeClr val="tx1"/>
                </a:solidFill>
              </a:rPr>
              <a:t>+</a:t>
            </a:r>
            <a:r>
              <a:rPr lang="ko-KR" altLang="en-US" sz="1340" dirty="0" smtClean="0">
                <a:solidFill>
                  <a:schemeClr val="tx1"/>
                </a:solidFill>
              </a:rPr>
              <a:t>법학 중심적인 기능</a:t>
            </a:r>
            <a:endParaRPr lang="en-US" altLang="ko-KR" sz="13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    </a:t>
            </a:r>
            <a:r>
              <a:rPr lang="ko-KR" altLang="en-US" sz="1340" dirty="0" smtClean="0">
                <a:solidFill>
                  <a:schemeClr val="tx1"/>
                </a:solidFill>
              </a:rPr>
              <a:t>사회가 발전한 단계</a:t>
            </a:r>
            <a:r>
              <a:rPr lang="en-US" altLang="ko-KR" sz="1340" dirty="0" smtClean="0">
                <a:solidFill>
                  <a:schemeClr val="tx1"/>
                </a:solidFill>
              </a:rPr>
              <a:t>: </a:t>
            </a:r>
            <a:r>
              <a:rPr lang="ko-KR" altLang="en-US" sz="1340" dirty="0" smtClean="0">
                <a:solidFill>
                  <a:schemeClr val="tx1"/>
                </a:solidFill>
              </a:rPr>
              <a:t>경제학</a:t>
            </a:r>
            <a:r>
              <a:rPr lang="en-US" altLang="ko-KR" sz="1340" dirty="0" smtClean="0">
                <a:solidFill>
                  <a:schemeClr val="tx1"/>
                </a:solidFill>
              </a:rPr>
              <a:t>+</a:t>
            </a:r>
            <a:r>
              <a:rPr lang="ko-KR" altLang="en-US" sz="1340" dirty="0" smtClean="0">
                <a:solidFill>
                  <a:schemeClr val="tx1"/>
                </a:solidFill>
              </a:rPr>
              <a:t>경영학</a:t>
            </a:r>
            <a:r>
              <a:rPr lang="en-US" altLang="ko-KR" sz="1340" dirty="0" smtClean="0">
                <a:solidFill>
                  <a:schemeClr val="tx1"/>
                </a:solidFill>
              </a:rPr>
              <a:t>+</a:t>
            </a:r>
            <a:r>
              <a:rPr lang="ko-KR" altLang="en-US" sz="1340" dirty="0" smtClean="0">
                <a:solidFill>
                  <a:schemeClr val="tx1"/>
                </a:solidFill>
              </a:rPr>
              <a:t>사회학 </a:t>
            </a:r>
            <a:endParaRPr lang="en-US" altLang="ko-KR" sz="1340" dirty="0">
              <a:solidFill>
                <a:schemeClr val="tx1"/>
              </a:solidFill>
            </a:endParaRPr>
          </a:p>
          <a:p>
            <a:pPr algn="l"/>
            <a:r>
              <a:rPr lang="ko-KR" altLang="en-US" sz="1340" dirty="0" smtClean="0">
                <a:solidFill>
                  <a:schemeClr val="tx1"/>
                </a:solidFill>
              </a:rPr>
              <a:t>     사회가 좀 더 발전한 단계</a:t>
            </a:r>
            <a:r>
              <a:rPr lang="en-US" altLang="ko-KR" sz="1340" dirty="0" smtClean="0">
                <a:solidFill>
                  <a:schemeClr val="tx1"/>
                </a:solidFill>
              </a:rPr>
              <a:t>: </a:t>
            </a:r>
            <a:r>
              <a:rPr lang="ko-KR" altLang="en-US" sz="1340" dirty="0" smtClean="0">
                <a:solidFill>
                  <a:schemeClr val="tx1"/>
                </a:solidFill>
              </a:rPr>
              <a:t>철학</a:t>
            </a:r>
            <a:r>
              <a:rPr lang="en-US" altLang="ko-KR" sz="1340" dirty="0" smtClean="0">
                <a:solidFill>
                  <a:schemeClr val="tx1"/>
                </a:solidFill>
              </a:rPr>
              <a:t>+</a:t>
            </a:r>
            <a:r>
              <a:rPr lang="ko-KR" altLang="en-US" sz="1340" dirty="0" smtClean="0">
                <a:solidFill>
                  <a:schemeClr val="tx1"/>
                </a:solidFill>
              </a:rPr>
              <a:t>심리학 같은 인문학이 중심 학문</a:t>
            </a:r>
            <a:endParaRPr lang="en-US" altLang="ko-KR" sz="134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40" dirty="0" smtClean="0">
                <a:solidFill>
                  <a:schemeClr val="tx1"/>
                </a:solidFill>
              </a:rPr>
              <a:t>     이보다 더 발전한 단계</a:t>
            </a:r>
            <a:r>
              <a:rPr lang="en-US" altLang="ko-KR" sz="1340" dirty="0" smtClean="0">
                <a:solidFill>
                  <a:schemeClr val="tx1"/>
                </a:solidFill>
              </a:rPr>
              <a:t>:</a:t>
            </a:r>
            <a:r>
              <a:rPr lang="ko-KR" altLang="en-US" sz="1340" dirty="0" smtClean="0">
                <a:solidFill>
                  <a:schemeClr val="tx1"/>
                </a:solidFill>
              </a:rPr>
              <a:t> 고고학</a:t>
            </a:r>
            <a:r>
              <a:rPr lang="en-US" altLang="ko-KR" sz="1340" dirty="0" smtClean="0">
                <a:solidFill>
                  <a:schemeClr val="tx1"/>
                </a:solidFill>
              </a:rPr>
              <a:t>+</a:t>
            </a:r>
            <a:r>
              <a:rPr lang="ko-KR" altLang="en-US" sz="1340" dirty="0" smtClean="0">
                <a:solidFill>
                  <a:schemeClr val="tx1"/>
                </a:solidFill>
              </a:rPr>
              <a:t>인류학이 주요 학문으로 부상</a:t>
            </a:r>
            <a:r>
              <a:rPr lang="en-US" altLang="ko-KR" sz="1340" dirty="0" smtClean="0">
                <a:solidFill>
                  <a:schemeClr val="tx1"/>
                </a:solidFill>
              </a:rPr>
              <a:t>(</a:t>
            </a:r>
            <a:r>
              <a:rPr lang="ko-KR" altLang="en-US" sz="1340" dirty="0" smtClean="0">
                <a:solidFill>
                  <a:schemeClr val="tx1"/>
                </a:solidFill>
              </a:rPr>
              <a:t>제국을 꿈꿨던 나라</a:t>
            </a:r>
            <a:r>
              <a:rPr lang="en-US" altLang="ko-KR" sz="134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40" dirty="0" smtClean="0">
                <a:solidFill>
                  <a:schemeClr val="tx1"/>
                </a:solidFill>
              </a:rPr>
              <a:t>인문학은 개인이나 국가의 진정한 </a:t>
            </a:r>
            <a:r>
              <a:rPr lang="en-US" altLang="ko-KR" sz="1340" dirty="0" smtClean="0">
                <a:solidFill>
                  <a:schemeClr val="tx1"/>
                </a:solidFill>
              </a:rPr>
              <a:t>‘</a:t>
            </a:r>
            <a:r>
              <a:rPr lang="ko-KR" altLang="en-US" sz="1340" dirty="0" smtClean="0">
                <a:solidFill>
                  <a:schemeClr val="tx1"/>
                </a:solidFill>
              </a:rPr>
              <a:t>독립성</a:t>
            </a:r>
            <a:r>
              <a:rPr lang="en-US" altLang="ko-KR" sz="1340" dirty="0" smtClean="0">
                <a:solidFill>
                  <a:schemeClr val="tx1"/>
                </a:solidFill>
              </a:rPr>
              <a:t>’</a:t>
            </a:r>
            <a:r>
              <a:rPr lang="ko-KR" altLang="en-US" sz="1340" dirty="0" smtClean="0">
                <a:solidFill>
                  <a:schemeClr val="tx1"/>
                </a:solidFill>
              </a:rPr>
              <a:t>과 깊이 관련이 있다</a:t>
            </a:r>
            <a:r>
              <a:rPr lang="en-US" altLang="ko-KR" sz="1340" dirty="0" smtClean="0">
                <a:solidFill>
                  <a:schemeClr val="tx1"/>
                </a:solidFill>
              </a:rPr>
              <a:t>. </a:t>
            </a:r>
            <a:r>
              <a:rPr lang="ko-KR" altLang="en-US" sz="1340" dirty="0" smtClean="0">
                <a:solidFill>
                  <a:schemeClr val="tx1"/>
                </a:solidFill>
              </a:rPr>
              <a:t>주도권을 잡으려는 노력의 </a:t>
            </a:r>
            <a:endParaRPr lang="en-US" altLang="ko-KR" sz="13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    </a:t>
            </a:r>
            <a:r>
              <a:rPr lang="ko-KR" altLang="en-US" sz="1340" dirty="0" smtClean="0">
                <a:solidFill>
                  <a:schemeClr val="tx1"/>
                </a:solidFill>
              </a:rPr>
              <a:t>표현이기 때문에</a:t>
            </a:r>
            <a:r>
              <a:rPr lang="en-US" altLang="ko-KR" sz="1340" dirty="0" smtClean="0">
                <a:solidFill>
                  <a:schemeClr val="tx1"/>
                </a:solidFill>
              </a:rPr>
              <a:t>. </a:t>
            </a:r>
            <a:r>
              <a:rPr lang="ko-KR" altLang="en-US" sz="1340" dirty="0" smtClean="0">
                <a:solidFill>
                  <a:schemeClr val="tx1"/>
                </a:solidFill>
              </a:rPr>
              <a:t>한국은 </a:t>
            </a:r>
            <a:r>
              <a:rPr lang="ko-KR" altLang="en-US" sz="1340" dirty="0" err="1" smtClean="0">
                <a:solidFill>
                  <a:schemeClr val="tx1"/>
                </a:solidFill>
              </a:rPr>
              <a:t>오랜시간</a:t>
            </a:r>
            <a:r>
              <a:rPr lang="ko-KR" altLang="en-US" sz="1340" dirty="0" smtClean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‘</a:t>
            </a:r>
            <a:r>
              <a:rPr lang="ko-KR" altLang="en-US" sz="1340" dirty="0" smtClean="0">
                <a:solidFill>
                  <a:schemeClr val="tx1"/>
                </a:solidFill>
              </a:rPr>
              <a:t>독립적 주체</a:t>
            </a:r>
            <a:r>
              <a:rPr lang="en-US" altLang="ko-KR" sz="1340" dirty="0" smtClean="0">
                <a:solidFill>
                  <a:schemeClr val="tx1"/>
                </a:solidFill>
              </a:rPr>
              <a:t>’</a:t>
            </a:r>
            <a:r>
              <a:rPr lang="ko-KR" altLang="en-US" sz="1340" dirty="0" smtClean="0">
                <a:solidFill>
                  <a:schemeClr val="tx1"/>
                </a:solidFill>
              </a:rPr>
              <a:t>로서 사고해 본 경험이 별로 없다</a:t>
            </a:r>
            <a:r>
              <a:rPr lang="en-US" altLang="ko-KR" sz="134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     - </a:t>
            </a:r>
            <a:r>
              <a:rPr lang="ko-KR" altLang="en-US" sz="1340" dirty="0" smtClean="0">
                <a:solidFill>
                  <a:schemeClr val="tx1"/>
                </a:solidFill>
              </a:rPr>
              <a:t>조선시대</a:t>
            </a:r>
            <a:r>
              <a:rPr lang="en-US" altLang="ko-KR" sz="1340" dirty="0" smtClean="0">
                <a:solidFill>
                  <a:schemeClr val="tx1"/>
                </a:solidFill>
              </a:rPr>
              <a:t>: </a:t>
            </a:r>
            <a:r>
              <a:rPr lang="ko-KR" altLang="en-US" sz="1340" dirty="0" smtClean="0">
                <a:solidFill>
                  <a:schemeClr val="tx1"/>
                </a:solidFill>
              </a:rPr>
              <a:t>중국에서 생산된 이데올로기</a:t>
            </a:r>
            <a:endParaRPr lang="en-US" altLang="ko-KR" sz="13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     - </a:t>
            </a:r>
            <a:r>
              <a:rPr lang="ko-KR" altLang="en-US" sz="1340" dirty="0" smtClean="0">
                <a:solidFill>
                  <a:schemeClr val="tx1"/>
                </a:solidFill>
              </a:rPr>
              <a:t>일제강점기</a:t>
            </a:r>
            <a:r>
              <a:rPr lang="en-US" altLang="ko-KR" sz="1340" dirty="0" smtClean="0">
                <a:solidFill>
                  <a:schemeClr val="tx1"/>
                </a:solidFill>
              </a:rPr>
              <a:t>: </a:t>
            </a:r>
            <a:r>
              <a:rPr lang="ko-KR" altLang="en-US" sz="1340" dirty="0" smtClean="0">
                <a:solidFill>
                  <a:schemeClr val="tx1"/>
                </a:solidFill>
              </a:rPr>
              <a:t>일본</a:t>
            </a:r>
            <a:endParaRPr lang="en-US" altLang="ko-KR" sz="1340" dirty="0">
              <a:solidFill>
                <a:schemeClr val="tx1"/>
              </a:solidFill>
            </a:endParaRPr>
          </a:p>
          <a:p>
            <a:pPr algn="l"/>
            <a:r>
              <a:rPr lang="en-US" altLang="ko-KR" sz="1340" dirty="0" smtClean="0">
                <a:solidFill>
                  <a:schemeClr val="tx1"/>
                </a:solidFill>
              </a:rPr>
              <a:t>      - </a:t>
            </a:r>
            <a:r>
              <a:rPr lang="ko-KR" altLang="en-US" sz="1340" dirty="0" smtClean="0">
                <a:solidFill>
                  <a:schemeClr val="tx1"/>
                </a:solidFill>
              </a:rPr>
              <a:t>해방 이후</a:t>
            </a:r>
            <a:r>
              <a:rPr lang="en-US" altLang="ko-KR" sz="1340" dirty="0" smtClean="0">
                <a:solidFill>
                  <a:schemeClr val="tx1"/>
                </a:solidFill>
              </a:rPr>
              <a:t>: </a:t>
            </a:r>
            <a:r>
              <a:rPr lang="ko-KR" altLang="en-US" sz="1340" dirty="0" smtClean="0">
                <a:solidFill>
                  <a:schemeClr val="tx1"/>
                </a:solidFill>
              </a:rPr>
              <a:t>미국적 이데올로기</a:t>
            </a:r>
            <a:endParaRPr lang="en-US" altLang="ko-KR" sz="134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40" dirty="0" smtClean="0">
                <a:solidFill>
                  <a:schemeClr val="tx1"/>
                </a:solidFill>
              </a:rPr>
              <a:t>우리 나라 산업도 자동차</a:t>
            </a:r>
            <a:r>
              <a:rPr lang="en-US" altLang="ko-KR" sz="1340" dirty="0" smtClean="0">
                <a:solidFill>
                  <a:schemeClr val="tx1"/>
                </a:solidFill>
              </a:rPr>
              <a:t>, </a:t>
            </a:r>
            <a:r>
              <a:rPr lang="ko-KR" altLang="en-US" sz="1340" dirty="0" smtClean="0">
                <a:solidFill>
                  <a:schemeClr val="tx1"/>
                </a:solidFill>
              </a:rPr>
              <a:t>전기밥솥</a:t>
            </a:r>
            <a:r>
              <a:rPr lang="en-US" altLang="ko-KR" sz="1340" dirty="0" smtClean="0">
                <a:solidFill>
                  <a:schemeClr val="tx1"/>
                </a:solidFill>
              </a:rPr>
              <a:t>, </a:t>
            </a:r>
            <a:r>
              <a:rPr lang="ko-KR" altLang="en-US" sz="1340" dirty="0" smtClean="0">
                <a:solidFill>
                  <a:schemeClr val="tx1"/>
                </a:solidFill>
              </a:rPr>
              <a:t>볼펜 등 우리나라에서 처음 시행된 것이 거의 없다</a:t>
            </a:r>
            <a:r>
              <a:rPr lang="en-US" altLang="ko-KR" sz="134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    </a:t>
            </a:r>
            <a:r>
              <a:rPr lang="ko-KR" altLang="en-US" sz="1340" dirty="0" smtClean="0">
                <a:solidFill>
                  <a:schemeClr val="tx1"/>
                </a:solidFill>
              </a:rPr>
              <a:t>대부분 외국의 것을 모방했으며</a:t>
            </a:r>
            <a:r>
              <a:rPr lang="en-US" altLang="ko-KR" sz="1340" dirty="0" smtClean="0">
                <a:solidFill>
                  <a:schemeClr val="tx1"/>
                </a:solidFill>
              </a:rPr>
              <a:t>, </a:t>
            </a:r>
            <a:r>
              <a:rPr lang="ko-KR" altLang="en-US" sz="1340" dirty="0" smtClean="0">
                <a:solidFill>
                  <a:schemeClr val="tx1"/>
                </a:solidFill>
              </a:rPr>
              <a:t>사회</a:t>
            </a:r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ko-KR" altLang="en-US" sz="1340" dirty="0" smtClean="0">
                <a:solidFill>
                  <a:schemeClr val="tx1"/>
                </a:solidFill>
              </a:rPr>
              <a:t>제도 역시 우리나라에서 고안되거나 처음 시행된 것이 </a:t>
            </a:r>
            <a:r>
              <a:rPr lang="en-US" altLang="ko-KR" sz="1340" dirty="0">
                <a:solidFill>
                  <a:schemeClr val="tx1"/>
                </a:solidFill>
              </a:rPr>
              <a:t> </a:t>
            </a:r>
            <a:endParaRPr lang="en-US" altLang="ko-KR" sz="13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40" dirty="0">
                <a:solidFill>
                  <a:schemeClr val="tx1"/>
                </a:solidFill>
              </a:rPr>
              <a:t> </a:t>
            </a:r>
            <a:r>
              <a:rPr lang="en-US" altLang="ko-KR" sz="1340" dirty="0" smtClean="0">
                <a:solidFill>
                  <a:schemeClr val="tx1"/>
                </a:solidFill>
              </a:rPr>
              <a:t>    </a:t>
            </a:r>
            <a:r>
              <a:rPr lang="ko-KR" altLang="en-US" sz="1340" dirty="0" smtClean="0">
                <a:solidFill>
                  <a:schemeClr val="tx1"/>
                </a:solidFill>
              </a:rPr>
              <a:t>거의 없다</a:t>
            </a:r>
            <a:r>
              <a:rPr lang="en-US" altLang="ko-KR" sz="1340" dirty="0" smtClean="0">
                <a:solidFill>
                  <a:schemeClr val="tx1"/>
                </a:solidFill>
              </a:rPr>
              <a:t>. 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40" b="1" dirty="0" smtClean="0">
                <a:solidFill>
                  <a:srgbClr val="0000FF"/>
                </a:solidFill>
              </a:rPr>
              <a:t>한국에서 불고 있는 인문학의 열풍은 선진국에서 만든 이념과 경제구조를 수행하는 삶에서</a:t>
            </a:r>
            <a:endParaRPr lang="en-US" altLang="ko-KR" sz="1340" b="1" dirty="0">
              <a:solidFill>
                <a:srgbClr val="0000FF"/>
              </a:solidFill>
            </a:endParaRPr>
          </a:p>
          <a:p>
            <a:pPr algn="l"/>
            <a:r>
              <a:rPr lang="en-US" altLang="ko-KR" sz="1340" b="1" dirty="0">
                <a:solidFill>
                  <a:srgbClr val="0000FF"/>
                </a:solidFill>
              </a:rPr>
              <a:t> </a:t>
            </a:r>
            <a:r>
              <a:rPr lang="en-US" altLang="ko-KR" sz="1340" b="1" dirty="0" smtClean="0">
                <a:solidFill>
                  <a:srgbClr val="0000FF"/>
                </a:solidFill>
              </a:rPr>
              <a:t>   </a:t>
            </a:r>
            <a:r>
              <a:rPr lang="ko-KR" altLang="en-US" sz="1340" b="1" dirty="0" smtClean="0">
                <a:solidFill>
                  <a:srgbClr val="0000FF"/>
                </a:solidFill>
              </a:rPr>
              <a:t>스스로 문명을 창조하는 삶으로 나아가려는 것이다</a:t>
            </a:r>
            <a:r>
              <a:rPr lang="en-US" altLang="ko-KR" sz="1340" b="1" dirty="0" smtClean="0">
                <a:solidFill>
                  <a:srgbClr val="0000FF"/>
                </a:solidFill>
              </a:rPr>
              <a:t>. </a:t>
            </a:r>
          </a:p>
          <a:p>
            <a:pPr algn="l"/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5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6421-099B-4D3E-B4A2-265ECC70EF7C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49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4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 smtClean="0">
                <a:solidFill>
                  <a:schemeClr val="tx1"/>
                </a:solidFill>
              </a:rPr>
              <a:t>우리나라의 인문학 열풍은 기업가들이 주도하고 있다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교수나 정치인이 아닌 기업가가 왜</a:t>
            </a:r>
            <a:r>
              <a:rPr lang="en-US" altLang="ko-KR" sz="1360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 smtClean="0">
                <a:solidFill>
                  <a:schemeClr val="tx1"/>
                </a:solidFill>
              </a:rPr>
              <a:t>미국의 대기업 </a:t>
            </a:r>
            <a:r>
              <a:rPr lang="en-US" altLang="ko-KR" sz="1360" dirty="0" smtClean="0">
                <a:solidFill>
                  <a:schemeClr val="tx1"/>
                </a:solidFill>
              </a:rPr>
              <a:t>CEO</a:t>
            </a:r>
            <a:r>
              <a:rPr lang="ko-KR" altLang="en-US" sz="1360" dirty="0" smtClean="0">
                <a:solidFill>
                  <a:schemeClr val="tx1"/>
                </a:solidFill>
              </a:rPr>
              <a:t>들은 </a:t>
            </a:r>
            <a:r>
              <a:rPr lang="en-US" altLang="ko-KR" sz="1360" dirty="0" smtClean="0">
                <a:solidFill>
                  <a:schemeClr val="tx1"/>
                </a:solidFill>
              </a:rPr>
              <a:t>MBA </a:t>
            </a:r>
            <a:r>
              <a:rPr lang="ko-KR" altLang="en-US" sz="1360" dirty="0" smtClean="0">
                <a:solidFill>
                  <a:schemeClr val="tx1"/>
                </a:solidFill>
              </a:rPr>
              <a:t>출신이 별로 없다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  <a:r>
              <a:rPr lang="ko-KR" altLang="en-US" sz="1360" dirty="0" smtClean="0">
                <a:solidFill>
                  <a:schemeClr val="tx1"/>
                </a:solidFill>
              </a:rPr>
              <a:t>경영학 전공자도 </a:t>
            </a:r>
            <a:r>
              <a:rPr lang="en-US" altLang="ko-KR" sz="1360" dirty="0" smtClean="0">
                <a:solidFill>
                  <a:schemeClr val="tx1"/>
                </a:solidFill>
              </a:rPr>
              <a:t>3</a:t>
            </a:r>
            <a:r>
              <a:rPr lang="ko-KR" altLang="en-US" sz="1360" dirty="0" smtClean="0">
                <a:solidFill>
                  <a:schemeClr val="tx1"/>
                </a:solidFill>
              </a:rPr>
              <a:t>분의</a:t>
            </a:r>
            <a:r>
              <a:rPr lang="en-US" altLang="ko-KR" sz="1360" dirty="0" smtClean="0">
                <a:solidFill>
                  <a:schemeClr val="tx1"/>
                </a:solidFill>
              </a:rPr>
              <a:t>1 </a:t>
            </a:r>
            <a:r>
              <a:rPr lang="ko-KR" altLang="en-US" sz="1360" dirty="0" smtClean="0">
                <a:solidFill>
                  <a:schemeClr val="tx1"/>
                </a:solidFill>
              </a:rPr>
              <a:t>정도이며</a:t>
            </a:r>
            <a:endParaRPr lang="en-US" altLang="ko-KR" sz="136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대개는 인문학을 공부했다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왜 인문학 출신일까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? </a:t>
            </a:r>
            <a:endParaRPr lang="en-US" altLang="ko-KR" sz="1360" b="1" dirty="0">
              <a:solidFill>
                <a:srgbClr val="0000FF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b="1" dirty="0" smtClean="0">
                <a:solidFill>
                  <a:srgbClr val="0000FF"/>
                </a:solidFill>
              </a:rPr>
              <a:t>기업을 </a:t>
            </a:r>
            <a:r>
              <a:rPr lang="ko-KR" altLang="en-US" sz="1360" b="1" dirty="0" err="1" smtClean="0">
                <a:solidFill>
                  <a:srgbClr val="0000FF"/>
                </a:solidFill>
              </a:rPr>
              <a:t>진두지휘하는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 자리에 인문학 출신을 갖다 놔야 정확한 의사 결정을 하여</a:t>
            </a:r>
            <a:endParaRPr lang="en-US" altLang="ko-KR" sz="136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60" b="1" dirty="0">
                <a:solidFill>
                  <a:srgbClr val="0000FF"/>
                </a:solidFill>
              </a:rPr>
              <a:t>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더 많은 이윤을 창출하기 때문이다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.</a:t>
            </a:r>
            <a:r>
              <a:rPr lang="en-US" altLang="ko-KR" sz="1360" b="1" dirty="0">
                <a:solidFill>
                  <a:srgbClr val="0000FF"/>
                </a:solidFill>
              </a:rPr>
              <a:t>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인문학 출신이라야 변화의 흐름에 부합하는 </a:t>
            </a:r>
            <a:endParaRPr lang="en-US" altLang="ko-KR" sz="136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360" b="1" dirty="0">
                <a:solidFill>
                  <a:srgbClr val="0000FF"/>
                </a:solidFill>
              </a:rPr>
              <a:t> 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정확한 의사 결정을 하여 돈을 더 잘 </a:t>
            </a:r>
            <a:r>
              <a:rPr lang="ko-KR" altLang="en-US" sz="1360" b="1" dirty="0" err="1" smtClean="0">
                <a:solidFill>
                  <a:srgbClr val="0000FF"/>
                </a:solidFill>
              </a:rPr>
              <a:t>벌수가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 있는 것이다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>
                <a:solidFill>
                  <a:schemeClr val="tx1"/>
                </a:solidFill>
              </a:rPr>
              <a:t>기업가들은 </a:t>
            </a:r>
            <a:r>
              <a:rPr lang="ko-KR" altLang="en-US" sz="1360" dirty="0" smtClean="0">
                <a:solidFill>
                  <a:schemeClr val="tx1"/>
                </a:solidFill>
              </a:rPr>
              <a:t>매번 한번의 결정으로 죽느냐 사느냐 하는 생과 사의 갈림길에서 있다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다른 직업에서 보기 힘든 지속적인 긴장감을 갖고 있는 것이다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그래서 기업가들에게는 예민함이 살아 있다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의사 결정을 할 때 논리를 따지거나 분석하지 않고</a:t>
            </a:r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ko-KR" altLang="en-US" sz="1360" dirty="0" err="1" smtClean="0">
                <a:solidFill>
                  <a:schemeClr val="tx1"/>
                </a:solidFill>
              </a:rPr>
              <a:t>바로바로</a:t>
            </a:r>
            <a:r>
              <a:rPr lang="ko-KR" altLang="en-US" sz="1360" dirty="0" smtClean="0">
                <a:solidFill>
                  <a:schemeClr val="tx1"/>
                </a:solidFill>
              </a:rPr>
              <a:t> 판단을 하는데 </a:t>
            </a:r>
            <a:r>
              <a:rPr lang="en-US" altLang="ko-KR" sz="1360" dirty="0" smtClean="0">
                <a:solidFill>
                  <a:schemeClr val="tx1"/>
                </a:solidFill>
              </a:rPr>
              <a:t>‘</a:t>
            </a:r>
            <a:r>
              <a:rPr lang="ko-KR" altLang="en-US" sz="1360" dirty="0" smtClean="0">
                <a:solidFill>
                  <a:schemeClr val="tx1"/>
                </a:solidFill>
              </a:rPr>
              <a:t>감</a:t>
            </a:r>
            <a:r>
              <a:rPr lang="en-US" altLang="ko-KR" sz="1360" dirty="0" smtClean="0">
                <a:solidFill>
                  <a:schemeClr val="tx1"/>
                </a:solidFill>
              </a:rPr>
              <a:t>’</a:t>
            </a:r>
            <a:r>
              <a:rPr lang="ko-KR" altLang="en-US" sz="1360" dirty="0" smtClean="0">
                <a:solidFill>
                  <a:schemeClr val="tx1"/>
                </a:solidFill>
              </a:rPr>
              <a:t>으로 한다</a:t>
            </a:r>
            <a:r>
              <a:rPr lang="en-US" altLang="ko-KR" sz="136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o-KR" altLang="en-US" sz="1360" dirty="0" smtClean="0">
                <a:solidFill>
                  <a:schemeClr val="tx1"/>
                </a:solidFill>
              </a:rPr>
              <a:t>     딱 보면 아는 것이다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이 </a:t>
            </a:r>
            <a:r>
              <a:rPr lang="ko-KR" altLang="en-US" sz="1360" b="1" dirty="0" err="1" smtClean="0">
                <a:solidFill>
                  <a:srgbClr val="0000FF"/>
                </a:solidFill>
              </a:rPr>
              <a:t>딱이라는</a:t>
            </a:r>
            <a:r>
              <a:rPr lang="ko-KR" altLang="en-US" sz="1360" b="1" dirty="0" smtClean="0">
                <a:solidFill>
                  <a:srgbClr val="0000FF"/>
                </a:solidFill>
              </a:rPr>
              <a:t> 것이 감각이고 통찰이고 더듬이다</a:t>
            </a:r>
            <a:r>
              <a:rPr lang="en-US" altLang="ko-KR" sz="136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360" dirty="0" smtClean="0">
                <a:solidFill>
                  <a:schemeClr val="tx1"/>
                </a:solidFill>
              </a:rPr>
              <a:t>지금까지 우리나라의 모든 분야는 외부에서 들여온 것들로 수행해 왔다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그런데 기업인들이 그 들의 더듬이로 이 한계를 절실히 느끼고 있는 것이다</a:t>
            </a:r>
            <a:r>
              <a:rPr lang="en-US" altLang="ko-KR" sz="136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360" dirty="0">
                <a:solidFill>
                  <a:schemeClr val="tx1"/>
                </a:solidFill>
              </a:rPr>
              <a:t> </a:t>
            </a:r>
            <a:r>
              <a:rPr lang="en-US" altLang="ko-KR" sz="1360" dirty="0" smtClean="0">
                <a:solidFill>
                  <a:schemeClr val="tx1"/>
                </a:solidFill>
              </a:rPr>
              <a:t>    </a:t>
            </a:r>
            <a:r>
              <a:rPr lang="ko-KR" altLang="en-US" sz="1360" dirty="0" smtClean="0">
                <a:solidFill>
                  <a:schemeClr val="tx1"/>
                </a:solidFill>
              </a:rPr>
              <a:t>기업이 </a:t>
            </a:r>
            <a:r>
              <a:rPr lang="ko-KR" altLang="en-US" sz="1360" dirty="0">
                <a:solidFill>
                  <a:schemeClr val="tx1"/>
                </a:solidFill>
              </a:rPr>
              <a:t>새로운 인류에 맞추어 가는 데 </a:t>
            </a:r>
            <a:r>
              <a:rPr lang="ko-KR" altLang="en-US" sz="1360" dirty="0" smtClean="0">
                <a:solidFill>
                  <a:schemeClr val="tx1"/>
                </a:solidFill>
              </a:rPr>
              <a:t>인문학이 </a:t>
            </a:r>
            <a:r>
              <a:rPr lang="ko-KR" altLang="en-US" sz="1360" dirty="0">
                <a:solidFill>
                  <a:schemeClr val="tx1"/>
                </a:solidFill>
              </a:rPr>
              <a:t>필요하다는 것을 </a:t>
            </a:r>
            <a:r>
              <a:rPr lang="ko-KR" altLang="en-US" sz="1360" dirty="0" smtClean="0">
                <a:solidFill>
                  <a:schemeClr val="tx1"/>
                </a:solidFill>
              </a:rPr>
              <a:t>알아챈 것이다</a:t>
            </a:r>
            <a:r>
              <a:rPr lang="en-US" altLang="ko-KR" sz="1360" dirty="0" smtClean="0">
                <a:solidFill>
                  <a:schemeClr val="tx1"/>
                </a:solidFill>
              </a:rPr>
              <a:t>.  </a:t>
            </a:r>
            <a:endParaRPr lang="en-US" altLang="ko-KR" sz="136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en-US" altLang="ko-KR" sz="136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6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8D4A-3DE3-4903-8E58-0BEE09A3FF97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953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112568"/>
          </a:xfrm>
        </p:spPr>
        <p:txBody>
          <a:bodyPr>
            <a:noAutofit/>
          </a:bodyPr>
          <a:lstStyle/>
          <a:p>
            <a:pPr algn="l"/>
            <a:r>
              <a:rPr lang="ko-KR" altLang="en-US" sz="1240" b="1" dirty="0" smtClean="0">
                <a:solidFill>
                  <a:schemeClr val="tx1"/>
                </a:solidFill>
              </a:rPr>
              <a:t>정치적 판단과 결별하라</a:t>
            </a:r>
            <a:endParaRPr lang="en-US" altLang="ko-KR" sz="124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어떤 남자가 화장도 하고 머리도 기르고 핑크색 스카프를 둘렀고 걸음걸이도 나긋나긋하다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</a:t>
            </a:r>
            <a:r>
              <a:rPr lang="ko-KR" altLang="en-US" sz="1240" dirty="0" smtClean="0">
                <a:solidFill>
                  <a:schemeClr val="tx1"/>
                </a:solidFill>
              </a:rPr>
              <a:t>어떤 생각이 들까</a:t>
            </a:r>
            <a:r>
              <a:rPr lang="en-US" altLang="ko-KR" sz="1240" dirty="0">
                <a:solidFill>
                  <a:schemeClr val="tx1"/>
                </a:solidFill>
              </a:rPr>
              <a:t>?</a:t>
            </a:r>
            <a:endParaRPr lang="en-US" altLang="ko-KR" sz="12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- </a:t>
            </a:r>
            <a:r>
              <a:rPr lang="ko-KR" altLang="en-US" sz="1240" dirty="0" smtClean="0">
                <a:solidFill>
                  <a:schemeClr val="tx1"/>
                </a:solidFill>
              </a:rPr>
              <a:t>좋다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  <a:r>
              <a:rPr lang="ko-KR" altLang="en-US" sz="1240" dirty="0" smtClean="0">
                <a:solidFill>
                  <a:schemeClr val="tx1"/>
                </a:solidFill>
              </a:rPr>
              <a:t>나쁘다 둘 중 한가지 생각이 들었다면 정치적 판단을 한 것이고 인문적 판단이라 </a:t>
            </a:r>
            <a:endParaRPr lang="en-US" altLang="ko-KR" sz="12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  </a:t>
            </a:r>
            <a:r>
              <a:rPr lang="ko-KR" altLang="en-US" sz="1240" dirty="0" smtClean="0">
                <a:solidFill>
                  <a:schemeClr val="tx1"/>
                </a:solidFill>
              </a:rPr>
              <a:t>할 수 없다</a:t>
            </a:r>
            <a:endParaRPr lang="en-US" altLang="ko-KR" sz="12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- 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정치적 판단은 머리 속에 있던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,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 믿고 있는 신념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이념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가치관을 따라 그 근거로 세계를 </a:t>
            </a:r>
            <a:endParaRPr lang="en-US" altLang="ko-KR" sz="1240" b="1" dirty="0">
              <a:solidFill>
                <a:srgbClr val="0000FF"/>
              </a:solidFill>
            </a:endParaRPr>
          </a:p>
          <a:p>
            <a:pPr algn="l"/>
            <a:r>
              <a:rPr lang="en-US" altLang="ko-KR" sz="1240" b="1" dirty="0" smtClean="0">
                <a:solidFill>
                  <a:srgbClr val="0000FF"/>
                </a:solidFill>
              </a:rPr>
              <a:t>       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해석하게 한다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b="1" dirty="0" smtClean="0">
                <a:solidFill>
                  <a:srgbClr val="0000FF"/>
                </a:solidFill>
              </a:rPr>
              <a:t>인문적 통찰은 정치적 판단과 결별하는 것이 첫째 조건이다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.</a:t>
            </a:r>
            <a:endParaRPr lang="en-US" altLang="ko-KR" sz="1240" b="1" dirty="0">
              <a:solidFill>
                <a:srgbClr val="0000FF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어떤 현상을 보고 좋다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  <a:r>
              <a:rPr lang="ko-KR" altLang="en-US" sz="1240" dirty="0" smtClean="0">
                <a:solidFill>
                  <a:schemeClr val="tx1"/>
                </a:solidFill>
              </a:rPr>
              <a:t>나쁘다는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  <a:r>
              <a:rPr lang="ko-KR" altLang="en-US" sz="1240" dirty="0" smtClean="0">
                <a:solidFill>
                  <a:schemeClr val="tx1"/>
                </a:solidFill>
              </a:rPr>
              <a:t>인식을 바로 거기에서 정지시켜 버린다</a:t>
            </a:r>
            <a:r>
              <a:rPr lang="en-US" altLang="ko-KR" sz="124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=&gt; </a:t>
            </a:r>
            <a:r>
              <a:rPr lang="ko-KR" altLang="en-US" sz="1240" dirty="0" smtClean="0">
                <a:solidFill>
                  <a:schemeClr val="tx1"/>
                </a:solidFill>
              </a:rPr>
              <a:t>대답하지 않고 먼저 질문한다</a:t>
            </a:r>
            <a:r>
              <a:rPr lang="en-US" altLang="ko-KR" sz="1240" dirty="0" smtClean="0">
                <a:solidFill>
                  <a:schemeClr val="tx1"/>
                </a:solidFill>
              </a:rPr>
              <a:t>. </a:t>
            </a:r>
            <a:r>
              <a:rPr lang="ko-KR" altLang="en-US" sz="1240" dirty="0" smtClean="0">
                <a:solidFill>
                  <a:schemeClr val="tx1"/>
                </a:solidFill>
              </a:rPr>
              <a:t>이 세계에 어떤 변화가 있길래 저런 일들이 가능해졌지</a:t>
            </a:r>
            <a:r>
              <a:rPr lang="en-US" altLang="ko-KR" sz="1240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b="1" dirty="0" smtClean="0">
                <a:solidFill>
                  <a:srgbClr val="0000FF"/>
                </a:solidFill>
              </a:rPr>
              <a:t>인문적 통찰은 대답하는 데서 나오는 것이 아니라 질문하는 데서 시작된다</a:t>
            </a:r>
            <a:r>
              <a:rPr lang="en-US" altLang="ko-KR" sz="1240" b="1" dirty="0">
                <a:solidFill>
                  <a:srgbClr val="0000FF"/>
                </a:solidFill>
              </a:rPr>
              <a:t>.</a:t>
            </a:r>
            <a:endParaRPr lang="en-US" altLang="ko-KR" sz="1240" b="1" dirty="0" smtClean="0">
              <a:solidFill>
                <a:srgbClr val="0000FF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모두가 대답하려고 할 때 외롭게 혼자서 질문하는 사람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  <a:r>
              <a:rPr lang="ko-KR" altLang="en-US" sz="1240" dirty="0" smtClean="0">
                <a:solidFill>
                  <a:schemeClr val="tx1"/>
                </a:solidFill>
              </a:rPr>
              <a:t>바로 이런 사람이 리더가 될 수 있다</a:t>
            </a:r>
            <a:r>
              <a:rPr lang="en-US" altLang="ko-KR" sz="1240" dirty="0" smtClean="0">
                <a:solidFill>
                  <a:schemeClr val="tx1"/>
                </a:solidFill>
              </a:rPr>
              <a:t>. </a:t>
            </a:r>
            <a:endParaRPr lang="en-US" altLang="ko-KR" sz="124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240" b="1" dirty="0" smtClean="0">
                <a:solidFill>
                  <a:schemeClr val="tx1"/>
                </a:solidFill>
              </a:rPr>
              <a:t>인간이 그리는 무늬의 정체</a:t>
            </a:r>
            <a:endParaRPr lang="en-US" altLang="ko-KR" sz="124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고등학교 </a:t>
            </a:r>
            <a:r>
              <a:rPr lang="en-US" altLang="ko-KR" sz="1240" dirty="0" smtClean="0">
                <a:solidFill>
                  <a:schemeClr val="tx1"/>
                </a:solidFill>
              </a:rPr>
              <a:t>2</a:t>
            </a:r>
            <a:r>
              <a:rPr lang="ko-KR" altLang="en-US" sz="1240" dirty="0" smtClean="0">
                <a:solidFill>
                  <a:schemeClr val="tx1"/>
                </a:solidFill>
              </a:rPr>
              <a:t>학년이 되면 이과와 문과로 나뉘는데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  <a:r>
              <a:rPr lang="ko-KR" altLang="en-US" sz="1240" dirty="0" smtClean="0">
                <a:solidFill>
                  <a:schemeClr val="tx1"/>
                </a:solidFill>
              </a:rPr>
              <a:t>이과와 문과의 차이는</a:t>
            </a:r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ko-KR" altLang="en-US" sz="1240" dirty="0" smtClean="0">
                <a:solidFill>
                  <a:schemeClr val="tx1"/>
                </a:solidFill>
              </a:rPr>
              <a:t>뭘까</a:t>
            </a:r>
            <a:r>
              <a:rPr lang="en-US" altLang="ko-KR" sz="1240" dirty="0" smtClean="0">
                <a:solidFill>
                  <a:schemeClr val="tx1"/>
                </a:solidFill>
              </a:rPr>
              <a:t>?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이과</a:t>
            </a:r>
            <a:r>
              <a:rPr lang="en-US" altLang="ko-KR" sz="1240" dirty="0" smtClean="0">
                <a:solidFill>
                  <a:schemeClr val="tx1"/>
                </a:solidFill>
              </a:rPr>
              <a:t>: </a:t>
            </a:r>
            <a:r>
              <a:rPr lang="ko-KR" altLang="en-US" sz="1240" dirty="0" smtClean="0">
                <a:solidFill>
                  <a:schemeClr val="tx1"/>
                </a:solidFill>
              </a:rPr>
              <a:t>지구상에서 인간이 전부 사라져 버려도 여전히 존재하는 것</a:t>
            </a:r>
            <a:endParaRPr lang="en-US" altLang="ko-KR" sz="1240" dirty="0" smtClean="0">
              <a:solidFill>
                <a:schemeClr val="tx1"/>
              </a:solidFill>
            </a:endParaRPr>
          </a:p>
          <a:p>
            <a:pPr marL="216000"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ko-KR" altLang="en-US" sz="1240" dirty="0" smtClean="0">
                <a:solidFill>
                  <a:schemeClr val="tx1"/>
                </a:solidFill>
              </a:rPr>
              <a:t>문과</a:t>
            </a:r>
            <a:r>
              <a:rPr lang="en-US" altLang="ko-KR" sz="1240" dirty="0" smtClean="0">
                <a:solidFill>
                  <a:schemeClr val="tx1"/>
                </a:solidFill>
              </a:rPr>
              <a:t>: </a:t>
            </a:r>
            <a:r>
              <a:rPr lang="ko-KR" altLang="en-US" sz="1240" dirty="0" smtClean="0">
                <a:solidFill>
                  <a:schemeClr val="tx1"/>
                </a:solidFill>
              </a:rPr>
              <a:t>지구상에서 인간이 전부 사라지면 모두 함께 없어지는 것</a:t>
            </a:r>
            <a:endParaRPr lang="en-US" altLang="ko-KR" sz="124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리</a:t>
            </a:r>
            <a:r>
              <a:rPr lang="en-US" altLang="ko-KR" sz="1240" dirty="0" smtClean="0">
                <a:solidFill>
                  <a:schemeClr val="tx1"/>
                </a:solidFill>
              </a:rPr>
              <a:t>(</a:t>
            </a:r>
            <a:r>
              <a:rPr lang="ko-KR" altLang="en-US" sz="1240" dirty="0" smtClean="0">
                <a:solidFill>
                  <a:schemeClr val="tx1"/>
                </a:solidFill>
              </a:rPr>
              <a:t>理</a:t>
            </a:r>
            <a:r>
              <a:rPr lang="en-US" altLang="ko-KR" sz="1240" dirty="0" smtClean="0">
                <a:solidFill>
                  <a:schemeClr val="tx1"/>
                </a:solidFill>
              </a:rPr>
              <a:t>): </a:t>
            </a:r>
            <a:r>
              <a:rPr lang="ko-KR" altLang="en-US" sz="1240" dirty="0" smtClean="0">
                <a:solidFill>
                  <a:schemeClr val="tx1"/>
                </a:solidFill>
              </a:rPr>
              <a:t>理에는 여러 뜻이 있는데 결</a:t>
            </a:r>
            <a:r>
              <a:rPr lang="en-US" altLang="ko-KR" sz="1240" dirty="0" smtClean="0">
                <a:solidFill>
                  <a:schemeClr val="tx1"/>
                </a:solidFill>
              </a:rPr>
              <a:t>, </a:t>
            </a:r>
            <a:r>
              <a:rPr lang="ko-KR" altLang="en-US" sz="1240" dirty="0" smtClean="0">
                <a:solidFill>
                  <a:schemeClr val="tx1"/>
                </a:solidFill>
              </a:rPr>
              <a:t>무늬라는 뜻도 있다</a:t>
            </a:r>
            <a:r>
              <a:rPr lang="en-US" altLang="ko-KR" sz="1240" dirty="0" smtClean="0">
                <a:solidFill>
                  <a:schemeClr val="tx1"/>
                </a:solidFill>
              </a:rPr>
              <a:t>. </a:t>
            </a:r>
            <a:r>
              <a:rPr lang="ko-KR" altLang="en-US" sz="1240" dirty="0" smtClean="0">
                <a:solidFill>
                  <a:schemeClr val="tx1"/>
                </a:solidFill>
              </a:rPr>
              <a:t>옥돌에 새겨진 무늬를 </a:t>
            </a:r>
            <a:r>
              <a:rPr lang="en-US" altLang="ko-KR" sz="1240" dirty="0" smtClean="0">
                <a:solidFill>
                  <a:schemeClr val="tx1"/>
                </a:solidFill>
              </a:rPr>
              <a:t>‘</a:t>
            </a:r>
            <a:r>
              <a:rPr lang="ko-KR" altLang="en-US" sz="1240" dirty="0" smtClean="0">
                <a:solidFill>
                  <a:schemeClr val="tx1"/>
                </a:solidFill>
              </a:rPr>
              <a:t>리</a:t>
            </a:r>
            <a:r>
              <a:rPr lang="en-US" altLang="ko-KR" sz="1240" dirty="0" smtClean="0">
                <a:solidFill>
                  <a:schemeClr val="tx1"/>
                </a:solidFill>
              </a:rPr>
              <a:t>’</a:t>
            </a:r>
            <a:r>
              <a:rPr lang="ko-KR" altLang="en-US" sz="1240" dirty="0" smtClean="0">
                <a:solidFill>
                  <a:schemeClr val="tx1"/>
                </a:solidFill>
              </a:rPr>
              <a:t>라고 한다</a:t>
            </a:r>
            <a:r>
              <a:rPr lang="en-US" altLang="ko-KR" sz="124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‘</a:t>
            </a:r>
            <a:r>
              <a:rPr lang="ko-KR" altLang="en-US" sz="1240" dirty="0" smtClean="0">
                <a:solidFill>
                  <a:schemeClr val="tx1"/>
                </a:solidFill>
              </a:rPr>
              <a:t>리</a:t>
            </a:r>
            <a:r>
              <a:rPr lang="en-US" altLang="ko-KR" sz="1240" dirty="0" smtClean="0">
                <a:solidFill>
                  <a:schemeClr val="tx1"/>
                </a:solidFill>
              </a:rPr>
              <a:t>’</a:t>
            </a:r>
            <a:r>
              <a:rPr lang="ko-KR" altLang="en-US" sz="1240" dirty="0" smtClean="0">
                <a:solidFill>
                  <a:schemeClr val="tx1"/>
                </a:solidFill>
              </a:rPr>
              <a:t>는 인간과는 상관없이 자연이 그린 것이다</a:t>
            </a:r>
            <a:r>
              <a:rPr lang="en-US" altLang="ko-KR" sz="1240" dirty="0" smtClean="0">
                <a:solidFill>
                  <a:schemeClr val="tx1"/>
                </a:solidFill>
              </a:rPr>
              <a:t>. </a:t>
            </a:r>
            <a:r>
              <a:rPr lang="ko-KR" altLang="en-US" sz="1240" dirty="0" smtClean="0">
                <a:solidFill>
                  <a:schemeClr val="tx1"/>
                </a:solidFill>
              </a:rPr>
              <a:t>그래서 이과는 인간의 존재 여부와 상관없이 </a:t>
            </a:r>
            <a:endParaRPr lang="en-US" altLang="ko-KR" sz="124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</a:t>
            </a:r>
            <a:r>
              <a:rPr lang="ko-KR" altLang="en-US" sz="1240" dirty="0" smtClean="0">
                <a:solidFill>
                  <a:schemeClr val="tx1"/>
                </a:solidFill>
              </a:rPr>
              <a:t>있는 것들에 대한 연구이다</a:t>
            </a:r>
            <a:r>
              <a:rPr lang="en-US" altLang="ko-KR" sz="124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240" dirty="0" smtClean="0">
                <a:solidFill>
                  <a:schemeClr val="tx1"/>
                </a:solidFill>
              </a:rPr>
              <a:t>문</a:t>
            </a:r>
            <a:r>
              <a:rPr lang="en-US" altLang="ko-KR" sz="1240" dirty="0" smtClean="0">
                <a:solidFill>
                  <a:schemeClr val="tx1"/>
                </a:solidFill>
              </a:rPr>
              <a:t>(</a:t>
            </a:r>
            <a:r>
              <a:rPr lang="ko-KR" altLang="en-US" sz="1240" dirty="0" smtClean="0">
                <a:solidFill>
                  <a:schemeClr val="tx1"/>
                </a:solidFill>
              </a:rPr>
              <a:t>文</a:t>
            </a:r>
            <a:r>
              <a:rPr lang="en-US" altLang="ko-KR" sz="1240" dirty="0" smtClean="0">
                <a:solidFill>
                  <a:schemeClr val="tx1"/>
                </a:solidFill>
              </a:rPr>
              <a:t>): </a:t>
            </a:r>
            <a:r>
              <a:rPr lang="ko-KR" altLang="en-US" sz="1240" dirty="0" smtClean="0">
                <a:solidFill>
                  <a:schemeClr val="tx1"/>
                </a:solidFill>
              </a:rPr>
              <a:t>원래 무늬라는 뜻</a:t>
            </a:r>
            <a:r>
              <a:rPr lang="en-US" altLang="ko-KR" sz="1240" dirty="0" smtClean="0">
                <a:solidFill>
                  <a:schemeClr val="tx1"/>
                </a:solidFill>
              </a:rPr>
              <a:t>,</a:t>
            </a:r>
            <a:r>
              <a:rPr lang="ko-KR" altLang="en-US" sz="1240" dirty="0">
                <a:solidFill>
                  <a:schemeClr val="tx1"/>
                </a:solidFill>
              </a:rPr>
              <a:t> </a:t>
            </a:r>
            <a:r>
              <a:rPr lang="ko-KR" altLang="en-US" sz="1240" dirty="0" smtClean="0">
                <a:solidFill>
                  <a:schemeClr val="tx1"/>
                </a:solidFill>
              </a:rPr>
              <a:t>우리 옷에 무늬가 그려져 있다 그것을 </a:t>
            </a:r>
            <a:r>
              <a:rPr lang="en-US" altLang="ko-KR" sz="1240" dirty="0" smtClean="0">
                <a:solidFill>
                  <a:schemeClr val="tx1"/>
                </a:solidFill>
              </a:rPr>
              <a:t>‘</a:t>
            </a:r>
            <a:r>
              <a:rPr lang="ko-KR" altLang="en-US" sz="1240" dirty="0" smtClean="0">
                <a:solidFill>
                  <a:schemeClr val="tx1"/>
                </a:solidFill>
              </a:rPr>
              <a:t>문</a:t>
            </a:r>
            <a:r>
              <a:rPr lang="en-US" altLang="ko-KR" sz="1240" dirty="0" smtClean="0">
                <a:solidFill>
                  <a:schemeClr val="tx1"/>
                </a:solidFill>
              </a:rPr>
              <a:t>’ </a:t>
            </a:r>
            <a:r>
              <a:rPr lang="ko-KR" altLang="en-US" sz="1240" dirty="0" smtClean="0">
                <a:solidFill>
                  <a:schemeClr val="tx1"/>
                </a:solidFill>
              </a:rPr>
              <a:t>문양이라고 한다</a:t>
            </a:r>
            <a:r>
              <a:rPr lang="en-US" altLang="ko-KR" sz="124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</a:t>
            </a:r>
            <a:r>
              <a:rPr lang="ko-KR" altLang="en-US" sz="1240" dirty="0" smtClean="0">
                <a:solidFill>
                  <a:schemeClr val="tx1"/>
                </a:solidFill>
              </a:rPr>
              <a:t>무늬는 누가 그립니까</a:t>
            </a:r>
            <a:r>
              <a:rPr lang="en-US" altLang="ko-KR" sz="1240" dirty="0" smtClean="0">
                <a:solidFill>
                  <a:schemeClr val="tx1"/>
                </a:solidFill>
              </a:rPr>
              <a:t>? </a:t>
            </a:r>
            <a:r>
              <a:rPr lang="ko-KR" altLang="en-US" sz="1240" dirty="0" smtClean="0">
                <a:solidFill>
                  <a:schemeClr val="tx1"/>
                </a:solidFill>
              </a:rPr>
              <a:t>인간이 그립니다</a:t>
            </a:r>
            <a:r>
              <a:rPr lang="en-US" altLang="ko-KR" sz="1240" dirty="0" smtClean="0">
                <a:solidFill>
                  <a:schemeClr val="tx1"/>
                </a:solidFill>
              </a:rPr>
              <a:t>. </a:t>
            </a:r>
            <a:r>
              <a:rPr lang="ko-KR" altLang="en-US" sz="1240" dirty="0" smtClean="0">
                <a:solidFill>
                  <a:schemeClr val="tx1"/>
                </a:solidFill>
              </a:rPr>
              <a:t>그럼 인문</a:t>
            </a:r>
            <a:r>
              <a:rPr lang="en-US" altLang="ko-KR" sz="1240" dirty="0" smtClean="0">
                <a:solidFill>
                  <a:schemeClr val="tx1"/>
                </a:solidFill>
              </a:rPr>
              <a:t>(</a:t>
            </a:r>
            <a:r>
              <a:rPr lang="ko-KR" altLang="en-US" sz="1240" dirty="0" smtClean="0">
                <a:solidFill>
                  <a:schemeClr val="tx1"/>
                </a:solidFill>
              </a:rPr>
              <a:t>人文</a:t>
            </a:r>
            <a:r>
              <a:rPr lang="en-US" altLang="ko-KR" sz="1240" dirty="0" smtClean="0">
                <a:solidFill>
                  <a:schemeClr val="tx1"/>
                </a:solidFill>
              </a:rPr>
              <a:t>)</a:t>
            </a:r>
            <a:r>
              <a:rPr lang="ko-KR" altLang="en-US" sz="1240" dirty="0" smtClean="0">
                <a:solidFill>
                  <a:schemeClr val="tx1"/>
                </a:solidFill>
              </a:rPr>
              <a:t>은 무엇일까</a:t>
            </a:r>
            <a:r>
              <a:rPr lang="en-US" altLang="ko-KR" sz="124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altLang="ko-KR" sz="1240" dirty="0">
                <a:solidFill>
                  <a:schemeClr val="tx1"/>
                </a:solidFill>
              </a:rPr>
              <a:t> </a:t>
            </a:r>
            <a:r>
              <a:rPr lang="en-US" altLang="ko-KR" sz="1240" dirty="0" smtClean="0">
                <a:solidFill>
                  <a:schemeClr val="tx1"/>
                </a:solidFill>
              </a:rPr>
              <a:t>    =&gt;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인문은 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인간이 그리는 무늬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240" b="1" dirty="0" smtClean="0">
                <a:solidFill>
                  <a:srgbClr val="0000FF"/>
                </a:solidFill>
              </a:rPr>
              <a:t>라는 말이다</a:t>
            </a:r>
            <a:r>
              <a:rPr lang="en-US" altLang="ko-KR" sz="1240" b="1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7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3D7-7EDF-431B-A4E9-743368CDE730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46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pPr algn="l"/>
            <a:endParaRPr lang="en-US" altLang="ko-KR" sz="14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b="1" dirty="0" smtClean="0">
                <a:solidFill>
                  <a:srgbClr val="0000FF"/>
                </a:solidFill>
              </a:rPr>
              <a:t>인문이란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인간이 그리는 무늬 혹은 결이다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다른 말로 인간의 동선이며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인문학은 인간이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그리는 무늬를 탐구하는 학문이다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인문학은 대표적으로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[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문학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사학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철학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]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세 분야가 있다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문학</a:t>
            </a:r>
            <a:r>
              <a:rPr lang="en-US" altLang="ko-KR" sz="1400" dirty="0" smtClean="0">
                <a:solidFill>
                  <a:schemeClr val="tx1"/>
                </a:solidFill>
              </a:rPr>
              <a:t>: </a:t>
            </a:r>
            <a:r>
              <a:rPr lang="ko-KR" altLang="en-US" sz="1400" dirty="0" smtClean="0">
                <a:solidFill>
                  <a:schemeClr val="tx1"/>
                </a:solidFill>
              </a:rPr>
              <a:t>언어를 사용하며 감동을 주는 방법으로 인간이 그리는 무늬의 정체를 알게 해주는 것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사학</a:t>
            </a:r>
            <a:r>
              <a:rPr lang="en-US" altLang="ko-KR" sz="1400" dirty="0" smtClean="0">
                <a:solidFill>
                  <a:schemeClr val="tx1"/>
                </a:solidFill>
              </a:rPr>
              <a:t>: </a:t>
            </a:r>
            <a:r>
              <a:rPr lang="ko-KR" altLang="en-US" sz="1400" dirty="0" smtClean="0">
                <a:solidFill>
                  <a:schemeClr val="tx1"/>
                </a:solidFill>
              </a:rPr>
              <a:t>사건의 시간 변화로 인간이 그리는 결의 정체를 알게 해주는 것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철학</a:t>
            </a:r>
            <a:r>
              <a:rPr lang="en-US" altLang="ko-KR" sz="1400" dirty="0" smtClean="0">
                <a:solidFill>
                  <a:schemeClr val="tx1"/>
                </a:solidFill>
              </a:rPr>
              <a:t>: </a:t>
            </a:r>
            <a:r>
              <a:rPr lang="ko-KR" altLang="en-US" sz="1400" dirty="0" smtClean="0">
                <a:solidFill>
                  <a:schemeClr val="tx1"/>
                </a:solidFill>
              </a:rPr>
              <a:t>증명할 수 있는 개념으로 세계의 관계 및 변화에 대한 분석으로 인간의 동선을 알게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해주는 것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b="1" dirty="0" smtClean="0">
                <a:solidFill>
                  <a:srgbClr val="0000FF"/>
                </a:solidFill>
              </a:rPr>
              <a:t>인문학을 배우는 목적은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?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인간이 그리는 무늬의 정체를 알기 위한 것이다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- </a:t>
            </a:r>
            <a:r>
              <a:rPr lang="ko-KR" altLang="en-US" sz="1400" dirty="0" smtClean="0">
                <a:solidFill>
                  <a:schemeClr val="tx1"/>
                </a:solidFill>
              </a:rPr>
              <a:t>일반적으로 인문학적 훈련이 되어 있지 않을 때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어떤 새로운 사건을 만나면 좋다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나쁘다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마음에 든다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안 든다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라는 정치적 판단을 한다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- </a:t>
            </a:r>
            <a:r>
              <a:rPr lang="ko-KR" altLang="en-US" sz="1400" dirty="0" smtClean="0">
                <a:solidFill>
                  <a:schemeClr val="tx1"/>
                </a:solidFill>
              </a:rPr>
              <a:t>이미 가지고 있는 이념 신념들 때문이다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그 기준에 맞으면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좋고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맞지 않으면 나쁜 것이다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그래서 자기에게 있는 이념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신념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가치관 등이 자기의 독립성보다 강하여 자기를 지배하면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지배할 수록 인문적 통찰은 불가능해진다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인문적 통찰을 하는 관건은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자기가 자기로 존재하는 일</a:t>
            </a:r>
            <a:r>
              <a:rPr lang="en-US" altLang="ko-KR" sz="1400" dirty="0" smtClean="0">
                <a:solidFill>
                  <a:schemeClr val="tx1"/>
                </a:solidFill>
              </a:rPr>
              <a:t>’ </a:t>
            </a:r>
            <a:r>
              <a:rPr lang="ko-KR" altLang="en-US" sz="1400" dirty="0" smtClean="0">
                <a:solidFill>
                  <a:schemeClr val="tx1"/>
                </a:solidFill>
              </a:rPr>
              <a:t>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이념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가치관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신념을 뚫고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이 세계에 자기 스스로 우뚝 서는 일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이 것이 인문적 통찰을 얻는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중요한 기반이다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8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ADF3-CF90-4BC2-A23A-FDEA4F59BCC2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560840" cy="432047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/>
              <a:t>첫 번째 숲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인문적 통찰을 위한 독립적 주체되기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92888" cy="4968552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altLang="ko-KR" sz="14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b="1" dirty="0" smtClean="0">
                <a:solidFill>
                  <a:schemeClr val="tx1"/>
                </a:solidFill>
              </a:rPr>
              <a:t>이념은 </a:t>
            </a:r>
            <a:r>
              <a:rPr lang="en-US" altLang="ko-KR" sz="1400" b="1" dirty="0">
                <a:solidFill>
                  <a:schemeClr val="tx1"/>
                </a:solidFill>
              </a:rPr>
              <a:t>‘</a:t>
            </a:r>
            <a:r>
              <a:rPr lang="ko-KR" altLang="en-US" sz="1400" b="1" dirty="0">
                <a:solidFill>
                  <a:schemeClr val="tx1"/>
                </a:solidFill>
              </a:rPr>
              <a:t>내 것</a:t>
            </a:r>
            <a:r>
              <a:rPr lang="en-US" altLang="ko-KR" sz="1400" b="1" dirty="0">
                <a:solidFill>
                  <a:schemeClr val="tx1"/>
                </a:solidFill>
              </a:rPr>
              <a:t>’</a:t>
            </a:r>
            <a:r>
              <a:rPr lang="ko-KR" altLang="en-US" sz="1400" b="1" dirty="0">
                <a:solidFill>
                  <a:schemeClr val="tx1"/>
                </a:solidFill>
              </a:rPr>
              <a:t>이 아닌 </a:t>
            </a:r>
            <a:r>
              <a:rPr lang="en-US" altLang="ko-KR" sz="1400" b="1" dirty="0">
                <a:solidFill>
                  <a:schemeClr val="tx1"/>
                </a:solidFill>
              </a:rPr>
              <a:t>‘</a:t>
            </a:r>
            <a:r>
              <a:rPr lang="ko-KR" altLang="en-US" sz="1400" b="1" dirty="0">
                <a:solidFill>
                  <a:schemeClr val="tx1"/>
                </a:solidFill>
              </a:rPr>
              <a:t>우리의 것</a:t>
            </a:r>
            <a:r>
              <a:rPr lang="en-US" altLang="ko-KR" sz="1400" b="1" dirty="0">
                <a:solidFill>
                  <a:schemeClr val="tx1"/>
                </a:solidFill>
              </a:rPr>
              <a:t>’</a:t>
            </a:r>
            <a:r>
              <a:rPr lang="ko-KR" altLang="en-US" sz="1400" b="1" dirty="0">
                <a:solidFill>
                  <a:schemeClr val="tx1"/>
                </a:solidFill>
              </a:rPr>
              <a:t>이다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상상력이나 창의성은 이념이나 가치관을 굴레를 벗고 자기가 자기의 주인으로 우뚝 섰을 때 움트는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것이다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창의성을 원하는가</a:t>
            </a:r>
            <a:r>
              <a:rPr lang="en-US" altLang="ko-KR" sz="1400" dirty="0" smtClean="0">
                <a:solidFill>
                  <a:schemeClr val="tx1"/>
                </a:solidFill>
              </a:rPr>
              <a:t>? </a:t>
            </a:r>
            <a:r>
              <a:rPr lang="ko-KR" altLang="en-US" sz="1400" dirty="0" smtClean="0">
                <a:solidFill>
                  <a:schemeClr val="tx1"/>
                </a:solidFill>
              </a:rPr>
              <a:t>상상력 갖기를 원하는가</a:t>
            </a:r>
            <a:r>
              <a:rPr lang="en-US" altLang="ko-KR" sz="1400" dirty="0" smtClean="0">
                <a:solidFill>
                  <a:schemeClr val="tx1"/>
                </a:solidFill>
              </a:rPr>
              <a:t>? </a:t>
            </a:r>
            <a:r>
              <a:rPr lang="ko-KR" altLang="en-US" sz="1400" dirty="0" smtClean="0">
                <a:solidFill>
                  <a:schemeClr val="tx1"/>
                </a:solidFill>
              </a:rPr>
              <a:t>먼저 자기한테 물어봐야 할 일이다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내가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나인가</a:t>
            </a:r>
            <a:r>
              <a:rPr lang="en-US" altLang="ko-KR" sz="1400" dirty="0" smtClean="0">
                <a:solidFill>
                  <a:schemeClr val="tx1"/>
                </a:solidFill>
              </a:rPr>
              <a:t>?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내가 가지고 있는 신념이나 이념을 혹시 나로 착각하고 있는 건 아닌가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?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자기에게 심각하게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물어봐야 한다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자기가 자기로 존재할 때라야 비로소 인문적 통찰의 첫 걸음이 시작되는 것이다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이념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신념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가치관은 기본적으로 집단이 공유하는 </a:t>
            </a:r>
            <a:r>
              <a:rPr lang="ko-KR" altLang="en-US" sz="1400" dirty="0" smtClean="0">
                <a:solidFill>
                  <a:schemeClr val="tx1"/>
                </a:solidFill>
              </a:rPr>
              <a:t>것으로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chemeClr val="tx1"/>
                </a:solidFill>
              </a:rPr>
              <a:t>우리가 공유하는 </a:t>
            </a:r>
            <a:r>
              <a:rPr lang="en-US" altLang="ko-KR" sz="1400" dirty="0">
                <a:solidFill>
                  <a:schemeClr val="tx1"/>
                </a:solidFill>
              </a:rPr>
              <a:t>‘</a:t>
            </a:r>
            <a:r>
              <a:rPr lang="ko-KR" altLang="en-US" sz="1400" dirty="0">
                <a:solidFill>
                  <a:schemeClr val="tx1"/>
                </a:solidFill>
              </a:rPr>
              <a:t>우리의 </a:t>
            </a:r>
            <a:r>
              <a:rPr lang="ko-KR" altLang="en-US" sz="1400" dirty="0" smtClean="0">
                <a:solidFill>
                  <a:schemeClr val="tx1"/>
                </a:solidFill>
              </a:rPr>
              <a:t>것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이지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    ‘</a:t>
            </a:r>
            <a:r>
              <a:rPr lang="ko-KR" altLang="en-US" sz="1400" dirty="0">
                <a:solidFill>
                  <a:schemeClr val="tx1"/>
                </a:solidFill>
              </a:rPr>
              <a:t>나만의 것</a:t>
            </a:r>
            <a:r>
              <a:rPr lang="en-US" altLang="ko-KR" sz="1400" dirty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이 아니다</a:t>
            </a:r>
            <a:r>
              <a:rPr lang="en-US" altLang="ko-KR" sz="1400" dirty="0">
                <a:solidFill>
                  <a:schemeClr val="tx1"/>
                </a:solidFill>
              </a:rPr>
              <a:t>. ‘</a:t>
            </a:r>
            <a:r>
              <a:rPr lang="ko-KR" altLang="en-US" sz="1400" dirty="0">
                <a:solidFill>
                  <a:schemeClr val="tx1"/>
                </a:solidFill>
              </a:rPr>
              <a:t>우리</a:t>
            </a:r>
            <a:r>
              <a:rPr lang="en-US" altLang="ko-KR" sz="1400" dirty="0">
                <a:solidFill>
                  <a:schemeClr val="tx1"/>
                </a:solidFill>
              </a:rPr>
              <a:t>’</a:t>
            </a:r>
            <a:r>
              <a:rPr lang="ko-KR" altLang="en-US" sz="1400" dirty="0">
                <a:solidFill>
                  <a:schemeClr val="tx1"/>
                </a:solidFill>
              </a:rPr>
              <a:t>는 </a:t>
            </a:r>
            <a:r>
              <a:rPr lang="en-US" altLang="ko-KR" sz="1400" dirty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나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를 </a:t>
            </a:r>
            <a:r>
              <a:rPr lang="ko-KR" altLang="en-US" sz="1400" dirty="0">
                <a:solidFill>
                  <a:schemeClr val="tx1"/>
                </a:solidFill>
              </a:rPr>
              <a:t>가두는 </a:t>
            </a:r>
            <a:r>
              <a:rPr lang="ko-KR" altLang="en-US" sz="1400" dirty="0" smtClean="0">
                <a:solidFill>
                  <a:schemeClr val="tx1"/>
                </a:solidFill>
              </a:rPr>
              <a:t>테두</a:t>
            </a:r>
            <a:r>
              <a:rPr lang="ko-KR" altLang="en-US" sz="1400" dirty="0">
                <a:solidFill>
                  <a:schemeClr val="tx1"/>
                </a:solidFill>
              </a:rPr>
              <a:t>리</a:t>
            </a:r>
            <a:r>
              <a:rPr lang="ko-KR" altLang="en-US" sz="1400" dirty="0" smtClean="0">
                <a:solidFill>
                  <a:schemeClr val="tx1"/>
                </a:solidFill>
              </a:rPr>
              <a:t>이다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내가 </a:t>
            </a:r>
            <a:r>
              <a:rPr lang="ko-KR" altLang="en-US" sz="1400" b="1" dirty="0">
                <a:solidFill>
                  <a:srgbClr val="0000FF"/>
                </a:solidFill>
              </a:rPr>
              <a:t>우리의 일부가 아니라 온전한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나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로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>
                <a:solidFill>
                  <a:srgbClr val="0000FF"/>
                </a:solidFill>
              </a:rPr>
              <a:t>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   </a:t>
            </a:r>
            <a:r>
              <a:rPr lang="ko-KR" altLang="en-US" sz="1400" b="1" dirty="0">
                <a:solidFill>
                  <a:srgbClr val="0000FF"/>
                </a:solidFill>
              </a:rPr>
              <a:t>설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400" b="1" dirty="0">
                <a:solidFill>
                  <a:srgbClr val="0000FF"/>
                </a:solidFill>
              </a:rPr>
              <a:t>수 있는 것은 나에게만 있는 고유한 어떤 것이다</a:t>
            </a:r>
            <a:r>
              <a:rPr lang="en-US" altLang="ko-KR" sz="1400" b="1" dirty="0">
                <a:solidFill>
                  <a:srgbClr val="0000FF"/>
                </a:solidFill>
              </a:rPr>
              <a:t>.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나에게만 </a:t>
            </a:r>
            <a:r>
              <a:rPr lang="ko-KR" altLang="en-US" sz="1400" dirty="0">
                <a:solidFill>
                  <a:schemeClr val="tx1"/>
                </a:solidFill>
              </a:rPr>
              <a:t>있는 어떤 것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나를 나이게 하는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어떤 것은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chemeClr val="tx1"/>
                </a:solidFill>
              </a:rPr>
              <a:t>바로 나에게서만 비밀스럽게 확인되는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400" b="1" dirty="0">
                <a:solidFill>
                  <a:srgbClr val="0000FF"/>
                </a:solidFill>
              </a:rPr>
              <a:t>욕망</a:t>
            </a:r>
            <a:r>
              <a:rPr lang="en-US" altLang="ko-KR" sz="1400" b="1" dirty="0">
                <a:solidFill>
                  <a:srgbClr val="0000FF"/>
                </a:solidFill>
              </a:rPr>
              <a:t>’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이다</a:t>
            </a:r>
            <a:endParaRPr lang="en-US" altLang="ko-KR" sz="1400" b="1" dirty="0">
              <a:solidFill>
                <a:srgbClr val="0000FF"/>
              </a:solidFill>
            </a:endParaRPr>
          </a:p>
          <a:p>
            <a:pPr algn="l"/>
            <a:endParaRPr lang="en-US" altLang="ko-KR" sz="14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b="1" dirty="0" smtClean="0">
                <a:solidFill>
                  <a:schemeClr val="tx1"/>
                </a:solidFill>
              </a:rPr>
              <a:t>살아라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,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 오늘이 마지막 날인 것처럼</a:t>
            </a:r>
            <a:endParaRPr lang="en-US" altLang="ko-KR" sz="14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자기 자신을 오로지 자기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자신이게만</a:t>
            </a:r>
            <a:r>
              <a:rPr lang="ko-KR" altLang="en-US" sz="1400" dirty="0" smtClean="0">
                <a:solidFill>
                  <a:schemeClr val="tx1"/>
                </a:solidFill>
              </a:rPr>
              <a:t> 하는 것은 무엇인가</a:t>
            </a:r>
            <a:r>
              <a:rPr lang="en-US" altLang="ko-KR" sz="1400" dirty="0" smtClean="0">
                <a:solidFill>
                  <a:schemeClr val="tx1"/>
                </a:solidFill>
              </a:rPr>
              <a:t>?</a:t>
            </a:r>
            <a:r>
              <a:rPr lang="ko-KR" altLang="en-US" sz="1400" dirty="0" smtClean="0">
                <a:solidFill>
                  <a:schemeClr val="tx1"/>
                </a:solidFill>
              </a:rPr>
              <a:t>타인들과는 공유되지 않고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     오직 자기 자신에게만 있는 어떤 힘이다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이것을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욕망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이라고 부른다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ko-KR" altLang="en-US" sz="1400" dirty="0" smtClean="0">
                <a:solidFill>
                  <a:schemeClr val="tx1"/>
                </a:solidFill>
              </a:rPr>
              <a:t>욕망이라는 단어를 들으면 사람들은 부정적이고 점잖지 못한 느낌이 들 것이다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  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</a:t>
            </a:r>
            <a:r>
              <a:rPr lang="ko-KR" altLang="en-US" sz="1400" dirty="0" smtClean="0">
                <a:solidFill>
                  <a:schemeClr val="tx1"/>
                </a:solidFill>
              </a:rPr>
              <a:t>왜냐하면 우리는 이성에 갇혀 있기 때문이다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나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에게 있는 개별적 독립성보다는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에게 있는 공통의 것을 우선 택하게 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그래서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나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는 항상 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400" b="1" dirty="0" smtClean="0">
                <a:solidFill>
                  <a:srgbClr val="0000FF"/>
                </a:solidFill>
              </a:rPr>
              <a:t>     ‘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우리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가 원하는 가치에 도달하려 노력하고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‘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우리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’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가 원하는 이념에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도달하기 버거워지면 열등감이나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 algn="l"/>
            <a:r>
              <a:rPr lang="ko-KR" altLang="en-US" sz="1400" b="1" dirty="0" smtClean="0">
                <a:solidFill>
                  <a:srgbClr val="0000FF"/>
                </a:solidFill>
              </a:rPr>
              <a:t>     불행함 속으로 빠지게 되는 것이다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에 맞추다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정작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나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를 잃게 되면서 불안과 불행해지게 된다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는 실재하는 어떤 것이 아니다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</a:rPr>
              <a:t>권력의 구조로만 존재하는 것이다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‘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는 사실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나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들의 총합일 뿐이다</a:t>
            </a:r>
            <a:r>
              <a:rPr lang="en-US" altLang="ko-KR" sz="1400" dirty="0" smtClean="0">
                <a:solidFill>
                  <a:schemeClr val="tx1"/>
                </a:solidFill>
              </a:rPr>
              <a:t>. ‘</a:t>
            </a:r>
            <a:r>
              <a:rPr lang="ko-KR" altLang="en-US" sz="1400" dirty="0" smtClean="0">
                <a:solidFill>
                  <a:schemeClr val="tx1"/>
                </a:solidFill>
              </a:rPr>
              <a:t>우리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의 실재성을 강조하다 보니 </a:t>
            </a: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smtClean="0">
                <a:solidFill>
                  <a:schemeClr val="tx1"/>
                </a:solidFill>
              </a:rPr>
              <a:t>나</a:t>
            </a:r>
            <a:r>
              <a:rPr lang="en-US" altLang="ko-KR" sz="1400" dirty="0" smtClean="0">
                <a:solidFill>
                  <a:schemeClr val="tx1"/>
                </a:solidFill>
              </a:rPr>
              <a:t>’</a:t>
            </a:r>
            <a:r>
              <a:rPr lang="ko-KR" altLang="en-US" sz="1400" dirty="0" smtClean="0">
                <a:solidFill>
                  <a:schemeClr val="tx1"/>
                </a:solidFill>
              </a:rPr>
              <a:t>의 존재를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400" dirty="0" smtClean="0">
                <a:solidFill>
                  <a:schemeClr val="tx1"/>
                </a:solidFill>
              </a:rPr>
              <a:t>     경시해야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</a:rPr>
              <a:t>할 것 같은 착각을 부른다</a:t>
            </a:r>
            <a:r>
              <a:rPr lang="en-US" altLang="ko-KR" sz="1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016224" cy="365125"/>
          </a:xfrm>
        </p:spPr>
        <p:txBody>
          <a:bodyPr/>
          <a:lstStyle/>
          <a:p>
            <a:fld id="{B573D83D-0C57-4C76-9D65-6422A3F527D6}" type="slidenum">
              <a:rPr lang="ko-KR" altLang="en-US" smtClean="0"/>
              <a:t>9</a:t>
            </a:fld>
            <a:r>
              <a:rPr lang="en-US" altLang="ko-KR" dirty="0" smtClean="0"/>
              <a:t>/27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4B50-E24E-4036-B32E-37760055818E}" type="datetime1">
              <a:rPr lang="ko-KR" altLang="en-US" smtClean="0"/>
              <a:t>2018-04-23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50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2455</TotalTime>
  <Words>6124</Words>
  <Application>Microsoft Office PowerPoint</Application>
  <PresentationFormat>화면 슬라이드 쇼(4:3)</PresentationFormat>
  <Paragraphs>615</Paragraphs>
  <Slides>27</Slides>
  <Notes>23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Office 테마</vt:lpstr>
      <vt:lpstr>              최진석 지음  소나무                              2018.04.23</vt:lpstr>
      <vt:lpstr>PowerPoint 프레젠테이션</vt:lpstr>
      <vt:lpstr>인간이 그리는 무늬, 욕망하는 인문적 통찰의 힘          인문의 숲 속을 산책하는 순서</vt:lpstr>
      <vt:lpstr>첫 번째 숲. 인문적 통찰을 위한 독립적 주체되기</vt:lpstr>
      <vt:lpstr>첫 번째 숲. 인문적 통찰을 위한 독립적 주체되기</vt:lpstr>
      <vt:lpstr>첫 번째 숲. 인문적 통찰을 위한 독립적 주체되기</vt:lpstr>
      <vt:lpstr>첫 번째 숲. 인문적 통찰을 위한 독립적 주체되기</vt:lpstr>
      <vt:lpstr>첫 번째 숲. 인문적 통찰을 위한 독립적 주체되기</vt:lpstr>
      <vt:lpstr>첫 번째 숲. 인문적 통찰을 위한 독립적 주체되기</vt:lpstr>
      <vt:lpstr>첫 번째 숲. 인문적 통찰을 위한 독립적 주체되기</vt:lpstr>
      <vt:lpstr>첫 번째 숲. 인문적 통찰을 위한 독립적 주체되기</vt:lpstr>
      <vt:lpstr>두 번째 숲. 인간이 그리는 무늬와 마주 서기</vt:lpstr>
      <vt:lpstr>두 번째 숲. 인간이 그리는 무늬와 마주 서기</vt:lpstr>
      <vt:lpstr>두 번째 숲. 인간이 그리는 무늬와 마주 서기</vt:lpstr>
      <vt:lpstr>두 번째 숲. 인간이 그리는 무늬와 마주 서기</vt:lpstr>
      <vt:lpstr>두 번째 숲. 인간이 그리는 무늬와 마주 서기</vt:lpstr>
      <vt:lpstr>두 번째 숲. 인간이 그리는 무늬와 마주 서기</vt:lpstr>
      <vt:lpstr>두 번째 숲. 인간이 그리는 무늬와 마주 서기</vt:lpstr>
      <vt:lpstr>두 번째 숲. 인간이 그리는 무늬와 마주 서기</vt:lpstr>
      <vt:lpstr>세 번째 숲. 명사에서 벗어나 동사로 존재하라</vt:lpstr>
      <vt:lpstr>세 번째 숲. 명사에서 벗어나 동사로 존재하라</vt:lpstr>
      <vt:lpstr>세 번째 숲. 명사에서 벗어나 동사로 존재하라</vt:lpstr>
      <vt:lpstr>세 번째 숲. 명사에서 벗어나 동사로 존재하라</vt:lpstr>
      <vt:lpstr>네 번째 숲. 욕망이여, 입을 열어라</vt:lpstr>
      <vt:lpstr>네 번째 숲. 욕망이여, 입을 열어라</vt:lpstr>
      <vt:lpstr>네 번째 숲. 욕망이여, 입을 열어라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174</cp:revision>
  <dcterms:created xsi:type="dcterms:W3CDTF">2017-11-12T05:58:39Z</dcterms:created>
  <dcterms:modified xsi:type="dcterms:W3CDTF">2018-04-23T04:18:58Z</dcterms:modified>
</cp:coreProperties>
</file>