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708" r:id="rId2"/>
  </p:sldMasterIdLst>
  <p:notesMasterIdLst>
    <p:notesMasterId r:id="rId27"/>
  </p:notesMasterIdLst>
  <p:sldIdLst>
    <p:sldId id="279" r:id="rId3"/>
    <p:sldId id="300" r:id="rId4"/>
    <p:sldId id="278" r:id="rId5"/>
    <p:sldId id="304" r:id="rId6"/>
    <p:sldId id="359" r:id="rId7"/>
    <p:sldId id="366" r:id="rId8"/>
    <p:sldId id="374" r:id="rId9"/>
    <p:sldId id="375" r:id="rId10"/>
    <p:sldId id="367" r:id="rId11"/>
    <p:sldId id="376" r:id="rId12"/>
    <p:sldId id="368" r:id="rId13"/>
    <p:sldId id="377" r:id="rId14"/>
    <p:sldId id="378" r:id="rId15"/>
    <p:sldId id="379" r:id="rId16"/>
    <p:sldId id="380" r:id="rId17"/>
    <p:sldId id="382" r:id="rId18"/>
    <p:sldId id="383" r:id="rId19"/>
    <p:sldId id="381" r:id="rId20"/>
    <p:sldId id="385" r:id="rId21"/>
    <p:sldId id="387" r:id="rId22"/>
    <p:sldId id="390" r:id="rId23"/>
    <p:sldId id="389" r:id="rId24"/>
    <p:sldId id="388" r:id="rId25"/>
    <p:sldId id="386" r:id="rId26"/>
  </p:sldIdLst>
  <p:sldSz cx="9144000" cy="6858000" type="screen4x3"/>
  <p:notesSz cx="6797675" cy="9928225"/>
  <p:embeddedFontLst>
    <p:embeddedFont>
      <p:font typeface="맑은 고딕" pitchFamily="50" charset="-127"/>
      <p:regular r:id="rId28"/>
      <p:bold r:id="rId29"/>
    </p:embeddedFon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272123"/>
    <a:srgbClr val="FDA800"/>
    <a:srgbClr val="F19B1D"/>
    <a:srgbClr val="54432A"/>
    <a:srgbClr val="AF9061"/>
    <a:srgbClr val="F2281E"/>
    <a:srgbClr val="7AB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87279" autoAdjust="0"/>
  </p:normalViewPr>
  <p:slideViewPr>
    <p:cSldViewPr>
      <p:cViewPr>
        <p:scale>
          <a:sx n="60" d="100"/>
          <a:sy n="60" d="100"/>
        </p:scale>
        <p:origin x="-15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48" y="228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935BE-65B7-46E2-B1F9-D6AB26677BE8}" type="datetimeFigureOut">
              <a:rPr lang="ko-KR" altLang="en-US" smtClean="0"/>
              <a:pPr/>
              <a:t>2018-04-18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D691D-F544-4CC6-8ED8-22A636D02E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014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dirty="0" smtClean="0">
                <a:effectLst/>
              </a:rPr>
              <a:t>[</a:t>
            </a:r>
            <a:r>
              <a:rPr lang="ko-KR" altLang="en-US" sz="900" dirty="0" smtClean="0">
                <a:effectLst/>
              </a:rPr>
              <a:t>에너지 버스</a:t>
            </a:r>
            <a:r>
              <a:rPr lang="en-US" altLang="ko-KR" sz="900" dirty="0" smtClean="0">
                <a:effectLst/>
              </a:rPr>
              <a:t>] </a:t>
            </a:r>
            <a:r>
              <a:rPr lang="ko-KR" altLang="en-US" sz="900" dirty="0" smtClean="0">
                <a:effectLst/>
              </a:rPr>
              <a:t>이후 존 </a:t>
            </a:r>
            <a:r>
              <a:rPr lang="ko-KR" altLang="en-US" sz="900" dirty="0" err="1" smtClean="0">
                <a:effectLst/>
              </a:rPr>
              <a:t>고든의</a:t>
            </a:r>
            <a:r>
              <a:rPr lang="ko-KR" altLang="en-US" sz="900" dirty="0" smtClean="0">
                <a:effectLst/>
              </a:rPr>
              <a:t> </a:t>
            </a:r>
            <a:r>
              <a:rPr lang="en-US" altLang="ko-KR" sz="900" dirty="0" smtClean="0">
                <a:effectLst/>
              </a:rPr>
              <a:t>10</a:t>
            </a:r>
            <a:r>
              <a:rPr lang="ko-KR" altLang="en-US" sz="900" dirty="0" smtClean="0">
                <a:effectLst/>
              </a:rPr>
              <a:t>년만의 대작</a:t>
            </a:r>
            <a:br>
              <a:rPr lang="ko-KR" altLang="en-US" sz="900" dirty="0" smtClean="0">
                <a:effectLst/>
              </a:rPr>
            </a:br>
            <a:r>
              <a:rPr lang="ko-KR" altLang="en-US" sz="900" dirty="0" smtClean="0">
                <a:effectLst/>
              </a:rPr>
              <a:t/>
            </a:r>
            <a:br>
              <a:rPr lang="ko-KR" altLang="en-US" sz="900" dirty="0" smtClean="0">
                <a:effectLst/>
              </a:rPr>
            </a:br>
            <a:r>
              <a:rPr lang="ko-KR" altLang="en-US" sz="900" dirty="0" smtClean="0">
                <a:effectLst/>
              </a:rPr>
              <a:t>긍정적인 사람을 넘어선 긍정 리더여</a:t>
            </a:r>
            <a:r>
              <a:rPr lang="en-US" altLang="ko-KR" sz="900" dirty="0" smtClean="0">
                <a:effectLst/>
              </a:rPr>
              <a:t>, </a:t>
            </a:r>
            <a:r>
              <a:rPr lang="ko-KR" altLang="en-US" sz="900" dirty="0" smtClean="0">
                <a:effectLst/>
              </a:rPr>
              <a:t>기적을 전파하라</a:t>
            </a:r>
            <a:br>
              <a:rPr lang="ko-KR" altLang="en-US" sz="900" dirty="0" smtClean="0">
                <a:effectLst/>
              </a:rPr>
            </a:br>
            <a:r>
              <a:rPr lang="ko-KR" altLang="en-US" sz="900" dirty="0" smtClean="0">
                <a:effectLst/>
              </a:rPr>
              <a:t/>
            </a:r>
            <a:br>
              <a:rPr lang="ko-KR" altLang="en-US" sz="900" dirty="0" smtClean="0">
                <a:effectLst/>
              </a:rPr>
            </a:br>
            <a:r>
              <a:rPr lang="en-US" altLang="ko-KR" sz="900" dirty="0" smtClean="0">
                <a:effectLst/>
              </a:rPr>
              <a:t>"</a:t>
            </a:r>
            <a:r>
              <a:rPr lang="ko-KR" altLang="en-US" sz="900" dirty="0" smtClean="0">
                <a:effectLst/>
              </a:rPr>
              <a:t>나중에 묘비에는 어떤 단어가 적혔으면 좋겠어</a:t>
            </a:r>
            <a:r>
              <a:rPr lang="en-US" altLang="ko-KR" sz="900" dirty="0" smtClean="0">
                <a:effectLst/>
              </a:rPr>
              <a:t>?"</a:t>
            </a:r>
            <a:br>
              <a:rPr lang="en-US" altLang="ko-KR" sz="900" dirty="0" smtClean="0">
                <a:effectLst/>
              </a:rPr>
            </a:br>
            <a:r>
              <a:rPr lang="en-US" altLang="ko-KR" sz="900" dirty="0" smtClean="0">
                <a:effectLst/>
              </a:rPr>
              <a:t/>
            </a:r>
            <a:br>
              <a:rPr lang="en-US" altLang="ko-KR" sz="900" dirty="0" smtClean="0">
                <a:effectLst/>
              </a:rPr>
            </a:br>
            <a:r>
              <a:rPr lang="en-US" altLang="ko-KR" sz="900" dirty="0" smtClean="0">
                <a:effectLst/>
              </a:rPr>
              <a:t>"</a:t>
            </a:r>
            <a:r>
              <a:rPr lang="ko-KR" altLang="en-US" sz="900" dirty="0" smtClean="0">
                <a:effectLst/>
              </a:rPr>
              <a:t>당신이 선택하는 인생단어는 무엇일까</a:t>
            </a:r>
            <a:r>
              <a:rPr lang="en-US" altLang="ko-KR" sz="900" dirty="0" smtClean="0">
                <a:effectLst/>
              </a:rPr>
              <a:t>?"</a:t>
            </a:r>
            <a:br>
              <a:rPr lang="en-US" altLang="ko-KR" sz="900" dirty="0" smtClean="0">
                <a:effectLst/>
              </a:rPr>
            </a:br>
            <a:r>
              <a:rPr lang="en-US" altLang="ko-KR" sz="900" dirty="0" smtClean="0">
                <a:effectLst/>
              </a:rPr>
              <a:t/>
            </a:r>
            <a:br>
              <a:rPr lang="en-US" altLang="ko-KR" sz="900" dirty="0" smtClean="0">
                <a:effectLst/>
              </a:rPr>
            </a:br>
            <a:r>
              <a:rPr lang="ko-KR" altLang="en-US" sz="900" dirty="0" err="1" smtClean="0">
                <a:effectLst/>
              </a:rPr>
              <a:t>에이브러햄</a:t>
            </a:r>
            <a:r>
              <a:rPr lang="ko-KR" altLang="en-US" sz="900" dirty="0" smtClean="0">
                <a:effectLst/>
              </a:rPr>
              <a:t> 링컨의 ‘인생단어’는 아마도 ‘통합’이었을 것이고</a:t>
            </a:r>
            <a:r>
              <a:rPr lang="en-US" altLang="ko-KR" sz="900" dirty="0" smtClean="0">
                <a:effectLst/>
              </a:rPr>
              <a:t>, </a:t>
            </a:r>
            <a:r>
              <a:rPr lang="ko-KR" altLang="en-US" sz="900" dirty="0" err="1" smtClean="0">
                <a:effectLst/>
              </a:rPr>
              <a:t>마틴</a:t>
            </a:r>
            <a:r>
              <a:rPr lang="ko-KR" altLang="en-US" sz="900" dirty="0" smtClean="0">
                <a:effectLst/>
              </a:rPr>
              <a:t> 루터 킹 목사는 ‘평등’</a:t>
            </a:r>
            <a:r>
              <a:rPr lang="en-US" altLang="ko-KR" sz="900" dirty="0" smtClean="0">
                <a:effectLst/>
              </a:rPr>
              <a:t>, </a:t>
            </a:r>
            <a:r>
              <a:rPr lang="ko-KR" altLang="en-US" sz="900" dirty="0" err="1" smtClean="0">
                <a:effectLst/>
              </a:rPr>
              <a:t>테레사</a:t>
            </a:r>
            <a:r>
              <a:rPr lang="ko-KR" altLang="en-US" sz="900" dirty="0" smtClean="0">
                <a:effectLst/>
              </a:rPr>
              <a:t> 수녀의 경우 ‘연민’을 선택했을 것이다</a:t>
            </a:r>
            <a:r>
              <a:rPr lang="en-US" altLang="ko-KR" sz="900" dirty="0" smtClean="0">
                <a:effectLst/>
              </a:rPr>
              <a:t>. </a:t>
            </a:r>
            <a:r>
              <a:rPr lang="ko-KR" altLang="en-US" sz="900" dirty="0" err="1" smtClean="0">
                <a:effectLst/>
              </a:rPr>
              <a:t>펩</a:t>
            </a:r>
            <a:r>
              <a:rPr lang="ko-KR" altLang="en-US" sz="900" dirty="0" smtClean="0">
                <a:effectLst/>
              </a:rPr>
              <a:t> 프로그램</a:t>
            </a:r>
            <a:r>
              <a:rPr lang="en-US" altLang="ko-KR" sz="900" dirty="0" smtClean="0">
                <a:effectLst/>
              </a:rPr>
              <a:t>(PEP:THE POSITIVE ENERGY PROGRAM) </a:t>
            </a:r>
            <a:r>
              <a:rPr lang="ko-KR" altLang="en-US" sz="900" dirty="0" smtClean="0">
                <a:effectLst/>
              </a:rPr>
              <a:t>창시자이자 최고의 긍정 에너지 전문가 존 </a:t>
            </a:r>
            <a:r>
              <a:rPr lang="ko-KR" altLang="en-US" sz="900" dirty="0" err="1" smtClean="0">
                <a:effectLst/>
              </a:rPr>
              <a:t>고든은</a:t>
            </a:r>
            <a:r>
              <a:rPr lang="ko-KR" altLang="en-US" sz="900" dirty="0" smtClean="0">
                <a:effectLst/>
              </a:rPr>
              <a:t> ‘인생단어’로서 ‘긍정’을 선택하였다</a:t>
            </a:r>
            <a:r>
              <a:rPr lang="en-US" altLang="ko-KR" sz="900" dirty="0" smtClean="0">
                <a:effectLst/>
              </a:rPr>
              <a:t>. </a:t>
            </a:r>
            <a:r>
              <a:rPr lang="ko-KR" altLang="en-US" sz="900" dirty="0" smtClean="0">
                <a:effectLst/>
              </a:rPr>
              <a:t>부정적이었던 젊은 날의 자신과 가족에게 인생의 기적을 만들어준 것은 ‘긍정’이라는 단 한 가지 작은 결정이었다는 사실을</a:t>
            </a:r>
            <a:r>
              <a:rPr lang="en-US" altLang="ko-KR" sz="900" dirty="0" smtClean="0">
                <a:effectLst/>
              </a:rPr>
              <a:t>, </a:t>
            </a:r>
            <a:r>
              <a:rPr lang="ko-KR" altLang="en-US" sz="900" dirty="0" smtClean="0">
                <a:effectLst/>
              </a:rPr>
              <a:t>자신의 삶 속에서 긍정의 힘을 발견하고 긍정적인 사람이 되면 자신뿐만 아니라 주변 사람 모두가 나아진다는 사실을 믿고 있기 때문이다</a:t>
            </a:r>
            <a:r>
              <a:rPr lang="en-US" altLang="ko-KR" sz="900" dirty="0" smtClean="0">
                <a:effectLst/>
              </a:rPr>
              <a:t>. </a:t>
            </a:r>
            <a:br>
              <a:rPr lang="en-US" altLang="ko-KR" sz="900" dirty="0" smtClean="0">
                <a:effectLst/>
              </a:rPr>
            </a:br>
            <a:r>
              <a:rPr lang="en-US" altLang="ko-KR" sz="900" dirty="0" smtClean="0">
                <a:effectLst/>
              </a:rPr>
              <a:t/>
            </a:r>
            <a:br>
              <a:rPr lang="en-US" altLang="ko-KR" sz="900" dirty="0" smtClean="0">
                <a:effectLst/>
              </a:rPr>
            </a:br>
            <a:r>
              <a:rPr lang="ko-KR" altLang="en-US" sz="900" dirty="0" smtClean="0">
                <a:effectLst/>
              </a:rPr>
              <a:t>이 책은 전작 </a:t>
            </a:r>
            <a:r>
              <a:rPr lang="en-US" altLang="ko-KR" sz="900" dirty="0" smtClean="0">
                <a:effectLst/>
              </a:rPr>
              <a:t>[</a:t>
            </a:r>
            <a:r>
              <a:rPr lang="ko-KR" altLang="en-US" sz="900" dirty="0" smtClean="0">
                <a:effectLst/>
              </a:rPr>
              <a:t>에너지 버스</a:t>
            </a:r>
            <a:r>
              <a:rPr lang="en-US" altLang="ko-KR" sz="900" dirty="0" smtClean="0">
                <a:effectLst/>
              </a:rPr>
              <a:t>] </a:t>
            </a:r>
            <a:r>
              <a:rPr lang="ko-KR" altLang="en-US" sz="900" dirty="0" smtClean="0">
                <a:effectLst/>
              </a:rPr>
              <a:t>이후 </a:t>
            </a:r>
            <a:r>
              <a:rPr lang="en-US" altLang="ko-KR" sz="900" dirty="0" smtClean="0">
                <a:effectLst/>
              </a:rPr>
              <a:t>10</a:t>
            </a:r>
            <a:r>
              <a:rPr lang="ko-KR" altLang="en-US" sz="900" dirty="0" smtClean="0">
                <a:effectLst/>
              </a:rPr>
              <a:t>년간 수많은 강연과 리더들과의 인터뷰</a:t>
            </a:r>
            <a:r>
              <a:rPr lang="en-US" altLang="ko-KR" sz="900" dirty="0" smtClean="0">
                <a:effectLst/>
              </a:rPr>
              <a:t>, </a:t>
            </a:r>
            <a:r>
              <a:rPr lang="ko-KR" altLang="en-US" sz="900" dirty="0" smtClean="0">
                <a:effectLst/>
              </a:rPr>
              <a:t>역사 속의 리더들을 연구하며 습득한 존 </a:t>
            </a:r>
            <a:r>
              <a:rPr lang="ko-KR" altLang="en-US" sz="900" dirty="0" err="1" smtClean="0">
                <a:effectLst/>
              </a:rPr>
              <a:t>고든의</a:t>
            </a:r>
            <a:r>
              <a:rPr lang="ko-KR" altLang="en-US" sz="900" dirty="0" smtClean="0">
                <a:effectLst/>
              </a:rPr>
              <a:t> 모든 것이 담겨 있다</a:t>
            </a:r>
            <a:r>
              <a:rPr lang="en-US" altLang="ko-KR" sz="900" dirty="0" smtClean="0">
                <a:effectLst/>
              </a:rPr>
              <a:t>. </a:t>
            </a:r>
            <a:r>
              <a:rPr lang="ko-KR" altLang="en-US" sz="900" dirty="0" smtClean="0">
                <a:effectLst/>
              </a:rPr>
              <a:t>책 속에는 약사보조원</a:t>
            </a:r>
            <a:r>
              <a:rPr lang="en-US" altLang="ko-KR" sz="900" dirty="0" smtClean="0">
                <a:effectLst/>
              </a:rPr>
              <a:t>, </a:t>
            </a:r>
            <a:r>
              <a:rPr lang="ko-KR" altLang="en-US" sz="900" dirty="0" smtClean="0">
                <a:effectLst/>
              </a:rPr>
              <a:t>스쿨버스기사</a:t>
            </a:r>
            <a:r>
              <a:rPr lang="en-US" altLang="ko-KR" sz="900" dirty="0" smtClean="0">
                <a:effectLst/>
              </a:rPr>
              <a:t>, </a:t>
            </a:r>
            <a:r>
              <a:rPr lang="ko-KR" altLang="en-US" sz="900" dirty="0" smtClean="0">
                <a:effectLst/>
              </a:rPr>
              <a:t>스포츠 감독부터 대기업 </a:t>
            </a:r>
            <a:r>
              <a:rPr lang="en-US" altLang="ko-KR" sz="900" dirty="0" smtClean="0">
                <a:effectLst/>
              </a:rPr>
              <a:t>CEO</a:t>
            </a:r>
            <a:r>
              <a:rPr lang="ko-KR" altLang="en-US" sz="900" dirty="0" smtClean="0">
                <a:effectLst/>
              </a:rPr>
              <a:t>까지 우리가 삶 속에서 쉽게 대입할 수 있는 다양한 실제 사례가 제시 되어 있다</a:t>
            </a:r>
            <a:r>
              <a:rPr lang="en-US" altLang="ko-KR" sz="900" dirty="0" smtClean="0">
                <a:effectLst/>
              </a:rPr>
              <a:t>. </a:t>
            </a:r>
            <a:r>
              <a:rPr lang="ko-KR" altLang="en-US" sz="900" dirty="0" smtClean="0">
                <a:effectLst/>
              </a:rPr>
              <a:t>이를 통해 단순히 긍정적인 사람을 넘어선 긍정 리더가 되어 변화를 이끄는 방법을 배울 수 있을 것이다</a:t>
            </a:r>
            <a:r>
              <a:rPr lang="en-US" altLang="ko-KR" sz="900" dirty="0" smtClean="0">
                <a:effectLst/>
              </a:rPr>
              <a:t>. </a:t>
            </a:r>
            <a:r>
              <a:rPr lang="ko-KR" altLang="en-US" sz="900" dirty="0" smtClean="0">
                <a:effectLst/>
              </a:rPr>
              <a:t>누구나 쉽게 긍정 리더가 될 수 있다는 것</a:t>
            </a:r>
            <a:r>
              <a:rPr lang="en-US" altLang="ko-KR" sz="900" dirty="0" smtClean="0">
                <a:effectLst/>
              </a:rPr>
              <a:t>, </a:t>
            </a:r>
            <a:r>
              <a:rPr lang="ko-KR" altLang="en-US" sz="900" dirty="0" smtClean="0">
                <a:effectLst/>
              </a:rPr>
              <a:t>바로 이것이 이 책의 본질이다</a:t>
            </a:r>
            <a:r>
              <a:rPr lang="en-US" altLang="ko-KR" sz="900" dirty="0" smtClean="0">
                <a:effectLst/>
              </a:rPr>
              <a:t>. </a:t>
            </a:r>
            <a:r>
              <a:rPr lang="ko-KR" altLang="en-US" sz="900" dirty="0" smtClean="0">
                <a:effectLst/>
              </a:rPr>
              <a:t>하지만 ‘리더’라고 해서 꼭 대기업의 관리자만을 떠올려서는 안 된다</a:t>
            </a:r>
            <a:r>
              <a:rPr lang="en-US" altLang="ko-KR" sz="900" dirty="0" smtClean="0">
                <a:effectLst/>
              </a:rPr>
              <a:t>. </a:t>
            </a:r>
            <a:r>
              <a:rPr lang="ko-KR" altLang="en-US" sz="900" dirty="0" smtClean="0">
                <a:effectLst/>
              </a:rPr>
              <a:t>존 </a:t>
            </a:r>
            <a:r>
              <a:rPr lang="ko-KR" altLang="en-US" sz="900" dirty="0" err="1" smtClean="0">
                <a:effectLst/>
              </a:rPr>
              <a:t>고든은</a:t>
            </a:r>
            <a:r>
              <a:rPr lang="ko-KR" altLang="en-US" sz="900" dirty="0" smtClean="0">
                <a:effectLst/>
              </a:rPr>
              <a:t> “리더란 자신의 삶을 주도적으로 살아가고 있는 모든 사람이며</a:t>
            </a:r>
            <a:r>
              <a:rPr lang="en-US" altLang="ko-KR" sz="900" dirty="0" smtClean="0">
                <a:effectLst/>
              </a:rPr>
              <a:t>, </a:t>
            </a:r>
            <a:r>
              <a:rPr lang="ko-KR" altLang="en-US" sz="900" dirty="0" smtClean="0">
                <a:effectLst/>
              </a:rPr>
              <a:t>주변을 나아지게 만드는 사람이 바로 긍정 리더다</a:t>
            </a:r>
            <a:r>
              <a:rPr lang="en-US" altLang="ko-KR" sz="900" dirty="0" smtClean="0">
                <a:effectLst/>
              </a:rPr>
              <a:t>.” </a:t>
            </a:r>
            <a:r>
              <a:rPr lang="ko-KR" altLang="en-US" sz="900" dirty="0" smtClean="0">
                <a:effectLst/>
              </a:rPr>
              <a:t>라고 강조한다</a:t>
            </a:r>
            <a:r>
              <a:rPr lang="en-US" altLang="ko-KR" sz="900" dirty="0" smtClean="0">
                <a:effectLst/>
              </a:rPr>
              <a:t>. </a:t>
            </a:r>
            <a:r>
              <a:rPr lang="ko-KR" altLang="en-US" sz="900" dirty="0" smtClean="0">
                <a:effectLst/>
              </a:rPr>
              <a:t>가정을 지키는 가장도</a:t>
            </a:r>
            <a:r>
              <a:rPr lang="en-US" altLang="ko-KR" sz="900" dirty="0" smtClean="0">
                <a:effectLst/>
              </a:rPr>
              <a:t>, </a:t>
            </a:r>
            <a:r>
              <a:rPr lang="ko-KR" altLang="en-US" sz="900" dirty="0" smtClean="0">
                <a:effectLst/>
              </a:rPr>
              <a:t>꿈을 이루기 위해 노력하는 개인도 우리 모두는 자신의 삶 속에서 리더다</a:t>
            </a:r>
            <a:r>
              <a:rPr lang="en-US" altLang="ko-KR" sz="900" dirty="0" smtClean="0">
                <a:effectLst/>
              </a:rPr>
              <a:t>. </a:t>
            </a:r>
            <a:r>
              <a:rPr lang="ko-KR" altLang="en-US" sz="900" dirty="0" smtClean="0">
                <a:effectLst/>
              </a:rPr>
              <a:t>이제 내 삶의 긍정 리더가 되기 위한 첫 걸음을 떼어 보자</a:t>
            </a:r>
            <a:r>
              <a:rPr lang="en-US" altLang="ko-KR" sz="900" dirty="0" smtClean="0">
                <a:effectLst/>
              </a:rPr>
              <a:t>!!</a:t>
            </a:r>
            <a:endParaRPr lang="en-US" altLang="ko-KR" sz="900" b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000" baseline="0" dirty="0" smtClean="0"/>
              <a:t>여러 연구결과를 보면 낙관적인 태도가 비교 우위라는 것은 확실하다</a:t>
            </a:r>
            <a:r>
              <a:rPr lang="en-US" altLang="ko-KR" sz="1000" baseline="0" dirty="0" smtClean="0"/>
              <a:t>. </a:t>
            </a:r>
            <a:r>
              <a:rPr lang="ko-KR" altLang="en-US" sz="1000" baseline="0" dirty="0" smtClean="0"/>
              <a:t>그러나 우리는 연구와 관계없이 이미 그것을 알고 있다 자신의 비전을 믿지 않는다면 목표와 꿈을 포기하는 것이나 다름없다는 것도 알고 있다</a:t>
            </a:r>
            <a:r>
              <a:rPr lang="en-US" altLang="ko-KR" sz="1000" baseline="0" dirty="0" smtClean="0"/>
              <a:t>. </a:t>
            </a:r>
            <a:r>
              <a:rPr lang="ko-KR" altLang="en-US" sz="1000" baseline="0" dirty="0" smtClean="0"/>
              <a:t>우리가 포기하는 이유는 부정적인 생각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좌절감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두려움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나쁘게 보는 시각 때문이며 앞으로 계속 나아가는 데 필요한 낙관적인 생각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긍정적인 태도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믿음이 부족한 까닭이다</a:t>
            </a:r>
            <a:r>
              <a:rPr lang="en-US" altLang="ko-KR" sz="1000" baseline="0" dirty="0" smtClean="0"/>
              <a:t>. </a:t>
            </a:r>
            <a:r>
              <a:rPr lang="ko-KR" altLang="en-US" sz="1000" baseline="0" dirty="0" smtClean="0"/>
              <a:t>미리 포기하거나 현재 상황에 억지로 만족할 필요는 없다</a:t>
            </a:r>
            <a:r>
              <a:rPr lang="en-US" altLang="ko-KR" sz="1000" baseline="0" dirty="0" smtClean="0"/>
              <a:t>. </a:t>
            </a:r>
            <a:r>
              <a:rPr lang="ko-KR" altLang="en-US" sz="1000" baseline="0" dirty="0" smtClean="0"/>
              <a:t>더 나은 미래를 머릿속에 그려보고 그것을 위해 방법을 선택하면 된다</a:t>
            </a:r>
            <a:r>
              <a:rPr lang="en-US" altLang="ko-KR" sz="1000" baseline="0" dirty="0" smtClean="0"/>
              <a:t>. </a:t>
            </a:r>
            <a:r>
              <a:rPr lang="ko-KR" altLang="en-US" sz="1000" baseline="0" dirty="0" smtClean="0"/>
              <a:t>이번 장에서는 성공적인 사례를 통해 그런 점들을 확인할 것이다</a:t>
            </a:r>
            <a:r>
              <a:rPr lang="en-US" altLang="ko-KR" sz="1000" baseline="0" dirty="0" smtClean="0"/>
              <a:t>. </a:t>
            </a:r>
          </a:p>
          <a:p>
            <a:endParaRPr lang="en-US" altLang="ko-KR" sz="1000" baseline="0" dirty="0" smtClean="0"/>
          </a:p>
          <a:p>
            <a:r>
              <a:rPr lang="ko-KR" altLang="en-US" sz="1000" baseline="0" dirty="0" err="1" smtClean="0"/>
              <a:t>릭</a:t>
            </a:r>
            <a:r>
              <a:rPr lang="ko-KR" altLang="en-US" sz="1000" baseline="0" dirty="0" smtClean="0"/>
              <a:t> </a:t>
            </a:r>
            <a:r>
              <a:rPr lang="ko-KR" altLang="en-US" sz="1000" baseline="0" dirty="0" err="1" smtClean="0"/>
              <a:t>핸드릭은</a:t>
            </a:r>
            <a:r>
              <a:rPr lang="ko-KR" altLang="en-US" sz="1000" baseline="0" dirty="0" smtClean="0"/>
              <a:t> </a:t>
            </a:r>
            <a:r>
              <a:rPr lang="ko-KR" altLang="en-US" sz="1000" baseline="0" dirty="0" err="1" smtClean="0"/>
              <a:t>핸드릭</a:t>
            </a:r>
            <a:r>
              <a:rPr lang="ko-KR" altLang="en-US" sz="1000" baseline="0" dirty="0" smtClean="0"/>
              <a:t> 오토모티브 그룹을 민간의 자동차 판매 그룹 중 가장 큰 조직으로 성장</a:t>
            </a:r>
            <a:endParaRPr lang="en-US" altLang="ko-KR" sz="1000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dirty="0" smtClean="0"/>
              <a:t>도나 </a:t>
            </a:r>
            <a:r>
              <a:rPr lang="ko-KR" altLang="en-US" sz="1000" dirty="0" err="1" smtClean="0"/>
              <a:t>오렌더</a:t>
            </a:r>
            <a:r>
              <a:rPr lang="ko-KR" altLang="en-US" sz="1000" dirty="0" smtClean="0"/>
              <a:t>  </a:t>
            </a:r>
            <a:r>
              <a:rPr lang="en-US" altLang="ko-KR" sz="1000" dirty="0" smtClean="0"/>
              <a:t>-  PGA</a:t>
            </a:r>
            <a:r>
              <a:rPr lang="en-US" altLang="ko-KR" sz="1000" baseline="0" dirty="0" smtClean="0"/>
              <a:t> </a:t>
            </a:r>
            <a:r>
              <a:rPr lang="ko-KR" altLang="en-US" sz="1000" baseline="0" dirty="0" smtClean="0"/>
              <a:t>투어전략을 맡게 되면서 골프의 인기가 상승 </a:t>
            </a:r>
            <a:r>
              <a:rPr lang="en-US" altLang="ko-KR" sz="1000" baseline="0" dirty="0" smtClean="0"/>
              <a:t>– </a:t>
            </a:r>
            <a:r>
              <a:rPr lang="ko-KR" altLang="en-US" sz="1000" baseline="0" dirty="0" smtClean="0"/>
              <a:t>수익 모델을 찾아내 </a:t>
            </a:r>
            <a:r>
              <a:rPr lang="en-US" altLang="ko-KR" sz="1000" baseline="0" dirty="0" smtClean="0"/>
              <a:t>TV </a:t>
            </a:r>
            <a:r>
              <a:rPr lang="ko-KR" altLang="en-US" sz="1000" baseline="0" dirty="0" smtClean="0"/>
              <a:t>수익이 급수적으로 증가</a:t>
            </a:r>
            <a:r>
              <a:rPr lang="en-US" altLang="ko-KR" sz="1000" baseline="0" dirty="0" smtClean="0"/>
              <a:t>,  </a:t>
            </a:r>
            <a:r>
              <a:rPr lang="ko-KR" altLang="en-US" sz="1000" baseline="0" dirty="0" smtClean="0"/>
              <a:t>미국 여자 프로농구 협회 회장이 된 이후에도 많은 성공사례를 남김 </a:t>
            </a:r>
            <a:r>
              <a:rPr lang="en-US" altLang="ko-KR" sz="1000" baseline="0" dirty="0" smtClean="0"/>
              <a:t>– </a:t>
            </a:r>
            <a:r>
              <a:rPr lang="ko-KR" altLang="en-US" sz="1000" baseline="0" dirty="0" smtClean="0"/>
              <a:t>먼저 믿음이 있는 사람들을 찾아내고 그들을 중심으로 낙관적인 신념 체계를 만들었다</a:t>
            </a:r>
            <a:r>
              <a:rPr lang="en-US" altLang="ko-KR" sz="1000" baseline="0" dirty="0" smtClean="0"/>
              <a:t>. </a:t>
            </a:r>
            <a:r>
              <a:rPr lang="ko-KR" altLang="en-US" sz="1000" baseline="0" dirty="0" smtClean="0"/>
              <a:t>그리고는 초기의 성공사례를 제시하며 미래에 투자하도록 유도했다</a:t>
            </a:r>
            <a:r>
              <a:rPr lang="en-US" altLang="ko-KR" sz="1000" baseline="0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000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baseline="0" dirty="0" smtClean="0"/>
              <a:t>믿는 사람만 데려가고 나머지는 해고하는</a:t>
            </a:r>
            <a:r>
              <a:rPr lang="en-US" altLang="ko-KR" sz="1000" baseline="0" dirty="0" smtClean="0"/>
              <a:t>..</a:t>
            </a:r>
            <a:endParaRPr lang="en-US" altLang="ko-KR" sz="100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000" dirty="0" smtClean="0"/>
              <a:t> </a:t>
            </a:r>
            <a:endParaRPr lang="ko-KR" altLang="en-US" sz="1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dirty="0" err="1" smtClean="0"/>
              <a:t>제임스</a:t>
            </a:r>
            <a:r>
              <a:rPr lang="ko-KR" altLang="en-US" sz="1000" dirty="0" smtClean="0"/>
              <a:t> </a:t>
            </a:r>
            <a:r>
              <a:rPr lang="ko-KR" altLang="en-US" sz="1000" dirty="0" err="1" smtClean="0"/>
              <a:t>길스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– 24</a:t>
            </a:r>
            <a:r>
              <a:rPr lang="ko-KR" altLang="en-US" sz="1000" dirty="0" smtClean="0"/>
              <a:t>시간만 휴식하고 철인 </a:t>
            </a:r>
            <a:r>
              <a:rPr lang="en-US" altLang="ko-KR" sz="1000" dirty="0" smtClean="0"/>
              <a:t>3</a:t>
            </a:r>
            <a:r>
              <a:rPr lang="ko-KR" altLang="en-US" sz="1000" dirty="0" smtClean="0"/>
              <a:t>종 경기를 연속으로 완주</a:t>
            </a:r>
            <a:r>
              <a:rPr lang="en-US" altLang="ko-KR" sz="1000" dirty="0" smtClean="0"/>
              <a:t>, </a:t>
            </a:r>
            <a:r>
              <a:rPr lang="ko-KR" altLang="en-US" sz="1000" dirty="0" err="1" smtClean="0"/>
              <a:t>여섯번이나</a:t>
            </a:r>
            <a:r>
              <a:rPr lang="ko-KR" altLang="en-US" sz="1000" dirty="0" smtClean="0"/>
              <a:t> 치러냈고 마지막으로 성공한 나이가 무려 </a:t>
            </a:r>
            <a:r>
              <a:rPr lang="en-US" altLang="ko-KR" sz="1000" dirty="0" smtClean="0"/>
              <a:t>59</a:t>
            </a:r>
            <a:r>
              <a:rPr lang="ko-KR" altLang="en-US" sz="1000" dirty="0" smtClean="0"/>
              <a:t>세</a:t>
            </a:r>
            <a:r>
              <a:rPr lang="en-US" altLang="ko-KR" sz="1000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00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dirty="0" smtClean="0"/>
              <a:t>감동을 주는 영화라면 주인공이 역경과 갈등을 이겨내고 원하는 것을 얻는 장면이 나온다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인생도 영화처럼 </a:t>
            </a:r>
            <a:endParaRPr lang="ko-KR" altLang="en-US" sz="1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dirty="0" smtClean="0"/>
              <a:t>메이저리그 야구팀들은 야구는 실패가 난무하는 스포츠 라는 말이 자주 들린다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굳이 틀린 말도 아니다 대부분의 선수는 네 번 중 세 번은 안타를 차지 못한다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투수는 안타와 홈런을 허용하고 외야수는 실수를 저지른다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야구야말로 실패가 반복되는 스포츠가 맞다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그러나 나는 </a:t>
            </a:r>
            <a:endParaRPr lang="en-US" altLang="ko-KR" sz="100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00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dirty="0" smtClean="0"/>
              <a:t>우리가 과거를 돌아보며 후회할 수도 있지만 다가오는 기회를 멋지게 활용할 수도 있다</a:t>
            </a:r>
            <a:r>
              <a:rPr lang="en-US" altLang="ko-KR" sz="1000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00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dirty="0" smtClean="0"/>
              <a:t>테러리스트들은 공포와 절망에 관해 대화하길 원한다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그러나 힘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인내심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의지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그리고 용기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믿음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단결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사랑에 관한 이야기를 들려줌으로써 테러리스트에 맞섰다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이것이 중요한 이유는 역경에 처했을 때 인생의 방향을 결정하기 때문이다</a:t>
            </a:r>
            <a:r>
              <a:rPr lang="en-US" altLang="ko-KR" sz="1000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00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000" dirty="0" smtClean="0"/>
              <a:t> </a:t>
            </a:r>
            <a:r>
              <a:rPr lang="ko-KR" altLang="en-US" sz="1000" dirty="0" smtClean="0"/>
              <a:t>부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인간관계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경력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꿈 행복을 갖춘 </a:t>
            </a:r>
            <a:r>
              <a:rPr lang="en-US" altLang="ko-KR" sz="1000" dirty="0" smtClean="0"/>
              <a:t>500</a:t>
            </a:r>
            <a:r>
              <a:rPr lang="ko-KR" altLang="en-US" sz="1000" dirty="0" smtClean="0"/>
              <a:t>명 대상으로 한 연구에서 모두 불행을 겪었다고 생각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완벽해 보였던 사람들도 그러나 한 가지 공통점은 닥쳐온 불행을 행운으로 바꿔 놓은 것이다</a:t>
            </a:r>
            <a:r>
              <a:rPr lang="en-US" altLang="ko-KR" sz="1000" dirty="0" smtClean="0"/>
              <a:t>. </a:t>
            </a:r>
            <a:endParaRPr lang="ko-KR" altLang="en-US" sz="1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dirty="0" smtClean="0"/>
              <a:t>불경기 때 부동산 업체에서 강의하면 처음 실적 우수한 직원들 포상할 때 보면 </a:t>
            </a:r>
            <a:r>
              <a:rPr lang="ko-KR" altLang="en-US" sz="1000" dirty="0" err="1" smtClean="0"/>
              <a:t>들어온지</a:t>
            </a:r>
            <a:r>
              <a:rPr lang="ko-KR" altLang="en-US" sz="1000" dirty="0" smtClean="0"/>
              <a:t> 얼마 안 된 직원들이 대부분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경력이 화려한 베테랑들은 경기 침체에 놀라 금붕어가 되어버린 느낌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두려움이 그들을 마비시키고 환경이 그들을 옭아매도록 내버려 둔 까닭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오래 근무한 직원들은 앞 날을 헤쳐 나갈 궁리를 하는 대신 경기에 대해 불평하기 바빴다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그들을 경험의 저주에 걸린 상태였고 저주를 풀기 위해서는 신입사원에게 배워야 했다</a:t>
            </a:r>
            <a:r>
              <a:rPr lang="en-US" altLang="ko-KR" sz="1000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dirty="0" smtClean="0"/>
              <a:t>신입사원들을</a:t>
            </a:r>
            <a:r>
              <a:rPr lang="ko-KR" altLang="en-US" sz="1000" baseline="0" dirty="0" smtClean="0"/>
              <a:t> 거절당한 경험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부정적인 기억</a:t>
            </a:r>
            <a:r>
              <a:rPr lang="en-US" altLang="ko-KR" sz="1000" baseline="0" dirty="0" smtClean="0"/>
              <a:t>,</a:t>
            </a:r>
            <a:r>
              <a:rPr lang="ko-KR" altLang="en-US" sz="1000" baseline="0" dirty="0" smtClean="0"/>
              <a:t> 과거의 경험에 구애 받지 않는다</a:t>
            </a:r>
            <a:r>
              <a:rPr lang="en-US" altLang="ko-KR" sz="1000" baseline="0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000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baseline="0" dirty="0" smtClean="0"/>
              <a:t>힘은 내면</a:t>
            </a:r>
            <a:r>
              <a:rPr lang="en-US" altLang="ko-KR" sz="1000" baseline="0" dirty="0" smtClean="0"/>
              <a:t>- </a:t>
            </a:r>
            <a:r>
              <a:rPr lang="ko-KR" altLang="en-US" sz="1000" baseline="0" dirty="0" smtClean="0"/>
              <a:t>교통체증 때문에 유달리 짜증이 나는 날이 있다</a:t>
            </a:r>
            <a:r>
              <a:rPr lang="en-US" altLang="ko-KR" sz="1000" baseline="0" dirty="0" smtClean="0"/>
              <a:t>. </a:t>
            </a:r>
            <a:r>
              <a:rPr lang="ko-KR" altLang="en-US" sz="1000" baseline="0" dirty="0" smtClean="0"/>
              <a:t>하지만 어떤 날은 차가 막히더라도 좋은 노래나 </a:t>
            </a:r>
            <a:r>
              <a:rPr lang="ko-KR" altLang="en-US" sz="1000" baseline="0" dirty="0" err="1" smtClean="0"/>
              <a:t>팟캐스트를</a:t>
            </a:r>
            <a:r>
              <a:rPr lang="ko-KR" altLang="en-US" sz="1000" baseline="0" dirty="0" smtClean="0"/>
              <a:t> 들으면서 기분 좋을 때도 있다</a:t>
            </a:r>
            <a:r>
              <a:rPr lang="en-US" altLang="ko-KR" sz="1000" baseline="0" dirty="0" smtClean="0"/>
              <a:t>. </a:t>
            </a:r>
            <a:r>
              <a:rPr lang="ko-KR" altLang="en-US" sz="1000" baseline="0" dirty="0" smtClean="0"/>
              <a:t>감정을 좌우하는 것은 환경이 아니라 마음가짐이다</a:t>
            </a:r>
            <a:r>
              <a:rPr lang="en-US" altLang="ko-KR" sz="1000" baseline="0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000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baseline="0" dirty="0" smtClean="0"/>
              <a:t>불경기의 실리콘 </a:t>
            </a:r>
            <a:r>
              <a:rPr lang="ko-KR" altLang="en-US" sz="1000" baseline="0" dirty="0" err="1" smtClean="0"/>
              <a:t>밸리</a:t>
            </a:r>
            <a:r>
              <a:rPr lang="ko-KR" altLang="en-US" sz="1000" baseline="0" dirty="0" smtClean="0"/>
              <a:t> 폐업이 속출하고 사람들이 직장과 집을 잃는 동안 마크 </a:t>
            </a:r>
            <a:r>
              <a:rPr lang="ko-KR" altLang="en-US" sz="1000" baseline="0" dirty="0" err="1" smtClean="0"/>
              <a:t>주커버그는</a:t>
            </a:r>
            <a:r>
              <a:rPr lang="ko-KR" altLang="en-US" sz="1000" baseline="0" dirty="0" smtClean="0"/>
              <a:t> </a:t>
            </a:r>
            <a:r>
              <a:rPr lang="ko-KR" altLang="en-US" sz="1000" baseline="0" dirty="0" err="1" smtClean="0"/>
              <a:t>페이스북으로</a:t>
            </a:r>
            <a:r>
              <a:rPr lang="ko-KR" altLang="en-US" sz="1000" baseline="0" dirty="0" smtClean="0"/>
              <a:t> 친구 </a:t>
            </a:r>
            <a:r>
              <a:rPr lang="ko-KR" altLang="en-US" sz="1000" baseline="0" dirty="0" err="1" smtClean="0"/>
              <a:t>수억명을</a:t>
            </a:r>
            <a:r>
              <a:rPr lang="ko-KR" altLang="en-US" sz="1000" baseline="0" dirty="0" smtClean="0"/>
              <a:t> 끌어들였고 </a:t>
            </a:r>
            <a:r>
              <a:rPr lang="ko-KR" altLang="en-US" sz="1000" baseline="0" dirty="0" err="1" smtClean="0"/>
              <a:t>잭도시는</a:t>
            </a:r>
            <a:r>
              <a:rPr lang="ko-KR" altLang="en-US" sz="1000" baseline="0" dirty="0" smtClean="0"/>
              <a:t> </a:t>
            </a:r>
            <a:r>
              <a:rPr lang="ko-KR" altLang="en-US" sz="1000" baseline="0" dirty="0" err="1" smtClean="0"/>
              <a:t>트위터를</a:t>
            </a:r>
            <a:r>
              <a:rPr lang="ko-KR" altLang="en-US" sz="1000" baseline="0" dirty="0" smtClean="0"/>
              <a:t> 만들었고 </a:t>
            </a:r>
            <a:r>
              <a:rPr lang="ko-KR" altLang="en-US" sz="1000" baseline="0" dirty="0" err="1" smtClean="0"/>
              <a:t>엘론</a:t>
            </a:r>
            <a:r>
              <a:rPr lang="ko-KR" altLang="en-US" sz="1000" baseline="0" dirty="0" smtClean="0"/>
              <a:t> </a:t>
            </a:r>
            <a:r>
              <a:rPr lang="ko-KR" altLang="en-US" sz="1000" baseline="0" dirty="0" err="1" smtClean="0"/>
              <a:t>머스크는</a:t>
            </a:r>
            <a:r>
              <a:rPr lang="ko-KR" altLang="en-US" sz="1000" baseline="0" dirty="0" smtClean="0"/>
              <a:t> </a:t>
            </a:r>
            <a:r>
              <a:rPr lang="ko-KR" altLang="en-US" sz="1000" baseline="0" dirty="0" err="1" smtClean="0"/>
              <a:t>테슬라와</a:t>
            </a:r>
            <a:r>
              <a:rPr lang="ko-KR" altLang="en-US" sz="1000" baseline="0" dirty="0" smtClean="0"/>
              <a:t> 스페이스 </a:t>
            </a:r>
            <a:r>
              <a:rPr lang="en-US" altLang="ko-KR" sz="1000" baseline="0" dirty="0" smtClean="0"/>
              <a:t>x </a:t>
            </a:r>
            <a:r>
              <a:rPr lang="ko-KR" altLang="en-US" sz="1000" baseline="0" dirty="0" smtClean="0"/>
              <a:t>라는 전기 스포츠카를 만들고 민간 로켓을 쏘아 올렸다</a:t>
            </a:r>
            <a:r>
              <a:rPr lang="en-US" altLang="ko-KR" sz="1000" baseline="0" dirty="0" smtClean="0"/>
              <a:t>. </a:t>
            </a:r>
            <a:endParaRPr lang="ko-KR" altLang="en-US" sz="1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000" baseline="0" dirty="0" smtClean="0"/>
              <a:t>에너지 뱀파이어 출입 금지라는 팻말을 사무실 문 위에 걸었다</a:t>
            </a:r>
            <a:r>
              <a:rPr lang="en-US" altLang="ko-KR" sz="1000" baseline="0" dirty="0" smtClean="0"/>
              <a:t>. </a:t>
            </a:r>
            <a:r>
              <a:rPr lang="ko-KR" altLang="en-US" sz="1000" baseline="0" dirty="0" smtClean="0"/>
              <a:t>우리는 부정적인 태도가 우리의 팀과 목표를 방해하도록 놓아두지 않겠다라는 메시지를 전달</a:t>
            </a:r>
            <a:r>
              <a:rPr lang="en-US" altLang="ko-KR" sz="1000" baseline="0" dirty="0" smtClean="0"/>
              <a:t>. </a:t>
            </a:r>
          </a:p>
          <a:p>
            <a:endParaRPr lang="en-US" altLang="ko-KR" sz="1000" baseline="0" dirty="0" smtClean="0"/>
          </a:p>
          <a:p>
            <a:r>
              <a:rPr lang="ko-KR" altLang="en-US" sz="1000" baseline="0" dirty="0" smtClean="0"/>
              <a:t>고객의 불평은 서비스를 향상하는 데 활용할 수 있고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직원의 불평은 혁신과 새로운 프로세스를 위한 촉매 역할을 할 수 있고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리더의 불평은 우리가 원하지 않는 것이 무엇인지 알려주는 신호로 쓰일 수 있다</a:t>
            </a:r>
            <a:r>
              <a:rPr lang="en-US" altLang="ko-KR" sz="1000" baseline="0" dirty="0" smtClean="0"/>
              <a:t>. </a:t>
            </a:r>
            <a:r>
              <a:rPr lang="ko-KR" altLang="en-US" sz="1000" baseline="0" dirty="0" smtClean="0"/>
              <a:t>부정적인 리더는 문제에만 초점을 맞추고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긍정적인 리더는 문제를 해결하는 데 초점을 맞춘다</a:t>
            </a:r>
            <a:r>
              <a:rPr lang="en-US" altLang="ko-KR" sz="1000" baseline="0" dirty="0" smtClean="0"/>
              <a:t>. </a:t>
            </a:r>
          </a:p>
          <a:p>
            <a:endParaRPr lang="en-US" altLang="ko-KR" sz="1000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단결력 좋은 팀이 재능만 있는 팀을 능가한다</a:t>
            </a:r>
            <a:r>
              <a:rPr lang="en-US" altLang="ko-KR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.                                                    </a:t>
            </a: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0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팀단합의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 중요성을 알기에 코치가 경기 장면에만 몰두하는 것이 아니라 선수들과 교감하며 결속력을 다지는 데 더 많은 시간을 쓴다</a:t>
            </a:r>
            <a:r>
              <a:rPr lang="en-US" altLang="ko-KR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..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그 결과 시즌이 진행될 수록 점점 서로를 위한 플레이가 늘었고 그만큼 성적도 좋아졌다</a:t>
            </a:r>
            <a:r>
              <a:rPr lang="en-US" altLang="ko-KR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. – 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플로리다 농구팀</a:t>
            </a:r>
            <a:endParaRPr lang="en-US" altLang="ko-KR" sz="10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위험한 학교에서 학군을 대표하는 모범적인 학교로 탈바꿈시켰다</a:t>
            </a:r>
            <a:r>
              <a:rPr lang="en-US" altLang="ko-KR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. – 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비법을 물었을 때 대답한 답변</a:t>
            </a:r>
            <a:endParaRPr lang="en-US" altLang="ko-KR" sz="10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n-ea"/>
              <a:cs typeface="+mn-cs"/>
            </a:endParaRP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회사의 판매회의에 참석해 실적이 가장 좋은 영업사원을 만났을 때 비법</a:t>
            </a:r>
            <a:endParaRPr lang="en-US" altLang="ko-KR" sz="10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n-ea"/>
              <a:cs typeface="+mn-cs"/>
            </a:endParaRP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좋은 교사는 학습 계획을 알지만 훌륭한 교사는 학생을 사랑한다</a:t>
            </a:r>
            <a:r>
              <a:rPr lang="en-US" altLang="ko-KR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. 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좋은 코치는 전술을 알지만 훌륭한 코치는 선수들을 알고 사랑한다</a:t>
            </a:r>
            <a:r>
              <a:rPr lang="en-US" altLang="ko-KR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.</a:t>
            </a: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좋은 영업사원은 상품을 판매하는 방법을 알지만 훌륭한 영업사원은 고객을 사랑한다</a:t>
            </a:r>
            <a:r>
              <a:rPr lang="en-US" altLang="ko-KR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. </a:t>
            </a: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좋은 리더는 비전과 목표를 알지만 훌륭한 리더는 구성원들을 알고 사랑한다</a:t>
            </a:r>
            <a:r>
              <a:rPr lang="en-US" altLang="ko-KR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dirty="0" smtClean="0"/>
              <a:t>불경기 때 부동산 업체에서 강의하면 처음 실적 우수한 직원들 포상할 때 보면 </a:t>
            </a:r>
            <a:r>
              <a:rPr lang="ko-KR" altLang="en-US" sz="1000" dirty="0" err="1" smtClean="0"/>
              <a:t>들어온지</a:t>
            </a:r>
            <a:r>
              <a:rPr lang="ko-KR" altLang="en-US" sz="1000" dirty="0" smtClean="0"/>
              <a:t> 얼마 안 된 직원들이 대부분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경력이 화려한 베테랑들은 경기 침체에 놀라 금붕어가 되어버린 느낌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두려움이 그들을 마비시키고 환경이 그들을 옭아매도록 내버려 둔 까닭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오래 근무한 직원들은 앞 날을 헤쳐 나갈 궁리를 하는 대신 경기에 대해 불평하기 바빴다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그들을 경험의 저주에 걸린 상태였고 저주를 풀기 위해서는 신입사원에게 배워야 했다</a:t>
            </a:r>
            <a:r>
              <a:rPr lang="en-US" altLang="ko-KR" sz="1000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dirty="0" smtClean="0"/>
              <a:t>신입사원들을</a:t>
            </a:r>
            <a:r>
              <a:rPr lang="ko-KR" altLang="en-US" sz="1000" baseline="0" dirty="0" smtClean="0"/>
              <a:t> 거절당한 경험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부정적인 기억</a:t>
            </a:r>
            <a:r>
              <a:rPr lang="en-US" altLang="ko-KR" sz="1000" baseline="0" dirty="0" smtClean="0"/>
              <a:t>,</a:t>
            </a:r>
            <a:r>
              <a:rPr lang="ko-KR" altLang="en-US" sz="1000" baseline="0" dirty="0" smtClean="0"/>
              <a:t> 과거의 경험에 </a:t>
            </a:r>
            <a:r>
              <a:rPr lang="ko-KR" altLang="en-US" sz="1000" baseline="0" dirty="0" err="1" smtClean="0"/>
              <a:t>구애받지</a:t>
            </a:r>
            <a:r>
              <a:rPr lang="ko-KR" altLang="en-US" sz="1000" baseline="0" dirty="0" smtClean="0"/>
              <a:t> 않는다</a:t>
            </a:r>
            <a:r>
              <a:rPr lang="en-US" altLang="ko-KR" sz="1000" baseline="0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000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dirty="0" smtClean="0"/>
              <a:t>사랑이야말로 저는 교직원과 학생들을 사랑합니다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제가 하는 모든 일은 그들이 더 잘 되도록 하기 위한 것입니다</a:t>
            </a:r>
            <a:r>
              <a:rPr lang="en-US" altLang="ko-KR" sz="1000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dirty="0" smtClean="0"/>
              <a:t>코치가 스포츠와 우리에게 사랑을 </a:t>
            </a:r>
            <a:r>
              <a:rPr lang="ko-KR" altLang="en-US" sz="1000" dirty="0" err="1" smtClean="0"/>
              <a:t>쏟아붓고</a:t>
            </a:r>
            <a:r>
              <a:rPr lang="ko-KR" altLang="en-US" sz="1000" dirty="0" smtClean="0"/>
              <a:t> 있습니다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우리는 가족처럼 지냅니다</a:t>
            </a:r>
            <a:r>
              <a:rPr lang="en-US" altLang="ko-KR" sz="1000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00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dirty="0" smtClean="0"/>
              <a:t>전에 아내가 알아서 모든 것을 처리할 수 있길 원했으나 불만을 접고 내 팀이 더 나아질 수 있도록 시간을 투자했다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가족을 위해 시간을 내는 것이 내가 그들에게 진정으로 전념한다는 사실을 보여주는 방법이었다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나는 다른 팀이 필요한 것이 아니라 더 나은 리더가 되어야 한다는 것을 깨달았다</a:t>
            </a:r>
            <a:r>
              <a:rPr lang="en-US" altLang="ko-KR" sz="1000" dirty="0" smtClean="0"/>
              <a:t>. </a:t>
            </a:r>
            <a:endParaRPr lang="ko-KR" altLang="en-US" sz="1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latinLnBrk="0">
              <a:buFont typeface="Arial" pitchFamily="34" charset="0"/>
              <a:buNone/>
            </a:pPr>
            <a:r>
              <a:rPr lang="en-US" altLang="ko-KR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30</a:t>
            </a:r>
            <a:r>
              <a:rPr lang="ko-KR" altLang="en-US" sz="1000" kern="1200" baseline="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년동안</a:t>
            </a: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 코치 생활을 하고 몇 년 동안 </a:t>
            </a:r>
            <a:r>
              <a:rPr lang="ko-KR" altLang="en-US" sz="1000" kern="1200" baseline="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방송일을</a:t>
            </a: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 하다가 </a:t>
            </a:r>
            <a:r>
              <a:rPr lang="en-US" altLang="ko-KR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62</a:t>
            </a: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세의 나이에 </a:t>
            </a:r>
            <a:r>
              <a:rPr lang="ko-KR" altLang="en-US" sz="1000" kern="1200" baseline="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나이키엥</a:t>
            </a: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 </a:t>
            </a:r>
            <a:r>
              <a:rPr lang="ko-KR" altLang="en-US" sz="1000" kern="1200" baseline="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ㅣㅂ사한</a:t>
            </a: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 전설적인 대학 농구 코치 조지 </a:t>
            </a:r>
            <a:r>
              <a:rPr lang="ko-KR" altLang="en-US" sz="1000" kern="1200" baseline="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레이블링</a:t>
            </a:r>
            <a:endParaRPr lang="en-US" altLang="ko-KR" sz="1000" kern="1200" baseline="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n-ea"/>
              <a:cs typeface="+mn-cs"/>
            </a:endParaRPr>
          </a:p>
          <a:p>
            <a:pPr marL="342900" indent="-342900" latinLnBrk="0">
              <a:buFont typeface="Arial" pitchFamily="34" charset="0"/>
              <a:buNone/>
            </a:pP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은퇴에 대해서 물으니 그런 생각을 해보기는 했는데요 은퇴하고 나면 뭘 하겠습니까 결승선이란 없다는 나이키의 표어를 신조로 삼고 여전히 배우고 실력을 키우고 성장 하는 중이다</a:t>
            </a:r>
            <a:r>
              <a:rPr lang="en-US" altLang="ko-KR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. </a:t>
            </a:r>
          </a:p>
          <a:p>
            <a:pPr marL="342900" indent="-342900" latinLnBrk="0">
              <a:buFont typeface="Arial" pitchFamily="34" charset="0"/>
              <a:buNone/>
            </a:pPr>
            <a:endParaRPr lang="en-US" altLang="ko-KR" sz="1000" kern="1200" baseline="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n-ea"/>
              <a:cs typeface="+mn-cs"/>
            </a:endParaRPr>
          </a:p>
          <a:p>
            <a:pPr marL="342900" indent="-342900" latinLnBrk="0">
              <a:buFont typeface="Arial" pitchFamily="34" charset="0"/>
              <a:buNone/>
            </a:pPr>
            <a:r>
              <a:rPr lang="en-US" altLang="ko-KR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1%</a:t>
            </a: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의 법칙</a:t>
            </a:r>
            <a:r>
              <a:rPr lang="en-US" altLang="ko-KR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: </a:t>
            </a: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이 법칙은 리더와 리더가 이끄는 팀이 우수한 성과를 거둘 수 있도록 내가 그들과 공유하는 전략이다</a:t>
            </a:r>
            <a:r>
              <a:rPr lang="en-US" altLang="ko-KR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. </a:t>
            </a: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규칙은 어제보다 오늘의 시간 </a:t>
            </a:r>
            <a:r>
              <a:rPr lang="ko-KR" altLang="en-US" sz="1000" kern="1200" baseline="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어네지</a:t>
            </a: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 노력 집중력 정성을 </a:t>
            </a:r>
            <a:r>
              <a:rPr lang="en-US" altLang="ko-KR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1%</a:t>
            </a: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더 들이는 것이다</a:t>
            </a:r>
            <a:r>
              <a:rPr lang="en-US" altLang="ko-KR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. </a:t>
            </a: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매일 전날보다 조금 더 투자하는 것이다</a:t>
            </a:r>
            <a:r>
              <a:rPr lang="en-US" altLang="ko-KR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latinLnBrk="0">
              <a:buFont typeface="Arial" pitchFamily="34" charset="0"/>
              <a:buNone/>
            </a:pP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아침에 일어났을 때 긍정적인 생각이 들지 않는 날도 있다</a:t>
            </a:r>
            <a:r>
              <a:rPr lang="en-US" altLang="ko-KR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. </a:t>
            </a: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조직 문화가 약하다고 느끼거나 비전을 낙관하기 어려운 날도 있고 회의 중에 에너지 뱀파이어들이 승리했다고 느껴질 때도 있다</a:t>
            </a:r>
            <a:r>
              <a:rPr lang="en-US" altLang="ko-KR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. </a:t>
            </a: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상대방과 대화하면서 교감할 생각이 들지 않을 때도 있다</a:t>
            </a:r>
            <a:r>
              <a:rPr lang="en-US" altLang="ko-KR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. </a:t>
            </a: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밤에 자려고 누우면 왜 리더가 되기로 했을까 </a:t>
            </a:r>
            <a:endParaRPr lang="en-US" altLang="ko-KR" sz="1000" kern="1200" baseline="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n-ea"/>
              <a:cs typeface="+mn-cs"/>
            </a:endParaRPr>
          </a:p>
          <a:p>
            <a:pPr marL="342900" indent="-342900" latinLnBrk="0">
              <a:buFont typeface="Arial" pitchFamily="34" charset="0"/>
              <a:buNone/>
            </a:pPr>
            <a:endParaRPr lang="en-US" altLang="ko-KR" sz="1000" kern="1200" baseline="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n-ea"/>
              <a:cs typeface="+mn-cs"/>
            </a:endParaRPr>
          </a:p>
          <a:p>
            <a:pPr marL="342900" indent="-342900" latinLnBrk="0">
              <a:buFont typeface="Arial" pitchFamily="34" charset="0"/>
              <a:buNone/>
            </a:pP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모기지 브로커를 만났을 때 목표를 물어보니 사람들의 결혼 생활을 이어가도록 도와주는 것이라고 말했다</a:t>
            </a:r>
            <a:r>
              <a:rPr lang="en-US" altLang="ko-KR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. </a:t>
            </a: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나는 모기지 브로커가 어떻게 그런 일을 할 수 있을지 궁금해서 어떻게 도와주십니까 하니까 불경기에 보니 사람들이 집을 잃으면 결혼 생활도 </a:t>
            </a:r>
            <a:r>
              <a:rPr lang="ko-KR" altLang="en-US" sz="1000" kern="1200" baseline="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파탄날</a:t>
            </a: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 확률이 높다는 것을 알게 되었고 그래서 사람들이 집을 잃지 않을 방법을 찾도록 돕는 것을 제 임무로 삼았습니다</a:t>
            </a:r>
            <a:r>
              <a:rPr lang="en-US" altLang="ko-KR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. </a:t>
            </a: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그래야 결혼 생활도 유지되니까요</a:t>
            </a:r>
            <a:r>
              <a:rPr lang="en-US" altLang="ko-KR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. </a:t>
            </a:r>
          </a:p>
          <a:p>
            <a:pPr marL="342900" indent="-342900" latinLnBrk="0">
              <a:buFont typeface="Arial" pitchFamily="34" charset="0"/>
              <a:buNone/>
            </a:pPr>
            <a:endParaRPr lang="en-US" altLang="ko-KR" sz="1000" kern="1200" baseline="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n-ea"/>
              <a:cs typeface="+mn-cs"/>
            </a:endParaRPr>
          </a:p>
          <a:p>
            <a:pPr marL="342900" indent="-342900" latinLnBrk="0">
              <a:buFont typeface="Arial" pitchFamily="34" charset="0"/>
              <a:buNone/>
            </a:pP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나사의 관리인은 바닥청소 담당이나 인류가 달에 갈 수 있도록 </a:t>
            </a:r>
            <a:r>
              <a:rPr lang="ko-KR" altLang="en-US" sz="1000" kern="1200" baseline="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돕는일</a:t>
            </a:r>
            <a:r>
              <a:rPr lang="en-US" altLang="ko-KR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, </a:t>
            </a: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버스 운전기사는 아이들이 마약에 손을 대지 않게 하는 것이 목표</a:t>
            </a:r>
            <a:r>
              <a:rPr lang="en-US" altLang="ko-KR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. </a:t>
            </a: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공항 </a:t>
            </a:r>
            <a:r>
              <a:rPr lang="ko-KR" altLang="en-US" sz="1000" kern="1200" baseline="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파파이스</a:t>
            </a: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 치킨에서 일하는 직원은 공항을 찾는 탑승객 수천 명에게 매일 웃음을 보이며 행복을 전파하는 게 목표</a:t>
            </a:r>
            <a:endParaRPr lang="en-US" altLang="ko-KR" sz="1000" kern="1200" baseline="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n-ea"/>
              <a:cs typeface="+mn-cs"/>
            </a:endParaRPr>
          </a:p>
          <a:p>
            <a:pPr marL="342900" indent="-342900" latinLnBrk="0">
              <a:buFont typeface="Arial" pitchFamily="34" charset="0"/>
              <a:buNone/>
            </a:pP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병원 인사과에 재직하는 간부는 일주일에 한 번씩 병원 로비에 앉아서 환자와 가족들을 만나서 자신이 하는 일이 왜 중요한지 상기</a:t>
            </a:r>
            <a:endParaRPr lang="en-US" altLang="ko-KR" sz="1000" kern="1200" baseline="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n-ea"/>
              <a:cs typeface="+mn-cs"/>
            </a:endParaRPr>
          </a:p>
          <a:p>
            <a:pPr marL="342900" indent="-342900" latinLnBrk="0">
              <a:buFont typeface="Arial" pitchFamily="34" charset="0"/>
              <a:buNone/>
            </a:pPr>
            <a:endParaRPr lang="en-US" altLang="ko-KR" sz="1000" kern="1200" baseline="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n-ea"/>
              <a:cs typeface="+mn-cs"/>
            </a:endParaRPr>
          </a:p>
          <a:p>
            <a:pPr marL="342900" indent="-342900" latinLnBrk="0">
              <a:buFont typeface="Arial" pitchFamily="34" charset="0"/>
              <a:buNone/>
            </a:pPr>
            <a:r>
              <a:rPr lang="en-US" altLang="ko-KR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 </a:t>
            </a: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미식축구 선수들에게 목표를 쓰라고 하고 태워버리게 했다 </a:t>
            </a:r>
            <a:r>
              <a:rPr lang="en-US" altLang="ko-KR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– </a:t>
            </a:r>
            <a:r>
              <a:rPr lang="ko-KR" altLang="en-US" sz="1000" kern="1200" baseline="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슈퍼볼에서</a:t>
            </a: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 우승하기</a:t>
            </a:r>
            <a:r>
              <a:rPr lang="en-US" altLang="ko-KR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. </a:t>
            </a: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몇 야드 이상 나아가기</a:t>
            </a:r>
            <a:r>
              <a:rPr lang="en-US" altLang="ko-KR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, </a:t>
            </a: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불 몇 번 이상 가로채기 같은 목표를 적었던 선수들</a:t>
            </a:r>
            <a:r>
              <a:rPr lang="en-US" altLang="ko-KR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. </a:t>
            </a:r>
            <a:r>
              <a:rPr lang="ko-KR" altLang="en-US" sz="1000" kern="1200" baseline="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그정도의</a:t>
            </a: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 누구나 세우는 흔한 목표라면 아무나 성공할 수 있었을 것이다</a:t>
            </a:r>
            <a:r>
              <a:rPr lang="en-US" altLang="ko-KR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. </a:t>
            </a: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그래서 나는 선수들에게 이번에는 미식축구를 왜 하는지 그리고 얼마나 열심히 하는지 적어달라고 부탁했다</a:t>
            </a:r>
            <a:r>
              <a:rPr lang="en-US" altLang="ko-KR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. </a:t>
            </a: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중요한 것은 이런 목표를 달성하는 데 필요한 선수의 헌신도</a:t>
            </a:r>
            <a:r>
              <a:rPr lang="en-US" altLang="ko-KR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, </a:t>
            </a:r>
            <a:r>
              <a:rPr lang="ko-KR" altLang="en-US" sz="1000" kern="1200" baseline="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성장정도</a:t>
            </a:r>
            <a:r>
              <a:rPr lang="en-US" altLang="ko-KR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, </a:t>
            </a: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목적의식에 따라 성공여부가 판가름 난다는 점이다</a:t>
            </a:r>
            <a:r>
              <a:rPr lang="en-US" altLang="ko-KR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. </a:t>
            </a:r>
          </a:p>
          <a:p>
            <a:pPr marL="342900" indent="-342900" latinLnBrk="0">
              <a:buFont typeface="Arial" pitchFamily="34" charset="0"/>
              <a:buNone/>
            </a:pPr>
            <a:endParaRPr lang="en-US" altLang="ko-KR" sz="1000" kern="1200" baseline="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n-ea"/>
              <a:cs typeface="+mn-cs"/>
            </a:endParaRPr>
          </a:p>
          <a:p>
            <a:pPr marL="342900" indent="-342900" latinLnBrk="0">
              <a:buFont typeface="Arial" pitchFamily="34" charset="0"/>
              <a:buNone/>
            </a:pP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군인들 중에서 계급이 올라서 지위가 높은 장교가 되고 </a:t>
            </a:r>
            <a:r>
              <a:rPr lang="ko-KR" altLang="en-US" sz="1000" kern="1200" baseline="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싶습니다라는</a:t>
            </a: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 목표보다는 국가를 위해 봉사하고 세상에 변화를 주고 싶습니다 라는 목표가 더 가치 있다</a:t>
            </a:r>
            <a:r>
              <a:rPr lang="en-US" altLang="ko-KR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dirty="0" smtClean="0"/>
              <a:t>인생단어 </a:t>
            </a:r>
            <a:r>
              <a:rPr lang="en-US" altLang="ko-KR" sz="1000" dirty="0" smtClean="0"/>
              <a:t>= </a:t>
            </a:r>
            <a:r>
              <a:rPr lang="ko-KR" altLang="en-US" sz="1000" dirty="0" smtClean="0"/>
              <a:t>위대한 유산을 남길 방법에 관한 이야기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열정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영감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긍정과 같은 이야기 </a:t>
            </a:r>
            <a:endParaRPr lang="en-US" altLang="ko-KR" sz="100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dirty="0" smtClean="0"/>
              <a:t>링컨은 통합</a:t>
            </a:r>
            <a:r>
              <a:rPr lang="en-US" altLang="ko-KR" sz="1000" dirty="0" smtClean="0"/>
              <a:t>, </a:t>
            </a:r>
            <a:r>
              <a:rPr lang="ko-KR" altLang="en-US" sz="1000" dirty="0" err="1" smtClean="0"/>
              <a:t>마틴루터킹은</a:t>
            </a:r>
            <a:r>
              <a:rPr lang="ko-KR" altLang="en-US" sz="1000" dirty="0" smtClean="0"/>
              <a:t> 평등</a:t>
            </a:r>
            <a:r>
              <a:rPr lang="en-US" altLang="ko-KR" sz="1000" dirty="0" smtClean="0"/>
              <a:t>, </a:t>
            </a:r>
            <a:r>
              <a:rPr lang="ko-KR" altLang="en-US" sz="1000" dirty="0" err="1" smtClean="0"/>
              <a:t>테레사</a:t>
            </a:r>
            <a:r>
              <a:rPr lang="ko-KR" altLang="en-US" sz="1000" dirty="0" smtClean="0"/>
              <a:t> 수녀는 연민</a:t>
            </a:r>
            <a:r>
              <a:rPr lang="en-US" altLang="ko-KR" sz="1000" dirty="0" smtClean="0"/>
              <a:t>,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00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dirty="0" smtClean="0"/>
              <a:t>승객 여러분 기술적인 결함이 발생했습니다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비상 착륙을 위해 회항하도록 하겠습니다</a:t>
            </a:r>
            <a:r>
              <a:rPr lang="en-US" altLang="ko-KR" sz="1000" dirty="0" smtClean="0"/>
              <a:t>. </a:t>
            </a:r>
            <a:endParaRPr lang="ko-KR" altLang="en-US" sz="1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latinLnBrk="0">
              <a:buFont typeface="Arial" pitchFamily="34" charset="0"/>
              <a:buNone/>
            </a:pPr>
            <a:r>
              <a:rPr lang="ko-KR" altLang="en-US" sz="9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성공은 절대로 하루아침에 이루어지지 않는다</a:t>
            </a:r>
            <a:r>
              <a:rPr lang="en-US" altLang="ko-KR" sz="9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. </a:t>
            </a:r>
            <a:r>
              <a:rPr lang="ko-KR" altLang="en-US" sz="9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가치 있는 것은 무엇이든 시간이 걸리기</a:t>
            </a:r>
            <a:r>
              <a:rPr lang="ko-KR" altLang="en-US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 마련이다</a:t>
            </a:r>
            <a:r>
              <a:rPr lang="en-US" altLang="ko-KR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. </a:t>
            </a:r>
            <a:r>
              <a:rPr lang="ko-KR" altLang="en-US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이 과정에서 리더는 수 많은 도전과 실패를 직면하며 차질이 생기는 상황도 수없이 만난다</a:t>
            </a:r>
            <a:r>
              <a:rPr lang="en-US" altLang="ko-KR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. </a:t>
            </a:r>
            <a:r>
              <a:rPr lang="ko-KR" altLang="en-US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하지만 긍정적인 리더는 투지가 있다</a:t>
            </a:r>
            <a:r>
              <a:rPr lang="en-US" altLang="ko-KR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. </a:t>
            </a:r>
            <a:r>
              <a:rPr lang="ko-KR" altLang="en-US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그들은 비전과 목표에 더 가까워질 수 있도록 어려움을 피할 방법을 찾거나 그것을 뚫고 나아가는 능력이 있다</a:t>
            </a:r>
            <a:r>
              <a:rPr lang="en-US" altLang="ko-KR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.</a:t>
            </a:r>
          </a:p>
          <a:p>
            <a:pPr marL="342900" indent="-342900" latinLnBrk="0">
              <a:buFont typeface="Arial" pitchFamily="34" charset="0"/>
              <a:buNone/>
            </a:pPr>
            <a:endParaRPr lang="en-US" altLang="ko-KR" sz="900" kern="1200" baseline="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n-ea"/>
              <a:cs typeface="+mn-cs"/>
            </a:endParaRPr>
          </a:p>
          <a:p>
            <a:pPr marL="342900" indent="-342900" latinLnBrk="0">
              <a:buFont typeface="Arial" pitchFamily="34" charset="0"/>
              <a:buNone/>
            </a:pPr>
            <a:r>
              <a:rPr lang="ko-KR" altLang="en-US" sz="900" kern="1200" baseline="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스타벅스는</a:t>
            </a:r>
            <a:r>
              <a:rPr lang="ko-KR" altLang="en-US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 설립한 지</a:t>
            </a:r>
            <a:r>
              <a:rPr lang="en-US" altLang="ko-KR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 13</a:t>
            </a:r>
            <a:r>
              <a:rPr lang="ko-KR" altLang="en-US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년이 지난 뒤에야 </a:t>
            </a:r>
            <a:r>
              <a:rPr lang="ko-KR" altLang="en-US" sz="900" kern="1200" baseline="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다섯번째</a:t>
            </a:r>
            <a:r>
              <a:rPr lang="ko-KR" altLang="en-US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 매장을 열었고 샘 </a:t>
            </a:r>
            <a:r>
              <a:rPr lang="ko-KR" altLang="en-US" sz="900" kern="1200" baseline="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월튼은</a:t>
            </a:r>
            <a:r>
              <a:rPr lang="ko-KR" altLang="en-US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 사업을 시작한 지 </a:t>
            </a:r>
            <a:r>
              <a:rPr lang="en-US" altLang="ko-KR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7</a:t>
            </a:r>
            <a:r>
              <a:rPr lang="ko-KR" altLang="en-US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년 후에야 두 번 째 매장을 열었다</a:t>
            </a:r>
            <a:r>
              <a:rPr lang="en-US" altLang="ko-KR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. </a:t>
            </a:r>
          </a:p>
          <a:p>
            <a:pPr marL="342900" indent="-342900" latinLnBrk="0">
              <a:buFont typeface="Arial" pitchFamily="34" charset="0"/>
              <a:buNone/>
            </a:pPr>
            <a:endParaRPr lang="en-US" altLang="ko-KR" sz="900" kern="1200" baseline="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n-ea"/>
              <a:cs typeface="+mn-cs"/>
            </a:endParaRPr>
          </a:p>
          <a:p>
            <a:pPr marL="342900" indent="-342900" latinLnBrk="0">
              <a:buFont typeface="Arial" pitchFamily="34" charset="0"/>
              <a:buNone/>
            </a:pPr>
            <a:r>
              <a:rPr lang="ko-KR" altLang="en-US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투지란 </a:t>
            </a:r>
            <a:r>
              <a:rPr lang="ko-KR" altLang="en-US" sz="900" kern="1200" baseline="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마라톤돠</a:t>
            </a:r>
            <a:r>
              <a:rPr lang="ko-KR" altLang="en-US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 단거리 달리기 그리고 권투경기를 합친 것</a:t>
            </a:r>
            <a:r>
              <a:rPr lang="en-US" altLang="ko-KR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. </a:t>
            </a:r>
            <a:r>
              <a:rPr lang="ko-KR" altLang="en-US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단순히 뛰는 것만 아니라 뛰면서 얻어맞기도 하기 때문이다</a:t>
            </a:r>
            <a:r>
              <a:rPr lang="en-US" altLang="ko-KR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.</a:t>
            </a:r>
          </a:p>
          <a:p>
            <a:pPr marL="342900" indent="-342900" latinLnBrk="0">
              <a:buFont typeface="Arial" pitchFamily="34" charset="0"/>
              <a:buNone/>
            </a:pPr>
            <a:endParaRPr lang="en-US" altLang="ko-KR" sz="900" kern="1200" baseline="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n-ea"/>
              <a:cs typeface="+mn-cs"/>
            </a:endParaRPr>
          </a:p>
          <a:p>
            <a:pPr marL="342900" indent="-342900" latinLnBrk="0">
              <a:buFont typeface="Arial" pitchFamily="34" charset="0"/>
              <a:buNone/>
            </a:pPr>
            <a:r>
              <a:rPr lang="en-US" altLang="ko-KR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 </a:t>
            </a:r>
            <a:r>
              <a:rPr lang="ko-KR" altLang="en-US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투지가 우리에게 추진력을 제공한다면 투지에 추진력을 가하는 것은 무엇일까</a:t>
            </a:r>
            <a:endParaRPr lang="en-US" altLang="ko-KR" sz="900" kern="1200" baseline="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n-ea"/>
              <a:cs typeface="+mn-cs"/>
            </a:endParaRPr>
          </a:p>
          <a:p>
            <a:pPr marL="342900" indent="-342900" latinLnBrk="0">
              <a:buFont typeface="Arial" pitchFamily="34" charset="0"/>
              <a:buNone/>
            </a:pPr>
            <a:r>
              <a:rPr lang="ko-KR" altLang="en-US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목표가 비전이 우리에게 추진력을 가할 수 있게 해주고 목표달성의 이유를 알아야 긍정적으로 투지를 키울 수 있다</a:t>
            </a:r>
            <a:r>
              <a:rPr lang="en-US" altLang="ko-KR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. </a:t>
            </a:r>
          </a:p>
          <a:p>
            <a:pPr marL="342900" indent="-342900" latinLnBrk="0">
              <a:buFont typeface="Arial" pitchFamily="34" charset="0"/>
              <a:buNone/>
            </a:pPr>
            <a:r>
              <a:rPr lang="ko-KR" altLang="en-US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아버지가 경찰 </a:t>
            </a:r>
            <a:r>
              <a:rPr lang="en-US" altLang="ko-KR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– </a:t>
            </a:r>
            <a:r>
              <a:rPr lang="ko-KR" altLang="en-US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매일 돌아오시지 </a:t>
            </a:r>
            <a:r>
              <a:rPr lang="ko-KR" altLang="en-US" sz="900" kern="1200" baseline="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못할까봐</a:t>
            </a:r>
            <a:r>
              <a:rPr lang="ko-KR" altLang="en-US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 걱정</a:t>
            </a:r>
            <a:r>
              <a:rPr lang="en-US" altLang="ko-KR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. </a:t>
            </a:r>
            <a:r>
              <a:rPr lang="ko-KR" altLang="en-US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목숨을 걸고 일하는 이유는 월급 때문일 수도 있지만 그렇다면 그렇게 일했을까</a:t>
            </a:r>
            <a:r>
              <a:rPr lang="en-US" altLang="ko-KR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? </a:t>
            </a:r>
          </a:p>
          <a:p>
            <a:pPr marL="342900" indent="-342900" latinLnBrk="0">
              <a:buFont typeface="Arial" pitchFamily="34" charset="0"/>
              <a:buNone/>
            </a:pPr>
            <a:r>
              <a:rPr lang="ko-KR" altLang="en-US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뉴욕이 더 안전한 곳이 될 수 있도록 돕는다는 목표</a:t>
            </a:r>
            <a:r>
              <a:rPr lang="en-US" altLang="ko-KR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. </a:t>
            </a:r>
            <a:r>
              <a:rPr lang="ko-KR" altLang="en-US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그런 생각이 일을 계속하게 한다</a:t>
            </a:r>
            <a:r>
              <a:rPr lang="en-US" altLang="ko-KR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. </a:t>
            </a:r>
          </a:p>
          <a:p>
            <a:pPr marL="342900" indent="-342900" latinLnBrk="0">
              <a:buFont typeface="Arial" pitchFamily="34" charset="0"/>
              <a:buNone/>
            </a:pPr>
            <a:endParaRPr lang="en-US" altLang="ko-KR" sz="900" kern="1200" baseline="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n-ea"/>
              <a:cs typeface="+mn-cs"/>
            </a:endParaRPr>
          </a:p>
          <a:p>
            <a:pPr marL="342900" indent="-342900" latinLnBrk="0">
              <a:buFont typeface="Arial" pitchFamily="34" charset="0"/>
              <a:buNone/>
            </a:pPr>
            <a:r>
              <a:rPr lang="ko-KR" altLang="en-US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공포가 우주에서 두 번 </a:t>
            </a:r>
            <a:r>
              <a:rPr lang="ko-KR" altLang="en-US" sz="900" kern="1200" baseline="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째로</a:t>
            </a:r>
            <a:r>
              <a:rPr lang="ko-KR" altLang="en-US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 강력한 힘이라고 생각하는데 일등이 사랑</a:t>
            </a:r>
            <a:r>
              <a:rPr lang="en-US" altLang="ko-KR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. </a:t>
            </a:r>
          </a:p>
          <a:p>
            <a:pPr marL="342900" indent="-342900" latinLnBrk="0">
              <a:buFont typeface="Arial" pitchFamily="34" charset="0"/>
              <a:buNone/>
            </a:pPr>
            <a:r>
              <a:rPr lang="ko-KR" altLang="en-US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나는 리더들에게 이야기할 때 실패하는데 대한 두려움보다는 자기 일</a:t>
            </a:r>
            <a:r>
              <a:rPr lang="en-US" altLang="ko-KR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, </a:t>
            </a:r>
            <a:r>
              <a:rPr lang="ko-KR" altLang="en-US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기술</a:t>
            </a:r>
            <a:r>
              <a:rPr lang="en-US" altLang="ko-KR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, </a:t>
            </a:r>
            <a:r>
              <a:rPr lang="ko-KR" altLang="en-US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경쟁에 대한 사랑에 초점을 맞추도록 격려</a:t>
            </a:r>
            <a:endParaRPr lang="en-US" altLang="ko-KR" sz="900" kern="1200" baseline="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n-ea"/>
              <a:cs typeface="+mn-cs"/>
            </a:endParaRPr>
          </a:p>
          <a:p>
            <a:pPr marL="342900" indent="-342900" latinLnBrk="0">
              <a:buFont typeface="Arial" pitchFamily="34" charset="0"/>
              <a:buNone/>
            </a:pPr>
            <a:endParaRPr lang="en-US" altLang="ko-KR" sz="900" kern="1200" baseline="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n-ea"/>
              <a:cs typeface="+mn-cs"/>
            </a:endParaRPr>
          </a:p>
          <a:p>
            <a:pPr marL="342900" indent="-342900" latinLnBrk="0">
              <a:buFont typeface="Arial" pitchFamily="34" charset="0"/>
              <a:buNone/>
            </a:pPr>
            <a:r>
              <a:rPr lang="ko-KR" altLang="en-US" sz="900" kern="1200" baseline="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키커가</a:t>
            </a:r>
            <a:r>
              <a:rPr lang="ko-KR" altLang="en-US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 한 번 성공하고 </a:t>
            </a:r>
            <a:r>
              <a:rPr lang="ko-KR" altLang="en-US" sz="900" kern="1200" baseline="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두번</a:t>
            </a:r>
            <a:r>
              <a:rPr lang="ko-KR" altLang="en-US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 </a:t>
            </a:r>
            <a:r>
              <a:rPr lang="ko-KR" altLang="en-US" sz="900" kern="1200" baseline="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째로는</a:t>
            </a:r>
            <a:r>
              <a:rPr lang="ko-KR" altLang="en-US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 힘들어 하는</a:t>
            </a:r>
            <a:r>
              <a:rPr lang="en-US" altLang="ko-KR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. </a:t>
            </a:r>
            <a:r>
              <a:rPr lang="ko-KR" altLang="en-US" sz="900" kern="1200" baseline="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프리시즌에</a:t>
            </a:r>
            <a:r>
              <a:rPr lang="ko-KR" altLang="en-US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 킥을 몇 차례 놓쳐서 또 킥을 </a:t>
            </a:r>
            <a:r>
              <a:rPr lang="ko-KR" altLang="en-US" sz="900" kern="1200" baseline="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놓칠까봐</a:t>
            </a:r>
            <a:r>
              <a:rPr lang="ko-KR" altLang="en-US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 걱정하기 시작했고 코치와 팀에게 실망을 주고 싶지 않았고 일자리도 잃고 싶지 않았다</a:t>
            </a:r>
            <a:r>
              <a:rPr lang="en-US" altLang="ko-KR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. </a:t>
            </a:r>
            <a:r>
              <a:rPr lang="ko-KR" altLang="en-US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성공할수록 두려움도 작아질 것으로 생각하는 사람이 많은데 오히려 성공할 </a:t>
            </a:r>
            <a:r>
              <a:rPr lang="ko-KR" altLang="en-US" sz="900" kern="1200" baseline="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수도록</a:t>
            </a:r>
            <a:r>
              <a:rPr lang="ko-KR" altLang="en-US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 잃을 것이 많고 떨어질 수 있는 높이가 높아져 두려움도 더 커진다</a:t>
            </a:r>
            <a:r>
              <a:rPr lang="en-US" altLang="ko-KR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. </a:t>
            </a:r>
            <a:r>
              <a:rPr lang="ko-KR" altLang="en-US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다시 미식축구 선수로서 뛰는 과정을 </a:t>
            </a:r>
            <a:r>
              <a:rPr lang="ko-KR" altLang="en-US" sz="900" kern="1200" baseline="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즐기라도</a:t>
            </a:r>
            <a:r>
              <a:rPr lang="ko-KR" altLang="en-US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 조언</a:t>
            </a:r>
            <a:r>
              <a:rPr lang="en-US" altLang="ko-KR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, </a:t>
            </a:r>
            <a:r>
              <a:rPr lang="ko-KR" altLang="en-US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외부를 보는 대신 </a:t>
            </a:r>
            <a:r>
              <a:rPr lang="ko-KR" altLang="en-US" sz="900" kern="1200" baseline="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내면ㅇㄹ</a:t>
            </a:r>
            <a:r>
              <a:rPr lang="ko-KR" altLang="en-US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 들여다보라고 충고</a:t>
            </a:r>
            <a:r>
              <a:rPr lang="en-US" altLang="ko-KR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, </a:t>
            </a:r>
            <a:r>
              <a:rPr lang="ko-KR" altLang="en-US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생각하지 말고 킥을 하라</a:t>
            </a:r>
            <a:r>
              <a:rPr lang="en-US" altLang="ko-KR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. </a:t>
            </a:r>
            <a:r>
              <a:rPr lang="ko-KR" altLang="en-US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경기에 출전하는 것을 두려워하지 말고 그저 좋아하라는 말도 들려주었다</a:t>
            </a:r>
            <a:r>
              <a:rPr lang="en-US" altLang="ko-KR" sz="9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latinLnBrk="0">
              <a:buFont typeface="Arial" pitchFamily="34" charset="0"/>
              <a:buNone/>
            </a:pP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긍정적인 케이스들을 볼 때마다 그들을 보면 우리가 현 상황에 만족하거나 부정적인 상황이 지속하도록 내버려 두면 </a:t>
            </a:r>
            <a:r>
              <a:rPr lang="ko-KR" altLang="en-US" sz="10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안된다는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 사실을 새삼 실감</a:t>
            </a:r>
            <a:endParaRPr lang="en-US" altLang="ko-KR" sz="10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n-ea"/>
              <a:cs typeface="+mn-cs"/>
            </a:endParaRPr>
          </a:p>
          <a:p>
            <a:pPr marL="342900" indent="-342900" latinLnBrk="0">
              <a:buFont typeface="Arial" pitchFamily="34" charset="0"/>
              <a:buNone/>
            </a:pPr>
            <a:endParaRPr lang="en-US" altLang="ko-KR" sz="10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n-ea"/>
              <a:cs typeface="+mn-cs"/>
            </a:endParaRPr>
          </a:p>
          <a:p>
            <a:pPr marL="342900" indent="-342900" latinLnBrk="0">
              <a:buFont typeface="Arial" pitchFamily="34" charset="0"/>
              <a:buNone/>
            </a:pP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부정적인 태도를 긍정적으로 바꿀 수 있도록 하기 위해서 해 준 말 </a:t>
            </a:r>
            <a:r>
              <a:rPr lang="en-US" altLang="ko-KR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– </a:t>
            </a:r>
            <a:r>
              <a:rPr lang="ko-KR" altLang="en-US" sz="10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석달만에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 실적이 </a:t>
            </a:r>
            <a:r>
              <a:rPr lang="en-US" altLang="ko-KR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30%, 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일년 후에는 </a:t>
            </a:r>
            <a:r>
              <a:rPr lang="en-US" altLang="ko-KR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70%, 3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년 후에는 </a:t>
            </a:r>
            <a:r>
              <a:rPr lang="ko-KR" altLang="en-US" sz="1000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두번이나</a:t>
            </a: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 승진하고 원하던 대로 부서를 이끄는 위치에 올랐다</a:t>
            </a:r>
            <a:r>
              <a:rPr lang="en-US" altLang="ko-KR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. </a:t>
            </a:r>
          </a:p>
          <a:p>
            <a:pPr marL="342900" indent="-342900" latinLnBrk="0">
              <a:buFont typeface="Arial" pitchFamily="34" charset="0"/>
              <a:buNone/>
            </a:pPr>
            <a:endParaRPr lang="en-US" altLang="ko-KR" sz="10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n-ea"/>
              <a:cs typeface="+mn-cs"/>
            </a:endParaRPr>
          </a:p>
          <a:p>
            <a:pPr marL="342900" indent="-342900" latinLnBrk="0">
              <a:buFont typeface="Arial" pitchFamily="34" charset="0"/>
              <a:buNone/>
            </a:pPr>
            <a:r>
              <a:rPr lang="ko-KR" altLang="en-US" sz="1000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포드의  </a:t>
            </a:r>
            <a:r>
              <a:rPr lang="en-US" altLang="ko-KR" sz="1000" kern="1200" baseline="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ceo</a:t>
            </a:r>
            <a:r>
              <a:rPr lang="en-US" altLang="ko-KR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 </a:t>
            </a: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제의에 그 자리에 오르면 어떤 일을 감당해야 할지 알고 도망치지 않고 계획을 만들면서 </a:t>
            </a:r>
            <a:r>
              <a:rPr lang="en-US" altLang="ko-KR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‘</a:t>
            </a: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우와 얼마나 재미있는 일이냐 도전해보자</a:t>
            </a:r>
            <a:r>
              <a:rPr lang="en-US" altLang="ko-KR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’ </a:t>
            </a:r>
          </a:p>
          <a:p>
            <a:pPr marL="342900" indent="-342900" latinLnBrk="0">
              <a:buFont typeface="Arial" pitchFamily="34" charset="0"/>
              <a:buNone/>
            </a:pPr>
            <a:endParaRPr lang="en-US" altLang="ko-KR" sz="1000" kern="1200" baseline="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n-ea"/>
              <a:cs typeface="+mn-cs"/>
            </a:endParaRPr>
          </a:p>
          <a:p>
            <a:pPr marL="342900" indent="-342900" latinLnBrk="0">
              <a:buFont typeface="Arial" pitchFamily="34" charset="0"/>
              <a:buNone/>
            </a:pPr>
            <a:r>
              <a:rPr lang="ko-KR" altLang="en-US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기업에 다니던 사람이 자신이 달라졌더니 주위에 있는 모든 것이 함께 달라진 느낌을 받는다고 말했고</a:t>
            </a:r>
            <a:r>
              <a:rPr lang="en-US" altLang="ko-KR" sz="1000" kern="1200" baseline="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n-ea"/>
                <a:cs typeface="+mn-cs"/>
              </a:rPr>
              <a:t>. </a:t>
            </a:r>
            <a:endParaRPr lang="en-US" altLang="ko-KR" sz="1000" kern="12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sz="1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sz="1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000" baseline="0" dirty="0" err="1" smtClean="0"/>
              <a:t>존고든의</a:t>
            </a:r>
            <a:r>
              <a:rPr lang="ko-KR" altLang="en-US" sz="1000" baseline="0" dirty="0" smtClean="0"/>
              <a:t> 리더란</a:t>
            </a:r>
            <a:r>
              <a:rPr lang="en-US" altLang="ko-KR" sz="1000" baseline="0" dirty="0" smtClean="0"/>
              <a:t>? </a:t>
            </a:r>
            <a:r>
              <a:rPr lang="ko-KR" altLang="en-US" sz="1000" baseline="0" dirty="0" smtClean="0"/>
              <a:t>주도적으로 가족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조직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자신의 삶을 끌어가기 위해 노력하는 모든 사람 </a:t>
            </a:r>
            <a:endParaRPr lang="en-US" altLang="ko-KR" sz="1000" baseline="0" dirty="0" smtClean="0"/>
          </a:p>
          <a:p>
            <a:endParaRPr lang="en-US" altLang="ko-KR" sz="1000" baseline="0" dirty="0" smtClean="0"/>
          </a:p>
          <a:p>
            <a:r>
              <a:rPr lang="ko-KR" altLang="en-US" sz="1000" baseline="0" dirty="0" smtClean="0"/>
              <a:t>부부관계에서도 긍정적인 소통이 </a:t>
            </a:r>
            <a:r>
              <a:rPr lang="en-US" altLang="ko-KR" sz="1000" baseline="0" dirty="0" smtClean="0"/>
              <a:t>5:1</a:t>
            </a:r>
            <a:r>
              <a:rPr lang="ko-KR" altLang="en-US" sz="1000" baseline="0" dirty="0" smtClean="0"/>
              <a:t>일 때 경혼 생활이 순탄할 확률이 높고 부정과 긍정이 </a:t>
            </a:r>
            <a:r>
              <a:rPr lang="en-US" altLang="ko-KR" sz="1000" baseline="0" dirty="0" smtClean="0"/>
              <a:t>1:1</a:t>
            </a:r>
            <a:r>
              <a:rPr lang="ko-KR" altLang="en-US" sz="1000" baseline="0" dirty="0" smtClean="0"/>
              <a:t>일 때는 이혼 확률이 높다</a:t>
            </a:r>
            <a:r>
              <a:rPr lang="en-US" altLang="ko-KR" sz="1000" baseline="0" dirty="0" smtClean="0"/>
              <a:t>. </a:t>
            </a:r>
          </a:p>
          <a:p>
            <a:endParaRPr lang="en-US" altLang="ko-KR" sz="1000" baseline="0" dirty="0" smtClean="0"/>
          </a:p>
          <a:p>
            <a:r>
              <a:rPr lang="ko-KR" altLang="en-US" sz="1000" baseline="0" dirty="0" err="1" smtClean="0"/>
              <a:t>살다보면</a:t>
            </a:r>
            <a:r>
              <a:rPr lang="ko-KR" altLang="en-US" sz="1000" baseline="0" dirty="0" smtClean="0"/>
              <a:t> 뭔가 바꾸는 것은 어려운 일이다</a:t>
            </a:r>
            <a:r>
              <a:rPr lang="en-US" altLang="ko-KR" sz="1000" baseline="0" dirty="0" smtClean="0"/>
              <a:t>. </a:t>
            </a:r>
            <a:r>
              <a:rPr lang="ko-KR" altLang="en-US" sz="1000" baseline="0" dirty="0" err="1" smtClean="0"/>
              <a:t>살다보면</a:t>
            </a:r>
            <a:r>
              <a:rPr lang="ko-KR" altLang="en-US" sz="1000" baseline="0" dirty="0" smtClean="0"/>
              <a:t> 리더로서 온갖 도전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역경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부정적인 생각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시험에 직면하게 된다</a:t>
            </a:r>
            <a:r>
              <a:rPr lang="en-US" altLang="ko-KR" sz="1000" baseline="0" dirty="0" smtClean="0"/>
              <a:t>. </a:t>
            </a:r>
            <a:r>
              <a:rPr lang="ko-KR" altLang="en-US" sz="1000" baseline="0" dirty="0" smtClean="0"/>
              <a:t>때로는 세상이 나를 상대로 음모를 꾸미는 것도 같고 포기하고 싶은 순간도 온다</a:t>
            </a:r>
            <a:r>
              <a:rPr lang="en-US" altLang="ko-KR" sz="1000" baseline="0" dirty="0" smtClean="0"/>
              <a:t>. </a:t>
            </a:r>
            <a:r>
              <a:rPr lang="ko-KR" altLang="en-US" sz="1000" baseline="0" dirty="0" smtClean="0"/>
              <a:t>품고 있는 비전이 환상에 가깝다고 좌절하는 날도 있다</a:t>
            </a:r>
            <a:r>
              <a:rPr lang="en-US" altLang="ko-KR" sz="1000" baseline="0" dirty="0" smtClean="0"/>
              <a:t>. </a:t>
            </a:r>
            <a:r>
              <a:rPr lang="ko-KR" altLang="en-US" sz="1000" baseline="0" dirty="0" smtClean="0"/>
              <a:t>그런데 이런 때야말로 긍정의 리더십이 필요한 순간이라는 것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err="1" smtClean="0"/>
              <a:t>그점을</a:t>
            </a:r>
            <a:r>
              <a:rPr lang="ko-KR" altLang="en-US" sz="1000" baseline="0" dirty="0" smtClean="0"/>
              <a:t> 기억하길 바란다</a:t>
            </a:r>
            <a:r>
              <a:rPr lang="en-US" altLang="ko-KR" sz="1000" baseline="0" dirty="0" smtClean="0"/>
              <a:t>. </a:t>
            </a:r>
          </a:p>
          <a:p>
            <a:endParaRPr lang="en-US" altLang="ko-KR" sz="1000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u="sng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n-ea"/>
                <a:cs typeface="+mn-cs"/>
              </a:rPr>
              <a:t>우리의 긍정적인 태도가 자기 충족예언으로 작동한다</a:t>
            </a:r>
            <a:r>
              <a:rPr lang="en-US" altLang="ko-KR" sz="1000" u="sng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n-ea"/>
                <a:cs typeface="+mn-cs"/>
              </a:rPr>
              <a:t>. </a:t>
            </a:r>
            <a:r>
              <a:rPr lang="ko-KR" altLang="en-US" sz="1000" u="sng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n-ea"/>
                <a:cs typeface="+mn-cs"/>
              </a:rPr>
              <a:t>마치 예언처럼 </a:t>
            </a:r>
            <a:r>
              <a:rPr lang="ko-KR" altLang="en-US" sz="1000" u="sng" kern="12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n-ea"/>
                <a:cs typeface="+mn-cs"/>
              </a:rPr>
              <a:t>마음먹은대로</a:t>
            </a:r>
            <a:r>
              <a:rPr lang="ko-KR" altLang="en-US" sz="1000" u="sng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n-ea"/>
                <a:cs typeface="+mn-cs"/>
              </a:rPr>
              <a:t> 성취할 수 있다는 뜻이다</a:t>
            </a:r>
            <a:r>
              <a:rPr lang="en-US" altLang="ko-KR" sz="1000" u="sng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n-ea"/>
                <a:cs typeface="+mn-cs"/>
              </a:rPr>
              <a:t>. </a:t>
            </a:r>
            <a:r>
              <a:rPr lang="ko-KR" altLang="en-US" sz="1000" u="sng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n-ea"/>
                <a:cs typeface="+mn-cs"/>
              </a:rPr>
              <a:t>이런 일이 가능한 것은 긍정적인 사람은 자신을 격려하며 그것을 실현하기 위해 더 노력하기 때문이다</a:t>
            </a:r>
            <a:r>
              <a:rPr lang="en-US" altLang="ko-KR" sz="1000" u="sng" kern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n-ea"/>
                <a:cs typeface="+mn-cs"/>
              </a:rPr>
              <a:t>. </a:t>
            </a:r>
          </a:p>
          <a:p>
            <a:endParaRPr lang="en-US" altLang="ko-KR" sz="1000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1000" baseline="0" dirty="0" smtClean="0"/>
              <a:t>Drive </a:t>
            </a:r>
            <a:r>
              <a:rPr lang="ko-KR" altLang="en-US" sz="1000" baseline="0" dirty="0" smtClean="0"/>
              <a:t>한다는 것은 우리가 리더로서 마치 버스기사처럼 추진력을 가해야 하기 때문이다</a:t>
            </a:r>
            <a:r>
              <a:rPr lang="en-US" altLang="ko-KR" sz="1000" baseline="0" dirty="0" smtClean="0"/>
              <a:t>. </a:t>
            </a:r>
          </a:p>
          <a:p>
            <a:endParaRPr lang="en-US" altLang="ko-KR" sz="1000" baseline="0" dirty="0" smtClean="0"/>
          </a:p>
          <a:p>
            <a:r>
              <a:rPr lang="ko-KR" altLang="en-US" sz="1000" baseline="0" dirty="0" err="1" smtClean="0"/>
              <a:t>사우스웨스트</a:t>
            </a:r>
            <a:r>
              <a:rPr lang="ko-KR" altLang="en-US" sz="1000" baseline="0" dirty="0" smtClean="0"/>
              <a:t> 항공 </a:t>
            </a:r>
            <a:r>
              <a:rPr lang="en-US" altLang="ko-KR" sz="1000" baseline="0" dirty="0" smtClean="0"/>
              <a:t>– </a:t>
            </a:r>
            <a:r>
              <a:rPr lang="ko-KR" altLang="en-US" sz="1000" baseline="0" dirty="0" smtClean="0"/>
              <a:t>위탁 수화물에 비용을 청구 </a:t>
            </a:r>
            <a:r>
              <a:rPr lang="en-US" altLang="ko-KR" sz="1000" baseline="0" dirty="0" smtClean="0"/>
              <a:t>(</a:t>
            </a:r>
            <a:r>
              <a:rPr lang="ko-KR" altLang="en-US" sz="1000" baseline="0" dirty="0" smtClean="0"/>
              <a:t>마케팅 컨설턴트 권유</a:t>
            </a:r>
            <a:r>
              <a:rPr lang="en-US" altLang="ko-KR" sz="1000" baseline="0" dirty="0" smtClean="0"/>
              <a:t>) – </a:t>
            </a:r>
            <a:r>
              <a:rPr lang="ko-KR" altLang="en-US" sz="1000" baseline="0" dirty="0" smtClean="0"/>
              <a:t>이런 조치가 우리가 추구하는 가치와 어울리는 가</a:t>
            </a:r>
            <a:endParaRPr lang="en-US" altLang="ko-KR" sz="1000" baseline="0" dirty="0" smtClean="0"/>
          </a:p>
          <a:p>
            <a:r>
              <a:rPr lang="ko-KR" altLang="en-US" sz="1000" baseline="0" dirty="0" smtClean="0"/>
              <a:t>친근하고 믿음직하고 저렴한 항공여행을 통해 사람들과 그들의 인생에서 중요한 것을 연결해준다</a:t>
            </a:r>
            <a:r>
              <a:rPr lang="en-US" altLang="ko-KR" sz="1000" baseline="0" dirty="0" smtClean="0"/>
              <a:t>. </a:t>
            </a:r>
            <a:r>
              <a:rPr lang="ko-KR" altLang="en-US" sz="1000" baseline="0" dirty="0" smtClean="0"/>
              <a:t>결국 저렴한 항공여행을 추구하는 대신 큰 수익은 놓쳤으나 신규 고객이 증가</a:t>
            </a:r>
            <a:endParaRPr lang="en-US" altLang="ko-KR" sz="1000" baseline="0" dirty="0" smtClean="0"/>
          </a:p>
          <a:p>
            <a:r>
              <a:rPr lang="ko-KR" altLang="en-US" sz="1000" baseline="0" dirty="0" smtClean="0"/>
              <a:t>광고를 통해 가방이 무료로 배송된다는 점을 강조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수익이 사상 최고치를 경신</a:t>
            </a:r>
            <a:endParaRPr lang="en-US" altLang="ko-KR" sz="1000" baseline="0" dirty="0" smtClean="0"/>
          </a:p>
          <a:p>
            <a:endParaRPr lang="en-US" altLang="ko-KR" sz="1000" baseline="0" dirty="0" smtClean="0"/>
          </a:p>
          <a:p>
            <a:r>
              <a:rPr lang="ko-KR" altLang="en-US" sz="1000" baseline="0" dirty="0" err="1" smtClean="0"/>
              <a:t>엔론의</a:t>
            </a:r>
            <a:r>
              <a:rPr lang="ko-KR" altLang="en-US" sz="1000" baseline="0" dirty="0" smtClean="0"/>
              <a:t> 망하기 직전의 핵심가치 중의 하나가 고결함이었다</a:t>
            </a:r>
            <a:r>
              <a:rPr lang="en-US" altLang="ko-KR" sz="1000" baseline="0" dirty="0" smtClean="0"/>
              <a:t>. </a:t>
            </a:r>
            <a:r>
              <a:rPr lang="ko-KR" altLang="en-US" sz="1000" baseline="0" dirty="0" smtClean="0"/>
              <a:t>핵심가치를 건물 벽이나 회사 홈페이지에 적어뒀든 그대로 살지 않으면 아무 의미가 없다</a:t>
            </a:r>
            <a:endParaRPr lang="en-US" altLang="ko-KR" sz="1000" baseline="0" dirty="0" smtClean="0"/>
          </a:p>
          <a:p>
            <a:endParaRPr lang="en-US" altLang="ko-KR" sz="1000" baseline="0" dirty="0" smtClean="0"/>
          </a:p>
          <a:p>
            <a:r>
              <a:rPr lang="ko-KR" altLang="en-US" sz="1000" baseline="0" dirty="0" smtClean="0"/>
              <a:t>우리가 어떤 감정을 느끼면 그것이 신체의 모든 세포로 전달되어 바깥으로 퍼지는데 이에 따라 멀리는 </a:t>
            </a:r>
            <a:r>
              <a:rPr lang="en-US" altLang="ko-KR" sz="1000" baseline="0" dirty="0" smtClean="0"/>
              <a:t>3m </a:t>
            </a:r>
            <a:r>
              <a:rPr lang="ko-KR" altLang="en-US" sz="1000" baseline="0" dirty="0" smtClean="0"/>
              <a:t>떨어진 사람에게도 감정이 전달된다</a:t>
            </a:r>
            <a:endParaRPr lang="en-US" altLang="ko-KR" sz="1000" baseline="0" dirty="0" smtClean="0"/>
          </a:p>
          <a:p>
            <a:r>
              <a:rPr lang="ko-KR" altLang="en-US" sz="1000" baseline="0" dirty="0" smtClean="0"/>
              <a:t>사무실에 들어갈 때 회의에 참석하거나 현장에 나갈 때 결정을 내려야 한다</a:t>
            </a:r>
            <a:r>
              <a:rPr lang="en-US" altLang="ko-KR" sz="1000" baseline="0" dirty="0" smtClean="0"/>
              <a:t>. </a:t>
            </a:r>
            <a:r>
              <a:rPr lang="ko-KR" altLang="en-US" sz="1000" baseline="0" dirty="0" smtClean="0"/>
              <a:t>내가 팀에 </a:t>
            </a:r>
            <a:r>
              <a:rPr lang="ko-KR" altLang="en-US" sz="1000" baseline="0" dirty="0" err="1" smtClean="0"/>
              <a:t>병균같은</a:t>
            </a:r>
            <a:r>
              <a:rPr lang="ko-KR" altLang="en-US" sz="1000" baseline="0" dirty="0" smtClean="0"/>
              <a:t> 존재인지 비타민 </a:t>
            </a:r>
            <a:r>
              <a:rPr lang="en-US" altLang="ko-KR" sz="1000" baseline="0" dirty="0" smtClean="0"/>
              <a:t>C </a:t>
            </a:r>
            <a:r>
              <a:rPr lang="ko-KR" altLang="en-US" sz="1000" baseline="0" dirty="0" smtClean="0"/>
              <a:t>같은 존재인지</a:t>
            </a:r>
            <a:endParaRPr lang="en-US" altLang="ko-KR" sz="1000" baseline="0" dirty="0" smtClean="0"/>
          </a:p>
          <a:p>
            <a:endParaRPr lang="en-US" altLang="ko-KR" sz="1000" baseline="0" dirty="0" smtClean="0"/>
          </a:p>
          <a:p>
            <a:r>
              <a:rPr lang="ko-KR" altLang="en-US" sz="1000" baseline="0" dirty="0" smtClean="0"/>
              <a:t>열매를 원하는가 뿌리에 투자하라</a:t>
            </a:r>
            <a:r>
              <a:rPr lang="en-US" altLang="ko-KR" sz="1000" baseline="0" dirty="0" smtClean="0"/>
              <a:t>. </a:t>
            </a:r>
            <a:r>
              <a:rPr lang="ko-KR" altLang="en-US" sz="1000" baseline="0" dirty="0" smtClean="0"/>
              <a:t>문화는 평가하기가 어려워 결과에만 집착한다</a:t>
            </a:r>
            <a:r>
              <a:rPr lang="en-US" altLang="ko-KR" sz="1000" baseline="0" dirty="0" smtClean="0"/>
              <a:t>. </a:t>
            </a:r>
            <a:r>
              <a:rPr lang="ko-KR" altLang="en-US" sz="1000" baseline="0" dirty="0" smtClean="0"/>
              <a:t>그러나 나무의 뿌리를 무시하고 열매에만 </a:t>
            </a:r>
            <a:r>
              <a:rPr lang="ko-KR" altLang="en-US" sz="1000" baseline="0" dirty="0" err="1" smtClean="0"/>
              <a:t>신경쓴다면</a:t>
            </a:r>
            <a:r>
              <a:rPr lang="ko-KR" altLang="en-US" sz="1000" baseline="0" dirty="0" smtClean="0"/>
              <a:t> 어떤 결과가 있을지 자명</a:t>
            </a:r>
            <a:endParaRPr lang="en-US" altLang="ko-KR" sz="1000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1000" baseline="0" dirty="0" smtClean="0"/>
              <a:t>IBM: </a:t>
            </a:r>
            <a:r>
              <a:rPr lang="ko-KR" altLang="en-US" sz="1000" baseline="0" dirty="0" smtClean="0"/>
              <a:t>더 똑똑한 행성을 만들자</a:t>
            </a:r>
            <a:r>
              <a:rPr lang="en-US" altLang="ko-KR" sz="1000" baseline="0" dirty="0" smtClean="0"/>
              <a:t>. </a:t>
            </a:r>
          </a:p>
          <a:p>
            <a:r>
              <a:rPr lang="en-US" altLang="ko-KR" sz="1000" baseline="0" dirty="0" smtClean="0"/>
              <a:t>GM: </a:t>
            </a:r>
            <a:r>
              <a:rPr lang="ko-KR" altLang="en-US" sz="1000" baseline="0" dirty="0" smtClean="0"/>
              <a:t>최고의 자동차를 디자인하고 만들고 판매하자</a:t>
            </a:r>
            <a:endParaRPr lang="en-US" altLang="ko-KR" sz="1000" baseline="0" dirty="0" smtClean="0"/>
          </a:p>
          <a:p>
            <a:endParaRPr lang="en-US" altLang="ko-KR" sz="1000" baseline="0" dirty="0" smtClean="0"/>
          </a:p>
          <a:p>
            <a:r>
              <a:rPr lang="ko-KR" altLang="en-US" sz="1000" baseline="0" dirty="0" smtClean="0"/>
              <a:t>조직에 있는 모든 사람에게 올바른 방향을 알려주고 그들을 이끈다</a:t>
            </a:r>
            <a:r>
              <a:rPr lang="en-US" altLang="ko-KR" sz="1000" baseline="0" dirty="0" smtClean="0"/>
              <a:t>. </a:t>
            </a:r>
            <a:r>
              <a:rPr lang="ko-KR" altLang="en-US" sz="1000" baseline="0" dirty="0" smtClean="0"/>
              <a:t>리더는 북극성을 가리키며 그곳이 우리가 가야 할 길이라는 사실을 상기시켜야 한다</a:t>
            </a:r>
            <a:r>
              <a:rPr lang="en-US" altLang="ko-KR" sz="1000" baseline="0" dirty="0" smtClean="0"/>
              <a:t>. </a:t>
            </a:r>
          </a:p>
          <a:p>
            <a:endParaRPr lang="en-US" altLang="ko-KR" sz="1000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000" baseline="0" dirty="0" smtClean="0"/>
              <a:t>책에 담긴 메시지를 전파하기 위해서 </a:t>
            </a:r>
            <a:r>
              <a:rPr lang="en-US" altLang="ko-KR" sz="1000" baseline="0" dirty="0" smtClean="0"/>
              <a:t>28</a:t>
            </a:r>
            <a:r>
              <a:rPr lang="ko-KR" altLang="en-US" sz="1000" baseline="0" dirty="0" smtClean="0"/>
              <a:t>개 도시 순회 투어 </a:t>
            </a:r>
            <a:r>
              <a:rPr lang="en-US" altLang="ko-KR" sz="1000" baseline="0" dirty="0" smtClean="0"/>
              <a:t>-&gt; </a:t>
            </a:r>
            <a:r>
              <a:rPr lang="ko-KR" altLang="en-US" sz="1000" baseline="0" dirty="0" smtClean="0"/>
              <a:t>하면서 거기서 만난 학교 교장이 학교에서 강연할 기회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다른 도시에서 만난 사업가와의 인연은 곧 그 기업에서 강연할 기회로 이어졌다</a:t>
            </a:r>
            <a:r>
              <a:rPr lang="en-US" altLang="ko-KR" sz="1000" baseline="0" dirty="0" smtClean="0"/>
              <a:t>. </a:t>
            </a:r>
            <a:r>
              <a:rPr lang="ko-KR" altLang="en-US" sz="1000" baseline="0" dirty="0" smtClean="0"/>
              <a:t>코치를 만났을 때는 그것이 프로 </a:t>
            </a:r>
            <a:r>
              <a:rPr lang="ko-KR" altLang="en-US" sz="1000" baseline="0" dirty="0" err="1" smtClean="0"/>
              <a:t>스포츠팀을</a:t>
            </a:r>
            <a:r>
              <a:rPr lang="ko-KR" altLang="en-US" sz="1000" baseline="0" dirty="0" smtClean="0"/>
              <a:t> 상대로 한 강연으로 이어지기도 했다</a:t>
            </a:r>
            <a:r>
              <a:rPr lang="en-US" altLang="ko-KR" sz="1000" baseline="0" dirty="0" smtClean="0"/>
              <a:t>. </a:t>
            </a:r>
          </a:p>
          <a:p>
            <a:r>
              <a:rPr lang="ko-KR" altLang="en-US" sz="1000" baseline="0" dirty="0" smtClean="0"/>
              <a:t>어느 도시에서는 다섯 명이 온 적도 있었고 열 명쯤 오는 경우도 많았다</a:t>
            </a:r>
            <a:r>
              <a:rPr lang="en-US" altLang="ko-KR" sz="1000" baseline="0" dirty="0" smtClean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691D-F544-4CC6-8ED8-22A636D02E1D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0F0C-5B12-4C61-BF54-D89125F5A9A5}" type="datetimeFigureOut">
              <a:rPr lang="ko-KR" altLang="en-US" smtClean="0"/>
              <a:pPr/>
              <a:t>2018-04-18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0F0C-5B12-4C61-BF54-D89125F5A9A5}" type="datetimeFigureOut">
              <a:rPr lang="ko-KR" altLang="en-US" smtClean="0"/>
              <a:pPr/>
              <a:t>2018-04-18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0F0C-5B12-4C61-BF54-D89125F5A9A5}" type="datetimeFigureOut">
              <a:rPr lang="ko-KR" altLang="en-US" smtClean="0"/>
              <a:pPr/>
              <a:t>2018-04-18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6B30-B225-4D5A-8072-AEBF6EBFC108}" type="datetime1">
              <a:rPr lang="ko-KR" altLang="en-US" smtClean="0"/>
              <a:pPr/>
              <a:t>2018-04-18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8B36-B198-4F19-A982-5F77A6829D0E}" type="datetime1">
              <a:rPr lang="ko-KR" altLang="en-US" smtClean="0"/>
              <a:pPr/>
              <a:t>2018-04-18</a:t>
            </a:fld>
            <a:endParaRPr lang="ko-KR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CB10-777B-4546-954E-C70BBD9A62C3}" type="datetime1">
              <a:rPr lang="ko-KR" altLang="en-US" smtClean="0"/>
              <a:pPr/>
              <a:t>2018-04-18</a:t>
            </a:fld>
            <a:endParaRPr lang="ko-KR" alt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97AF-2C4D-49F4-9218-EE766C1F859F}" type="datetime1">
              <a:rPr lang="ko-KR" altLang="en-US" smtClean="0"/>
              <a:pPr/>
              <a:t>2018-04-18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21B1-9843-424E-AE2E-8C781A583B36}" type="datetime1">
              <a:rPr lang="ko-KR" altLang="en-US" smtClean="0"/>
              <a:pPr/>
              <a:t>2018-04-18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BCE2-A762-4F2F-8302-968A7613E07F}" type="datetime1">
              <a:rPr lang="ko-KR" altLang="en-US" smtClean="0"/>
              <a:pPr/>
              <a:t>2018-04-18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0875-2793-4587-9B40-CC6D85458A8C}" type="datetime1">
              <a:rPr lang="ko-KR" altLang="en-US" smtClean="0"/>
              <a:pPr/>
              <a:t>2018-04-18</a:t>
            </a:fld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3A5822-A72A-4A68-8B4F-4094BCC252D3}" type="datetime1">
              <a:rPr lang="ko-KR" altLang="en-US" smtClean="0"/>
              <a:pPr/>
              <a:t>2018-04-18</a:t>
            </a:fld>
            <a:endParaRPr lang="ko-KR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0F0C-5B12-4C61-BF54-D89125F5A9A5}" type="datetimeFigureOut">
              <a:rPr lang="ko-KR" altLang="en-US" smtClean="0"/>
              <a:pPr/>
              <a:t>2018-04-18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CA94-180B-4B7B-9927-F130CD94097F}" type="datetime1">
              <a:rPr lang="ko-KR" altLang="en-US" smtClean="0"/>
              <a:pPr/>
              <a:t>2018-04-18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E001-3D99-43FB-8B24-BB70CC9C30C3}" type="datetime1">
              <a:rPr lang="ko-KR" altLang="en-US" smtClean="0"/>
              <a:pPr/>
              <a:t>2018-04-18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6D96-D6E3-455B-85DA-2AED441E266B}" type="datetime1">
              <a:rPr lang="ko-KR" altLang="en-US" smtClean="0"/>
              <a:pPr/>
              <a:t>2018-04-18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0F0C-5B12-4C61-BF54-D89125F5A9A5}" type="datetimeFigureOut">
              <a:rPr lang="ko-KR" altLang="en-US" smtClean="0"/>
              <a:pPr/>
              <a:t>2018-04-18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0F0C-5B12-4C61-BF54-D89125F5A9A5}" type="datetimeFigureOut">
              <a:rPr lang="ko-KR" altLang="en-US" smtClean="0"/>
              <a:pPr/>
              <a:t>2018-04-18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0F0C-5B12-4C61-BF54-D89125F5A9A5}" type="datetimeFigureOut">
              <a:rPr lang="ko-KR" altLang="en-US" smtClean="0"/>
              <a:pPr/>
              <a:t>2018-04-18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0F0C-5B12-4C61-BF54-D89125F5A9A5}" type="datetimeFigureOut">
              <a:rPr lang="ko-KR" altLang="en-US" smtClean="0"/>
              <a:pPr/>
              <a:t>2018-04-18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0F0C-5B12-4C61-BF54-D89125F5A9A5}" type="datetimeFigureOut">
              <a:rPr lang="ko-KR" altLang="en-US" smtClean="0"/>
              <a:pPr/>
              <a:t>2018-04-18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0F0C-5B12-4C61-BF54-D89125F5A9A5}" type="datetimeFigureOut">
              <a:rPr lang="ko-KR" altLang="en-US" smtClean="0"/>
              <a:pPr/>
              <a:t>2018-04-18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0F0C-5B12-4C61-BF54-D89125F5A9A5}" type="datetimeFigureOut">
              <a:rPr lang="ko-KR" altLang="en-US" smtClean="0"/>
              <a:pPr/>
              <a:t>2018-04-18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D0F0C-5B12-4C61-BF54-D89125F5A9A5}" type="datetimeFigureOut">
              <a:rPr lang="ko-KR" altLang="en-US" smtClean="0"/>
              <a:pPr/>
              <a:t>2018-04-18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07DA8F-5F09-43FE-A517-7578C699A79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93D0F0C-5B12-4C61-BF54-D89125F5A9A5}" type="datetimeFigureOut">
              <a:rPr lang="ko-KR" altLang="en-US" smtClean="0"/>
              <a:pPr/>
              <a:t>2018-04-18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1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571999" y="1268761"/>
            <a:ext cx="4427986" cy="1438424"/>
            <a:chOff x="4119295" y="3130391"/>
            <a:chExt cx="1440762" cy="431676"/>
          </a:xfrm>
        </p:grpSpPr>
        <p:sp>
          <p:nvSpPr>
            <p:cNvPr id="4" name="TextBox 3"/>
            <p:cNvSpPr txBox="1"/>
            <p:nvPr/>
          </p:nvSpPr>
          <p:spPr>
            <a:xfrm>
              <a:off x="4119295" y="3130391"/>
              <a:ext cx="1405782" cy="21243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000" b="1" spc="600" dirty="0" smtClean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j-ea"/>
                </a:rPr>
                <a:t>인생단</a:t>
              </a:r>
              <a:r>
                <a:rPr lang="ko-KR" altLang="en-US" sz="4000" b="1" spc="600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j-ea"/>
                </a:rPr>
                <a:t>어</a:t>
              </a:r>
              <a:endParaRPr lang="en-US" altLang="ko-KR" sz="4000" b="1" spc="600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42725" y="3368101"/>
              <a:ext cx="1417332" cy="193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latin typeface="+mj-ea"/>
                  <a:ea typeface="+mj-ea"/>
                </a:rPr>
                <a:t>변화를 이끄는 긍정적인 </a:t>
              </a:r>
              <a:endParaRPr lang="en-US" altLang="ko-KR" b="1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latin typeface="+mj-ea"/>
                <a:ea typeface="+mj-ea"/>
              </a:endParaRPr>
            </a:p>
            <a:p>
              <a:pPr algn="ctr"/>
              <a:r>
                <a:rPr lang="ko-KR" altLang="en-US" b="1" dirty="0" smtClean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latin typeface="+mj-ea"/>
                  <a:ea typeface="+mj-ea"/>
                </a:rPr>
                <a:t>사람의 한 마디</a:t>
              </a:r>
              <a:endParaRPr lang="en-US" altLang="ko-KR" b="1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latin typeface="+mj-ea"/>
                <a:ea typeface="+mj-ea"/>
              </a:endParaRPr>
            </a:p>
          </p:txBody>
        </p:sp>
      </p:grpSp>
      <p:sp>
        <p:nvSpPr>
          <p:cNvPr id="5" name="직사각형 4"/>
          <p:cNvSpPr/>
          <p:nvPr/>
        </p:nvSpPr>
        <p:spPr>
          <a:xfrm>
            <a:off x="6084168" y="4941168"/>
            <a:ext cx="1896673" cy="1128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dirty="0" smtClean="0">
                <a:latin typeface="+mj-ea"/>
                <a:ea typeface="+mj-ea"/>
                <a:cs typeface="Arial" panose="020B0604020202020204" pitchFamily="34" charset="0"/>
              </a:rPr>
              <a:t>SCG </a:t>
            </a:r>
            <a:endParaRPr lang="en-US" altLang="ko-KR" sz="2400" dirty="0" smtClean="0">
              <a:latin typeface="+mj-ea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400" dirty="0" smtClean="0">
                <a:latin typeface="+mj-ea"/>
                <a:ea typeface="+mj-ea"/>
                <a:cs typeface="Arial" panose="020B0604020202020204" pitchFamily="34" charset="0"/>
              </a:rPr>
              <a:t>2018</a:t>
            </a:r>
            <a:r>
              <a:rPr lang="en-US" altLang="ko-KR" sz="2400" dirty="0" smtClean="0">
                <a:latin typeface="+mj-ea"/>
                <a:ea typeface="+mj-ea"/>
                <a:cs typeface="Arial" panose="020B0604020202020204" pitchFamily="34" charset="0"/>
              </a:rPr>
              <a:t>. 02. 26</a:t>
            </a:r>
            <a:endParaRPr lang="en-US" altLang="ko-KR" sz="2400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299695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atin typeface="+mj-ea"/>
                <a:ea typeface="+mj-ea"/>
              </a:rPr>
              <a:t>존 고든 지음 </a:t>
            </a:r>
            <a:endParaRPr lang="ko-KR" altLang="en-US" b="1" dirty="0">
              <a:latin typeface="+mj-ea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6700"/>
            <a:ext cx="45148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86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1560" y="300015"/>
            <a:ext cx="8208912" cy="1323439"/>
          </a:xfrm>
          <a:prstGeom prst="rect">
            <a:avLst/>
          </a:prstGeom>
          <a:noFill/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제 </a:t>
            </a:r>
            <a:r>
              <a:rPr lang="en-US" altLang="ko-KR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4</a:t>
            </a:r>
            <a:r>
              <a:rPr lang="ko-KR" altLang="en-US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장 긍정 리더는 믿음의 아이콘</a:t>
            </a:r>
            <a:endParaRPr lang="en-US" altLang="ko-KR" sz="30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endParaRPr lang="en-US" altLang="ko-KR" sz="2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algn="ctr"/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리더의 가장 중요한 특성은 낙관적인 태도다</a:t>
            </a:r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</a:t>
            </a:r>
          </a:p>
          <a:p>
            <a:endParaRPr lang="en-US" altLang="ko-KR" sz="10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946443"/>
            <a:ext cx="835292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2000" u="sng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릭</a:t>
            </a:r>
            <a:r>
              <a:rPr lang="ko-KR" altLang="en-US" sz="2000" u="sng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  <a:r>
              <a:rPr lang="ko-KR" altLang="en-US" sz="2000" u="sng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핸드릭이</a:t>
            </a:r>
            <a:r>
              <a:rPr lang="ko-KR" altLang="en-US" sz="2000" u="sng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말하는 성공의 </a:t>
            </a:r>
            <a:r>
              <a:rPr lang="en-US" altLang="ko-KR" sz="2000" u="sng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10</a:t>
            </a:r>
            <a:r>
              <a:rPr lang="ko-KR" altLang="en-US" sz="2000" u="sng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가지 열쇠</a:t>
            </a:r>
            <a:endParaRPr lang="en-US" altLang="ko-KR" sz="2000" u="sng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낙관적인 생각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: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긍정적으로 생각하라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믿음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: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자신을 믿어라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계획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: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매일 중요한 일을 알아야 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그에 따라 우선순위를 설정하라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투지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: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위험 부담이 큰 일을 감행할 때 혼자서도 해낼 수 있다는 용기를 가져라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비젼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: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크게 생각하고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크게 꿈꿔라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항상 성공한 모습을 그려라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태도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: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해내지 못한다고 생각하면 해낼 수 없다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해낼 수 있다고 긍정하라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목표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: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목표를 세워라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목표 달성을 위한 계획도 세워라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인내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: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끊임없이 도전하라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절대로 포기하지 마라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지식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: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실수를 받아들이되 같은 실수를 반복하지 마라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열정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: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좋아하는 일을 선택하라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도전을 즐겨라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342900" indent="-342900" latinLnBrk="0">
              <a:buFont typeface="+mj-lt"/>
              <a:buAutoNum type="arabicPeriod"/>
            </a:pPr>
            <a:endParaRPr lang="en-US" altLang="ko-KR" sz="1600" u="sng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CC"/>
              </a:solidFill>
              <a:latin typeface="+mj-ea"/>
              <a:ea typeface="+mj-ea"/>
            </a:endParaRPr>
          </a:p>
        </p:txBody>
      </p:sp>
      <p:sp>
        <p:nvSpPr>
          <p:cNvPr id="6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10</a:t>
            </a:fld>
            <a:r>
              <a:rPr lang="ko-KR" altLang="en-US" sz="1500" b="1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 smtClean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3844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683568" y="332656"/>
            <a:ext cx="3936838" cy="415636"/>
          </a:xfrm>
          <a:prstGeom prst="rect">
            <a:avLst/>
          </a:prstGeom>
          <a:solidFill>
            <a:srgbClr val="AF906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683568" y="-155044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27584" y="323364"/>
            <a:ext cx="3444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믿으면 보인다 </a:t>
            </a:r>
            <a:endParaRPr lang="en-US" altLang="ko-KR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5003" y="1023114"/>
            <a:ext cx="800145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저는 항상 목표를 실현할 수 있다고 믿습니다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해결하지 못할 문제는 없습니다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답이 여러 개 있을 때가 많지만 그 중에서 최고의 답이 무엇인지 찾아야 합니다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이게 지나치게 낙관적인 것이 아닙니다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리더는 태도가 긍정적이기도 해야 하지만 일하는 방식이 효과적이기도 해야 합니다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태도는 긍정적인데 일은 효과적으로 못할 수도 있으니까요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중요한 것은 우리가 지닌 에너지를 최대한 활용할 수 있도록 방법을 정하는 것입니다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앞으로 나아갈 길을 정하고 나면 그 길을 계속해서 걸으면 됩니다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사람들에게 예라고 말할 구실을 만들어줘야 합니다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우리의 말만 듣고도 믿음을 보이는 사람도 있지만 어떤 사람들에게는 증거를 직접 보여줘야 합니다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그런데도 믿음이 부족한 직원과는 이별할 수밖에 없었다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보여야 믿는다고 말하는 사람이 많다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그러나 구체적인 성과를 얻기 위해서는 먼저 그 일이 가능하다고 믿어야 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안타깝게도 저는 그날 세 명을 해고해야 했습니다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이길 수 있다고 믿지 않는다면 경기에 출전하는 것이 무슨 소용입니까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32676" y="1412776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ko-KR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</a:p>
        </p:txBody>
      </p:sp>
      <p:sp>
        <p:nvSpPr>
          <p:cNvPr id="9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11</a:t>
            </a:fld>
            <a:r>
              <a:rPr lang="ko-KR" altLang="en-US" sz="1500" b="1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 smtClean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6621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683568" y="332656"/>
            <a:ext cx="3936838" cy="415636"/>
          </a:xfrm>
          <a:prstGeom prst="rect">
            <a:avLst/>
          </a:prstGeom>
          <a:solidFill>
            <a:srgbClr val="AF906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683568" y="-155044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27584" y="323364"/>
            <a:ext cx="3444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자신에게 이야기하라 </a:t>
            </a:r>
            <a:endParaRPr lang="en-US" altLang="ko-KR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5003" y="1041698"/>
            <a:ext cx="800145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저는 내면의 목소리에 귀를 기울이는 대신 저에게 이야기하는 방법을 터득했습니다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내면의 목소리에 귀를 기울이면 포기해야 할 온갖 이유가 들립니다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피곤하다거나 나이가 많다거나 완주하기에는 너무 약하다는 말들입니다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하지만 제가 저를 향해 말을 해주면 무사히 완주할 수 있다는 격려를 들을 수 있습니다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내면의 목소리에 귀를 기울이는 경우 불행과 실패로 이어지는 온갖 불평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자기 회의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두려움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부정적인 생각에 휘둘리기 쉽다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부정적인 생각은 대체로 두려움에서 시작되고 두려움은 거짓말이나 마찬가지다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우리는 거짓말에 맞서 진실을 말할 때 힘을 얻을 수 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그 힘으로 도전을 이겨내고 만들어낸 경력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단단한 팀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멋진 인생을 창조해야 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역경이 닥쳤을 때 자신에게 스스로 긍정적인 이야기를 들려주면 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그리고 그것이 이루어진다는 믿음을 갖고 열정적으로 걸어가면 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32676" y="1412776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ko-KR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</a:p>
        </p:txBody>
      </p:sp>
      <p:sp>
        <p:nvSpPr>
          <p:cNvPr id="9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12</a:t>
            </a:fld>
            <a:r>
              <a:rPr lang="ko-KR" altLang="en-US" sz="1500" b="1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 smtClean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6621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683568" y="332656"/>
            <a:ext cx="3936838" cy="415636"/>
          </a:xfrm>
          <a:prstGeom prst="rect">
            <a:avLst/>
          </a:prstGeom>
          <a:solidFill>
            <a:srgbClr val="AF906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683568" y="-155044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27584" y="323364"/>
            <a:ext cx="3444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핵심은 우리의 시각이다 </a:t>
            </a:r>
            <a:endParaRPr lang="en-US" altLang="ko-KR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5003" y="1064925"/>
            <a:ext cx="80014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저는 야구를 실패가 난무하는 스포츠라고 생각하지 않습니다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오히려 기회를 잡을 수 있는 스포츠라고 생각합니다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스트라이크가 나올 때마다 저는 다른 홈런에 한 발짝 더 가까워집니다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인생을 야구처럼 실패가 난무하는 스포츠라고 생각할 수도 있고 새로운 기회의 스포츠라고 생각할 수도 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중요한 것은 우리의 시각이다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슬퍼할 수는 있지만 분노해서는 안 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이럴 때일수록 목적의식이 있어야 한단다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이 사건을 좋은 무엇으로 승화시키길 바란다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누구나 인생에서 넘어지는 날이 온다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이 때 자신을 희생자로 인식하는 사람들은 넘어진 채로 멈추지만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자신을 영웅이라고 생각하는 사람들은 다시 일어난다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인생 최고의 일과 최악의 일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CC"/>
              </a:solidFill>
              <a:latin typeface="+mj-ea"/>
              <a:ea typeface="+mj-ea"/>
            </a:endParaRPr>
          </a:p>
          <a:p>
            <a:pPr marL="285750" indent="-285750" latinLnBrk="0"/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    -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인생에서 최고의 일과 최악의 일을 꼽으라고 했을 때 두 가지 사이의 상관관계가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80%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나 된다는 것이다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/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   -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변화의 물결은 언제나 찾아오고 그 때마다 선택권은 우리에게 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/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   -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주는 먹이를 기다리는 금붕어가 아니라 변화를 수용하고 기회로 여긴 상어가 되어야만 살아남을 수 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성공의 핵심은 시각이다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32676" y="1412776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ko-KR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</a:p>
        </p:txBody>
      </p:sp>
      <p:sp>
        <p:nvSpPr>
          <p:cNvPr id="9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13</a:t>
            </a:fld>
            <a:r>
              <a:rPr lang="ko-KR" altLang="en-US" sz="1500" b="1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 smtClean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6621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683568" y="332656"/>
            <a:ext cx="3936838" cy="415636"/>
          </a:xfrm>
          <a:prstGeom prst="rect">
            <a:avLst/>
          </a:prstGeom>
          <a:solidFill>
            <a:srgbClr val="AF906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683568" y="-155044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27584" y="323364"/>
            <a:ext cx="3444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초심으로 돌아가라</a:t>
            </a:r>
            <a:endParaRPr lang="en-US" altLang="ko-KR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5003" y="1060281"/>
            <a:ext cx="80014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경험의 저주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: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좋았던 옛날만을 그리워하며 현재에 대해서는 불평뿐이고 변화는 생각하지도 않는 것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좋았든 나빴든 과거의 경험이 현재와 미래를 결정하도록 놔두면 안 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힘은 내면에 있다 우리가 사람들을 이끌며 세상을 바꾸어 나갈 때의 마음가짐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사랑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열정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영혼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목적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관점이 힘이다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실리콘밸리의 혁신가들은 아이디어를 금으로 바꾸는 연금술사다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다른 사람들이 불가능하다고 생각하는 일도 그들은 가능하다고 생각한다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아이디어가 실패하면 그들은 더 나은 아이디어를 내 놓는다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실리콘밸리는 긍정 리더가 세상을 혁신하는 실험실이자 살아있는 증언대다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32676" y="1412776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ko-KR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</a:p>
        </p:txBody>
      </p:sp>
      <p:sp>
        <p:nvSpPr>
          <p:cNvPr id="8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14</a:t>
            </a:fld>
            <a:r>
              <a:rPr lang="ko-KR" altLang="en-US" sz="1500" b="1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 smtClean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6621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1560" y="300015"/>
            <a:ext cx="8208912" cy="1831271"/>
          </a:xfrm>
          <a:prstGeom prst="rect">
            <a:avLst/>
          </a:prstGeom>
          <a:noFill/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제 </a:t>
            </a:r>
            <a:r>
              <a:rPr lang="en-US" altLang="ko-KR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5</a:t>
            </a:r>
            <a:r>
              <a:rPr lang="ko-KR" altLang="en-US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장 긍정 리더는 부정적인</a:t>
            </a:r>
            <a:endParaRPr lang="en-US" altLang="ko-KR" sz="30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r>
              <a:rPr lang="en-US" altLang="ko-KR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        </a:t>
            </a:r>
            <a:r>
              <a:rPr lang="ko-KR" altLang="en-US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 생각에 맞서고 이겨낸다</a:t>
            </a:r>
            <a:endParaRPr lang="en-US" altLang="ko-KR" sz="30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endParaRPr lang="en-US" altLang="ko-KR" sz="3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algn="ctr"/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긍정적인 생각만으로 성공이 보장되지는 않는다</a:t>
            </a:r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하지만 부정적으로 생각하면 실패가 확실하게 보장된다</a:t>
            </a:r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</a:t>
            </a:r>
          </a:p>
          <a:p>
            <a:endParaRPr lang="en-US" altLang="ko-KR" sz="10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204864"/>
            <a:ext cx="835292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2000" u="sng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조직문화에서 출발하라</a:t>
            </a:r>
            <a:endParaRPr lang="en-US" altLang="ko-KR" sz="2000" u="sng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/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에너지 뱀파이어를 처리하는 최고의 방법은 조직문화에서 출발하는 것이다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다른 사람들의 에너지를 빼앗는 사람들은 용인될 수 없다는 점을 분명히 하라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한 사람이 팀을 성공시키기는 어렵지만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팀을 망가뜨릴 수 있다는 것을 알려줘라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</a:p>
          <a:p>
            <a:pPr marL="342900" indent="-342900" latinLnBrk="0">
              <a:buFont typeface="+mj-lt"/>
              <a:buAutoNum type="arabicPeriod"/>
            </a:pPr>
            <a:endParaRPr lang="en-US" altLang="ko-KR" sz="1600" u="sng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그 사람들의 태도가 부정적인 데는 이유가 있을 것이다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첫 걸음은 언제나 연민과 사랑으로 그들의 이야기에 귀 기울이며 이해하려 노력하는 것이어야 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</a:p>
          <a:p>
            <a:pPr marL="342900" indent="-342900" latinLnBrk="0">
              <a:buFont typeface="Arial" pitchFamily="34" charset="0"/>
              <a:buChar char="•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그러나 에너지 뱀파이어가 조직을 떠나지 않으면 어떻게 해야 할까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태도가 부정적인 사람들은 변신시킬 수 없다면 그들을 내보내야 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리더의 임무는 에너지 뱀파이어의 공격을 받지 않으면서 최선을 다해 일할 수 있는 환경을 조성하는 것이다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</a:p>
          <a:p>
            <a:pPr marL="342900" indent="-342900" latinLnBrk="0">
              <a:buFont typeface="Arial" pitchFamily="34" charset="0"/>
              <a:buChar char="•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불평금지 규칙을 도입하라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좋은 회사가 불평 때문에 무너지는 경우를 너무나도 많이 봤다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“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현실적으로 가능한 해결책을 한두 개 제시하지 않고서는 불평해서는 안 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”</a:t>
            </a:r>
          </a:p>
        </p:txBody>
      </p:sp>
      <p:sp>
        <p:nvSpPr>
          <p:cNvPr id="6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15</a:t>
            </a:fld>
            <a:r>
              <a:rPr lang="ko-KR" altLang="en-US" sz="1500" b="1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 smtClean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3844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1560" y="300015"/>
            <a:ext cx="8208912" cy="1061829"/>
          </a:xfrm>
          <a:prstGeom prst="rect">
            <a:avLst/>
          </a:prstGeom>
          <a:noFill/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제 </a:t>
            </a:r>
            <a:r>
              <a:rPr lang="en-US" altLang="ko-KR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6</a:t>
            </a:r>
            <a:r>
              <a:rPr lang="ko-KR" altLang="en-US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장 긍정 리더가 차이를 만든다</a:t>
            </a:r>
            <a:endParaRPr lang="en-US" altLang="ko-KR" sz="30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endParaRPr lang="en-US" altLang="ko-KR" sz="3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algn="ctr"/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결속력이 강한 위대한 팀은 리더의 능력이 좌우한다</a:t>
            </a:r>
            <a:endParaRPr lang="en-US" altLang="ko-KR" sz="20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endParaRPr lang="en-US" altLang="ko-KR" sz="10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556792"/>
            <a:ext cx="83529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/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직원들의 결속력이 훌륭한 조직을 만드는 데 열쇠라고 할 수 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리더는 단결된 팀을 만드는 데 주력해야 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이런 작업은 보통 위에서부터 시작된다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위에서부터 단결되지 않은 조직은 내려가며 무너진다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따라서 먼저 간부들 간의 결속력이 중요하다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</a:p>
          <a:p>
            <a:pPr marL="342900" indent="-342900" latinLnBrk="0">
              <a:buFont typeface="Arial" pitchFamily="34" charset="0"/>
              <a:buChar char="•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리더와 구성원들 간의 소통 부재는 목표에 전념하지 않는 태도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평균 이하의 팀워크 수준 이하의 성과로 이어질 우려가 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리더가 아무리 똑똑해도 다른 사람들과 소통하는 데 실패하면 리더로서도 성공하기 어렵다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</a:p>
          <a:p>
            <a:pPr marL="342900" indent="-342900" latinLnBrk="0">
              <a:buFont typeface="Arial" pitchFamily="34" charset="0"/>
              <a:buChar char="•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팀이 결속력을 높이는 활동 중에서 좋아하는 방법은 그들로부터 인생의 결정적인 순간에 관한 이야기를 듣는 것이다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결정적인 순간에 대해 듣고 나면 그 사람을 더 잘 알게 되고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그 사람과 더 깊이 교감할 수 있었다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비슷한 활동으로 팀원들이 각자의 영웅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어려움에 대해 말하도록 하는 것도 좋다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</a:p>
          <a:p>
            <a:pPr marL="342900" indent="-342900" latinLnBrk="0">
              <a:buFont typeface="Arial" pitchFamily="34" charset="0"/>
              <a:buChar char="•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단결력 좋은 팀이 재능만 있는 팀을 능가한다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                                                   </a:t>
            </a:r>
          </a:p>
        </p:txBody>
      </p:sp>
      <p:sp>
        <p:nvSpPr>
          <p:cNvPr id="6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16</a:t>
            </a:fld>
            <a:r>
              <a:rPr lang="ko-KR" altLang="en-US" sz="1500" b="1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 smtClean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3844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1560" y="300015"/>
            <a:ext cx="8208912" cy="1862048"/>
          </a:xfrm>
          <a:prstGeom prst="rect">
            <a:avLst/>
          </a:prstGeom>
          <a:noFill/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제 </a:t>
            </a:r>
            <a:r>
              <a:rPr lang="en-US" altLang="ko-KR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7</a:t>
            </a:r>
            <a:r>
              <a:rPr lang="ko-KR" altLang="en-US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장 긍정리더가 모든 관계의 시작이다</a:t>
            </a:r>
            <a:endParaRPr lang="en-US" altLang="ko-KR" sz="30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endParaRPr lang="en-US" altLang="ko-KR" sz="3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algn="ctr"/>
            <a:endParaRPr lang="en-US" altLang="ko-KR" sz="14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algn="ctr"/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리더십은 조직에 있는 사람들을 돌보고 그들이 최고의 실력을 발휘하도록</a:t>
            </a:r>
            <a:endParaRPr lang="en-US" altLang="ko-KR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algn="ctr"/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 돕는 것이다</a:t>
            </a:r>
            <a:r>
              <a:rPr lang="en-US" altLang="ko-KR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그들을 포기하지 않고 그들이 필요로 할 때 곁에 있어 </a:t>
            </a:r>
            <a:endParaRPr lang="en-US" altLang="ko-KR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algn="ctr"/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주는 것도 리더의 몫이다</a:t>
            </a:r>
            <a:r>
              <a:rPr lang="en-US" altLang="ko-KR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</a:p>
          <a:p>
            <a:endParaRPr lang="en-US" altLang="ko-KR" sz="10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204864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/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리더가 되는 첫걸음은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‘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나를 따르라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’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하고 명령하는 것이 아니라 구성원들이 자발적으로 따르는 사람이 되는 것이다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리더십은 여러 가지에 관해 말하고 생각하는 것 외에도 인간관계에 투자하고 구성원들에게서 최고의 면을 끌어내고 코치하고 격려하고 섬기고 배려하고 그들이 신뢰할 수 있는 사람이 되는 것을 포함한다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</a:p>
          <a:p>
            <a:pPr marL="342900" indent="-342900" latinLnBrk="0">
              <a:buFont typeface="Arial" pitchFamily="34" charset="0"/>
              <a:buChar char="•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사랑이야말로 최고의 원칙이다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</a:p>
          <a:p>
            <a:pPr marL="342900" indent="-342900" latinLnBrk="0"/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	“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저는 교직원과 학생들을 사랑합니다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제가 하는 모든 일은 그들이 더 잘되도록 하기 위한 것입니다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” “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저는 고객을 사랑하고 그분들도 그런 사실을 알고 계십니다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”</a:t>
            </a:r>
          </a:p>
          <a:p>
            <a:pPr marL="342900" indent="-342900" latinLnBrk="0"/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좋은 관계가 없다면 규칙은 저항에 부딪힌다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</a:t>
            </a:r>
          </a:p>
          <a:p>
            <a:pPr marL="342900" indent="-342900" latinLnBrk="0">
              <a:buFontTx/>
              <a:buChar char="-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</a:rPr>
              <a:t>좋은 교사는 학습 계획을 알지만 훌륭한 교사는 학생을 사랑한다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</a:rPr>
              <a:t>좋은 코치는 전술을 알지만 훌륭한 코치는 선수들을 알고 사랑한다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</a:rPr>
              <a:t>.</a:t>
            </a:r>
          </a:p>
          <a:p>
            <a:pPr marL="342900" indent="-342900" latinLnBrk="0">
              <a:buFontTx/>
              <a:buChar char="-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</a:rPr>
              <a:t>좋은 영업사원은 상품을 판매하는 방법을 알지만 훌륭한 영업사원은 고객을 사랑한다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</a:rPr>
              <a:t>. </a:t>
            </a:r>
          </a:p>
          <a:p>
            <a:pPr marL="342900" indent="-342900" latinLnBrk="0">
              <a:buFontTx/>
              <a:buChar char="-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</a:rPr>
              <a:t>좋은 리더는 비전과 목표를 알지만 훌륭한 리더는 구성원들을 알고 사랑한다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</a:rPr>
              <a:t>.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 </a:t>
            </a:r>
          </a:p>
        </p:txBody>
      </p:sp>
      <p:sp>
        <p:nvSpPr>
          <p:cNvPr id="6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17</a:t>
            </a:fld>
            <a:r>
              <a:rPr lang="ko-KR" altLang="en-US" sz="1500" b="1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 smtClean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3844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683568" y="332656"/>
            <a:ext cx="3936838" cy="415636"/>
          </a:xfrm>
          <a:prstGeom prst="rect">
            <a:avLst/>
          </a:prstGeom>
          <a:solidFill>
            <a:srgbClr val="AF906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683568" y="-155044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27584" y="323364"/>
            <a:ext cx="3444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소통을 통해 신뢰를 쌓아라</a:t>
            </a:r>
            <a:endParaRPr lang="en-US" altLang="ko-KR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5003" y="1034727"/>
            <a:ext cx="800145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성공은 결국 인간관계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그리고 무엇인가를 함께 이룩하는 것에 달려있다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누군가를 사랑하고 성장하도록 돕기 위해서는 그 사람과의 관계에 더 많은 시간을 투자해야 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구성원들은 설명할 필요 없이 리더에게 어떤 의도가 있음을 금방 알아차린다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그러므로 규칙만 내세우며 이기심을 강요할 것이 아니라 인간관계를 바탕으로 훌륭한 것을 이룩하는 데 집중해야만 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의사소통에 틈이 생기면 부정적인 생각이 파고든다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의사소통이 잘 되지 않으면 부정적인 생각이 빈틈을 메우고 자라나 조직 전체에 부정적인 에너지를 전염시킨다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좋은 관계는 신뢰로 이어져 부정적인 에너지와 헛소문이 퍼지는 것을 막을 수 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듣는 것이 진짜 소통이다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남의 말을 잘 들어주는 사람은 누군가가 하는 말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그리고 그 사람이 전하고자 하는 의미를 진심으로 듣는다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다른 사람의 이야기에 진심으로 귀를 기울임으로써 자신이 중요한 사람이라고 느낄 수 있도록 해야 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/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긍정적인 소통능력을 키워라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칭찬은 큰 소리로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비판은 작은 소리로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칭찬을 크게 한다는 것은 그들 동료들 앞에서 인정한다는 뜻이고 비판을 작은 소리로 한다는 것은 그의 실력이 더 나아지도록 돕는다는 뜻이다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32676" y="1412776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ko-KR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</a:p>
        </p:txBody>
      </p:sp>
      <p:sp>
        <p:nvSpPr>
          <p:cNvPr id="9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18</a:t>
            </a:fld>
            <a:r>
              <a:rPr lang="ko-KR" altLang="en-US" sz="1500" b="1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 smtClean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6621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568" y="-155044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3568" y="1124744"/>
            <a:ext cx="80014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사랑이야말로 최고의 원칙이다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직함이나 직업에 상관없이 사람은 누구나 사랑하고 사랑 받길 원한다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우리가 누군가가 사랑해주었기 때문에 오늘의 우리가 된 것처럼 우리가 이끄는 팀도 우리의 사랑에 영향을 받을 것이다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(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인사이트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아웃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코칭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)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이란 책을 읽게 되었다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그 책은 부모가 아이에게 자신의 감정을 투영하는 대신 아이를 변신시켜야 한다는 내용을 담고 있었다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일대일로 교감하라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742950" lvl="1" indent="-285750" latinLnBrk="0">
              <a:buFont typeface="맑은 고딕" pitchFamily="50" charset="-127"/>
              <a:buChar char="-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의사소통과 격려를 통해 신뢰를 쌓고 관계를 형성할 수는 있지만 정말로 중요한 것은 교감이다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교감이 이루어져야 신뢰를 얻고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유대가 형성되고 관계가 강해지며 충성도가 높아질 수 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나는 내가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‘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우리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’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에 초점을 맞출 때 최고가 될 수 있다는 것을 알게 되었다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게다가 우리가 현재의 팀을 맡게 된 데는 그만한 이유가 있다는 것도 알게 되었다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나는 가정에 전념하고 가족을 섬기는 방법을 배우면서 더 나은 리더가 되었다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32676" y="1412776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ko-KR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</a:p>
        </p:txBody>
      </p:sp>
      <p:sp>
        <p:nvSpPr>
          <p:cNvPr id="10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19</a:t>
            </a:fld>
            <a:r>
              <a:rPr lang="ko-KR" altLang="en-US" sz="1500" b="1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 smtClean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6621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직사각형 71"/>
          <p:cNvSpPr/>
          <p:nvPr/>
        </p:nvSpPr>
        <p:spPr>
          <a:xfrm>
            <a:off x="1417368" y="1081265"/>
            <a:ext cx="2880320" cy="312274"/>
          </a:xfrm>
          <a:prstGeom prst="rect">
            <a:avLst/>
          </a:prstGeom>
          <a:solidFill>
            <a:srgbClr val="7AB53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latin typeface="+mj-ea"/>
              <a:ea typeface="+mj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03648" y="1052736"/>
            <a:ext cx="290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지은이</a:t>
            </a:r>
            <a:r>
              <a:rPr lang="en-US" altLang="ko-KR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: </a:t>
            </a:r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존 고든</a:t>
            </a:r>
            <a:endParaRPr lang="en-US" altLang="ko-KR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갈매기형 수장 36"/>
          <p:cNvSpPr/>
          <p:nvPr/>
        </p:nvSpPr>
        <p:spPr>
          <a:xfrm>
            <a:off x="1119251" y="1145026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8" name="갈매기형 수장 37"/>
          <p:cNvSpPr/>
          <p:nvPr/>
        </p:nvSpPr>
        <p:spPr>
          <a:xfrm>
            <a:off x="971600" y="1145026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92540" y="1844824"/>
            <a:ext cx="76238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6863" indent="-296863" latinLnBrk="0">
              <a:buFont typeface="Arial" pitchFamily="34" charset="0"/>
              <a:buChar char="•"/>
            </a:pPr>
            <a:r>
              <a:rPr lang="ko-KR" altLang="en-US" sz="1600" dirty="0"/>
              <a:t>미국 최고의 긍정에너지 전문가</a:t>
            </a:r>
            <a:endParaRPr lang="en-US" altLang="ko-KR" sz="1600" dirty="0"/>
          </a:p>
          <a:p>
            <a:pPr marL="296863" indent="-296863" latinLnBrk="0">
              <a:buFont typeface="Arial" pitchFamily="34" charset="0"/>
              <a:buChar char="•"/>
            </a:pPr>
            <a:r>
              <a:rPr lang="ko-KR" altLang="en-US" sz="1600" dirty="0" err="1"/>
              <a:t>펩</a:t>
            </a:r>
            <a:r>
              <a:rPr lang="ko-KR" altLang="en-US" sz="1600" dirty="0"/>
              <a:t> 프로그램 </a:t>
            </a:r>
            <a:r>
              <a:rPr lang="en-US" altLang="ko-KR" sz="1600" dirty="0"/>
              <a:t>(PEP: </a:t>
            </a:r>
            <a:r>
              <a:rPr lang="ko-KR" altLang="en-US" sz="1600" dirty="0"/>
              <a:t>포지티브 에너지 프로그램</a:t>
            </a:r>
            <a:r>
              <a:rPr lang="en-US" altLang="ko-KR" sz="1600" dirty="0"/>
              <a:t>) </a:t>
            </a:r>
            <a:r>
              <a:rPr lang="ko-KR" altLang="en-US" sz="1600" dirty="0"/>
              <a:t>창시자</a:t>
            </a:r>
            <a:endParaRPr lang="en-US" altLang="ko-KR" sz="1600" dirty="0"/>
          </a:p>
          <a:p>
            <a:pPr marL="296863" indent="-296863" latinLnBrk="0">
              <a:buFont typeface="Arial" pitchFamily="34" charset="0"/>
              <a:buChar char="•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96863" indent="-296863" latinLnBrk="0">
              <a:buFont typeface="Arial" pitchFamily="34" charset="0"/>
              <a:buChar char="•"/>
            </a:pPr>
            <a:r>
              <a:rPr lang="ko-KR" altLang="en-US" sz="1600" dirty="0" err="1"/>
              <a:t>코넬</a:t>
            </a:r>
            <a:r>
              <a:rPr lang="ko-KR" altLang="en-US" sz="1600" dirty="0"/>
              <a:t> 대학교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에모리</a:t>
            </a:r>
            <a:r>
              <a:rPr lang="ko-KR" altLang="en-US" sz="1600" dirty="0"/>
              <a:t> 대학교 박사 학위</a:t>
            </a:r>
            <a:endParaRPr lang="en-US" altLang="ko-KR" sz="1600" dirty="0"/>
          </a:p>
          <a:p>
            <a:pPr marL="296863" indent="-296863" latinLnBrk="0">
              <a:buFont typeface="Arial" pitchFamily="34" charset="0"/>
              <a:buChar char="•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96863" indent="-296863" latinLnBrk="0">
              <a:buFont typeface="Arial" pitchFamily="34" charset="0"/>
              <a:buChar char="•"/>
            </a:pPr>
            <a:r>
              <a:rPr lang="en-US" altLang="ko-KR" sz="1600" dirty="0"/>
              <a:t>『</a:t>
            </a:r>
            <a:r>
              <a:rPr lang="ko-KR" altLang="en-US" sz="1600" dirty="0"/>
              <a:t>에너지 버스 </a:t>
            </a:r>
            <a:r>
              <a:rPr lang="en-US" altLang="ko-KR" sz="1600" dirty="0"/>
              <a:t>THE ENERGY BUS WALL(</a:t>
            </a:r>
            <a:r>
              <a:rPr lang="ko-KR" altLang="en-US" sz="1600" dirty="0" err="1"/>
              <a:t>월스트리트저널</a:t>
            </a:r>
            <a:r>
              <a:rPr lang="ko-KR" altLang="en-US" sz="1600" dirty="0"/>
              <a:t> 베스트셀러</a:t>
            </a:r>
            <a:r>
              <a:rPr lang="en-US" altLang="ko-KR" sz="1600" dirty="0"/>
              <a:t>)』, 『</a:t>
            </a:r>
            <a:r>
              <a:rPr lang="ko-KR" altLang="en-US" sz="1600" dirty="0"/>
              <a:t>에너지 버스</a:t>
            </a:r>
            <a:r>
              <a:rPr lang="en-US" altLang="ko-KR" sz="1600" dirty="0"/>
              <a:t>2 THE NO COMPLAINING RULE』,『</a:t>
            </a:r>
            <a:r>
              <a:rPr lang="ko-KR" altLang="en-US" sz="1600" dirty="0"/>
              <a:t>원 워드 </a:t>
            </a:r>
            <a:r>
              <a:rPr lang="en-US" altLang="ko-KR" sz="1600" dirty="0"/>
              <a:t>ONE WORD』, 『</a:t>
            </a:r>
            <a:r>
              <a:rPr lang="ko-KR" altLang="en-US" sz="1600" dirty="0" err="1"/>
              <a:t>라커룸</a:t>
            </a:r>
            <a:r>
              <a:rPr lang="ko-KR" altLang="en-US" sz="1600" dirty="0"/>
              <a:t> 리더십 </a:t>
            </a:r>
            <a:r>
              <a:rPr lang="en-US" altLang="ko-KR" sz="1600" dirty="0"/>
              <a:t>YOU WIN IN THE LOCKER ROOM FIRST』,『</a:t>
            </a:r>
            <a:r>
              <a:rPr lang="ko-KR" altLang="en-US" sz="1600" dirty="0"/>
              <a:t>트레이닝 캠프 </a:t>
            </a:r>
            <a:r>
              <a:rPr lang="en-US" altLang="ko-KR" sz="1600" dirty="0"/>
              <a:t>TRAINING CAMP』, 『</a:t>
            </a:r>
            <a:r>
              <a:rPr lang="ko-KR" altLang="en-US" sz="1600" dirty="0"/>
              <a:t>상어와 금붕어 </a:t>
            </a:r>
            <a:r>
              <a:rPr lang="en-US" altLang="ko-KR" sz="1600" dirty="0"/>
              <a:t>THE SHARK AND THE GOLDFISH』, 『</a:t>
            </a:r>
            <a:r>
              <a:rPr lang="ko-KR" altLang="en-US" sz="1600" dirty="0"/>
              <a:t>뉴욕 뒷골목 수프가게 </a:t>
            </a:r>
            <a:r>
              <a:rPr lang="en-US" altLang="ko-KR" sz="1600" dirty="0"/>
              <a:t>SOUP: A RECIPE TO NOURISH YOUR TEAM AND CULTURE』, 『</a:t>
            </a:r>
            <a:r>
              <a:rPr lang="ko-KR" altLang="en-US" sz="1600" dirty="0"/>
              <a:t>긍정의 개 </a:t>
            </a:r>
            <a:r>
              <a:rPr lang="en-US" altLang="ko-KR" sz="1600" dirty="0"/>
              <a:t>THE POSITIVE DOG』, 『</a:t>
            </a:r>
            <a:r>
              <a:rPr lang="ko-KR" altLang="en-US" sz="1600" dirty="0" err="1"/>
              <a:t>씨드</a:t>
            </a:r>
            <a:r>
              <a:rPr lang="ko-KR" altLang="en-US" sz="1600" dirty="0"/>
              <a:t> </a:t>
            </a:r>
            <a:r>
              <a:rPr lang="en-US" altLang="ko-KR" sz="1600" dirty="0"/>
              <a:t>THE SEED』</a:t>
            </a: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endParaRPr lang="en-US" altLang="ko-KR" sz="1600" dirty="0" smtClean="0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770220"/>
            <a:ext cx="1800200" cy="184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6733903" y="5805264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2</a:t>
            </a:fld>
            <a:r>
              <a:rPr lang="ko-KR" altLang="en-US" sz="1500" b="1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 smtClean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7910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1560" y="300015"/>
            <a:ext cx="8208912" cy="1292662"/>
          </a:xfrm>
          <a:prstGeom prst="rect">
            <a:avLst/>
          </a:prstGeom>
          <a:noFill/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제 </a:t>
            </a:r>
            <a:r>
              <a:rPr lang="en-US" altLang="ko-KR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8</a:t>
            </a:r>
            <a:r>
              <a:rPr lang="ko-KR" altLang="en-US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장 긍정 리더는 더 나은 미래를 바라본다</a:t>
            </a:r>
            <a:r>
              <a:rPr lang="en-US" altLang="ko-KR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 </a:t>
            </a:r>
          </a:p>
          <a:p>
            <a:pPr algn="ctr"/>
            <a:endParaRPr lang="en-US" altLang="ko-KR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algn="ctr"/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긍정적인 태도와 승리 중에서 선택해야 한다고 생각할 필요는 없다</a:t>
            </a:r>
            <a:r>
              <a:rPr lang="en-US" altLang="ko-KR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</a:p>
          <a:p>
            <a:pPr algn="ctr"/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긍정적인 태도는 승리로 이어지기 때문이다</a:t>
            </a:r>
            <a:r>
              <a:rPr lang="en-US" altLang="ko-KR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1805915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/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988840"/>
            <a:ext cx="80014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긍정적인 리더는 다른 사람들에게 신경을 쓰고 미래에 대해 낙관적으로 생각한다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그래서 언제나 미래를 더 낫게 만들 방법을 찾는다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이런 노력을 기울이려면 열정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겸손함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투지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자신감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추진력 뿐만 아니라 최고가 되고 싶은 욕구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다른 사람들에게서 최고의 면을 끌어내고 싶은 특별한 욕구가 있어야 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긍정적인 리더는 겸손하고 열정적이다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그들은 모든 것을 알고 있다고 생각하지 않으며 항상 배우고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실력을 키우고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성장할 방법을 찾는 평생 학습자들이다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“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내가 더 알아야 하는 것이 무엇이 있을까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”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라는 질문을 자신에게 자주 던진다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그는 가능한 많은 사람의 인생에 긍정적인 변화를 주는 것이 하루하루의 목표다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1%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의 법칙 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  <p:sp>
        <p:nvSpPr>
          <p:cNvPr id="9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20</a:t>
            </a:fld>
            <a:r>
              <a:rPr lang="ko-KR" altLang="en-US" sz="1500" b="1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 smtClean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3844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1560" y="300015"/>
            <a:ext cx="8208912" cy="1431161"/>
          </a:xfrm>
          <a:prstGeom prst="rect">
            <a:avLst/>
          </a:prstGeom>
          <a:noFill/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제 </a:t>
            </a:r>
            <a:r>
              <a:rPr lang="en-US" altLang="ko-KR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9</a:t>
            </a:r>
            <a:r>
              <a:rPr lang="ko-KR" altLang="en-US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장 긍정 리더는 목표의 힘으로 사람들을 이끈다</a:t>
            </a:r>
            <a:r>
              <a:rPr lang="en-US" altLang="ko-KR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</a:p>
          <a:p>
            <a:pPr algn="ctr"/>
            <a:endParaRPr lang="en-US" altLang="ko-KR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algn="ctr"/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우리는 일 때문에 피곤해지는 것이 아니다</a:t>
            </a:r>
            <a:r>
              <a:rPr lang="en-US" altLang="ko-KR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우리가 그 일을 </a:t>
            </a:r>
            <a:endParaRPr lang="en-US" altLang="ko-KR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algn="ctr"/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왜 하는지 잊어버려서 피곤해지는 것이다</a:t>
            </a:r>
            <a:r>
              <a:rPr lang="en-US" altLang="ko-KR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1805915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/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988840"/>
            <a:ext cx="800145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많은 사람이 행복을 찾지만 그것을 실제로 찾는 데는 어려운 세상에서 우리는 살고 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왜 그런가 행복은 밖에 있는 것이 아니라 우리의 내면에 있기 때문이다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행복은 일을 마치고 얻는 열매가 아니라 그 일의 의미와 목표다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열정과 목표를 따라가면 행복은 자연스럽게 찾아올 것이다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우리가 지금 하는 일이 우리의 궁극적인 목표가 아닐지도 모른다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하지만 그 일을 통해 더 원대한 목표를 공유하는 기회로 활용할 수는 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목표를 공유하라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비전과 목표를 합치면 여정에 필요한 연료를 충분히 얻을 수 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리더는 팀과 사람들에게 조직의 존재 이유를 알려주고 그것을 상기시켜주는 것이다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우리가 왜 여기 있는지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우리는 어떤 차이를 만들어 낼 수 있는지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목표를 불태워버려라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수치나 목표가 추진력을 제공하는 것이 아니라 목적의식이 있는 사람이 수치를 끌어올리고 목표를 성취하는 것이다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진정한 동기부여는 외적인 보상 수치 목표가 아니라 의미와 목적의식에서 비롯된다는 것을 입증하는 연구 결과는 많아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</p:txBody>
      </p:sp>
      <p:sp>
        <p:nvSpPr>
          <p:cNvPr id="9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21</a:t>
            </a:fld>
            <a:r>
              <a:rPr lang="ko-KR" altLang="en-US" sz="1500" b="1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 smtClean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3844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568" y="-155044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3568" y="980728"/>
            <a:ext cx="800145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인생단어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742950" lvl="1" indent="-285750" latinLnBrk="0">
              <a:buFontTx/>
              <a:buChar char="-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나중에 묘비에는 어떤 단어가 적혀 있으면 좋겠어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? </a:t>
            </a:r>
          </a:p>
          <a:p>
            <a:pPr marL="742950" lvl="1" indent="-285750" latinLnBrk="0">
              <a:buFontTx/>
              <a:buChar char="-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올해의 단어는 책의 각 장이라고 생각하고 인생단어는 책의 제목이라고 생각하면 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그렇게 모인 단어들을 총동원하면 우리의 인생 이야기를 정의하고 집필하고 최고의 유산을 남기는 데 도움이 될 것이다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>
              <a:buFontTx/>
              <a:buChar char="-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Tx/>
              <a:buChar char="-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삶과 죽음 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742950" lvl="1" indent="-285750" latinLnBrk="0">
              <a:buFontTx/>
              <a:buChar char="-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죽을 뻔한 경험만큼 인생의 목표를 명확하게 밝혀주는 것도 없다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이런 경험을 추천할 순 없지만 효과는 분명하다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742950" lvl="1" indent="-285750" latinLnBrk="0">
              <a:buFontTx/>
              <a:buChar char="-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하나님이 아직 저희에게 주실 일이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있으신가봐요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저희가 할 일이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남았나봐요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742950" lvl="1" indent="-285750" latinLnBrk="0">
              <a:buFontTx/>
              <a:buChar char="-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우리가 이끌어야 할 팀이나 영향을 줄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수있는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사람은 아직도 많고 세상을 바꿔야 할 임무도 남아있다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세상에는 우리와 같은 리더가 분명히 더 많이 필요하다 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32676" y="1412776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ko-KR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</a:p>
        </p:txBody>
      </p:sp>
      <p:sp>
        <p:nvSpPr>
          <p:cNvPr id="7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22</a:t>
            </a:fld>
            <a:r>
              <a:rPr lang="ko-KR" altLang="en-US" sz="1500" b="1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 smtClean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6621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1560" y="300015"/>
            <a:ext cx="8208912" cy="1446550"/>
          </a:xfrm>
          <a:prstGeom prst="rect">
            <a:avLst/>
          </a:prstGeom>
          <a:noFill/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제 </a:t>
            </a:r>
            <a:r>
              <a:rPr lang="en-US" altLang="ko-KR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10</a:t>
            </a:r>
            <a:r>
              <a:rPr lang="ko-KR" altLang="en-US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장 긍정 리더는 포기하지 않는다</a:t>
            </a:r>
            <a:r>
              <a:rPr lang="en-US" altLang="ko-KR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</a:t>
            </a:r>
          </a:p>
          <a:p>
            <a:endParaRPr lang="en-US" altLang="ko-KR" sz="3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algn="ctr"/>
            <a:endParaRPr lang="en-US" altLang="ko-KR" sz="9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algn="ctr"/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누군가가 성공할 것인지 알아볼 수 있는 확실한 기준은 재능</a:t>
            </a:r>
            <a:r>
              <a:rPr lang="en-US" altLang="ko-KR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직함</a:t>
            </a:r>
            <a:r>
              <a:rPr lang="en-US" altLang="ko-KR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부</a:t>
            </a:r>
            <a:r>
              <a:rPr lang="en-US" altLang="ko-KR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외모가 아니라 바로 투지다</a:t>
            </a:r>
            <a:r>
              <a:rPr lang="en-US" altLang="ko-KR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</a:p>
          <a:p>
            <a:endParaRPr lang="en-US" altLang="ko-KR" sz="10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556792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/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</a:rPr>
              <a:t>성공의 가장 확실한 예측 변수와 요인은 바로 투지다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</a:rPr>
              <a:t>목표를 향해 오랫동안 열심히 일할 수 있는 능력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</a:rPr>
              <a:t>즉 투지가 중요한 것이다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</a:rPr>
              <a:t>인내심을 발휘하고 어려움을 이겨내고 앞으로 계속 나아갈 수 있어야 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</a:rPr>
              <a:t>투지란 장기적인 목표를 달성하기 위한 열정과 인내다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</a:rPr>
              <a:t>.</a:t>
            </a:r>
          </a:p>
          <a:p>
            <a:pPr marL="342900" indent="-342900" latinLnBrk="0">
              <a:buFont typeface="Arial" pitchFamily="34" charset="0"/>
              <a:buChar char="•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진정한 투지는 우리가 진정으로 원하는 것이 무엇인지 파악하는 데서 비롯된다고 생각한다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원하는 것이 무엇인지 알고 그것을 머릿속으로 그려볼 수 있을 때 열심히 노력하고 인내심을 발휘하여 목적을 달성하게 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이것이 바로 앞으로 나아갈 길에 관한 비전이 존재하는가가 그토록 중요한 이유다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일을 사랑하라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자산이 선택한 일을 사랑하지 않으면 절대로 훌륭한 실력을 갖출 수 없다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일을 사랑하지 않으면 도전을 이겨내기 위한 노력을 하지 않는다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하지만 자기 일을 사랑하면 세상이 그만두라고 해도 그만두지 않는다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사랑은 투지에 추진력을 가하며 우리가 공포를 이겨낼 수 있도록 돕는다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</a:p>
          <a:p>
            <a:pPr marL="342900" indent="-342900" latinLnBrk="0">
              <a:buFont typeface="Arial" pitchFamily="34" charset="0"/>
              <a:buChar char="•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공포는 우리가 실패하면 사람들이 어떻게 생각할지 걱정하게 하지만 사랑은 우리가 최선을 다하고 나머지 일에 대해서는 걱정하지 않도록 도와준다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</a:p>
        </p:txBody>
      </p:sp>
      <p:sp>
        <p:nvSpPr>
          <p:cNvPr id="6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23</a:t>
            </a:fld>
            <a:r>
              <a:rPr lang="ko-KR" altLang="en-US" sz="1500" b="1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 smtClean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3844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1560" y="300015"/>
            <a:ext cx="8208912" cy="1169551"/>
          </a:xfrm>
          <a:prstGeom prst="rect">
            <a:avLst/>
          </a:prstGeom>
          <a:noFill/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제 </a:t>
            </a:r>
            <a:r>
              <a:rPr lang="en-US" altLang="ko-KR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11</a:t>
            </a:r>
            <a:r>
              <a:rPr lang="ko-KR" altLang="en-US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장 환경이 </a:t>
            </a:r>
            <a:r>
              <a:rPr lang="en-US" altLang="ko-KR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‘</a:t>
            </a:r>
            <a:r>
              <a:rPr lang="ko-KR" altLang="en-US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나</a:t>
            </a:r>
            <a:r>
              <a:rPr lang="en-US" altLang="ko-KR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’</a:t>
            </a:r>
            <a:r>
              <a:rPr lang="ko-KR" altLang="en-US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를 정의하게 두지 마라</a:t>
            </a:r>
            <a:endParaRPr lang="en-US" altLang="ko-KR" sz="30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endParaRPr lang="en-US" altLang="ko-KR" sz="3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algn="ctr"/>
            <a:endParaRPr lang="en-US" altLang="ko-KR" sz="9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algn="ctr"/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인생 최고의 날은 아직 오지 않았다</a:t>
            </a:r>
            <a:r>
              <a:rPr lang="en-US" altLang="ko-KR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</a:p>
          <a:p>
            <a:endParaRPr lang="en-US" altLang="ko-KR" sz="10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556792"/>
            <a:ext cx="83529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/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회사의 새로운 정책을 받아들이고 긍정적인 태도로 출근하는 건 어때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?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매일 최선을 다할 것이라고 다짐해봐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아니면 아예 새로운 회사에서 새로운 일자리를 찾든지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하지만 둘 중 어떤 것을 고르든 불평은 그만해 너한테 아무런 도움도 되지 않으니까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세상에 부정적인 사람이 많은 것은 사실이다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아직 해결되지 못한 문제가 많은 것도 사실이다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하지만 잘못된 일에 초점을 맞추는 대신 바로잡을 수 있는 계기로 생각하면 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세상에 부정적인 일이 많은 만큼 우리가 긍정 리더가 되어 긍정적인 영향을 끼칠 기회도 많은 것이다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 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긍정적인 리더가 되겠다는 결정 한 가지가 그 사람의 인생 뿐만 아니라 인간관계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가족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친구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팀에도 영향을 미치는 것이다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한 명의 인생이 다른 사람의 인생에 영향을 끼치고 그 사람의 인생이 또 다른 사람의 인생에 영향을 끼치는 식이다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</a:p>
          <a:p>
            <a:pPr marL="342900" indent="-342900" latinLnBrk="0">
              <a:buFont typeface="Arial" pitchFamily="34" charset="0"/>
              <a:buChar char="•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marL="342900" indent="-342900" latinLnBrk="0">
              <a:buFont typeface="Arial" pitchFamily="34" charset="0"/>
              <a:buChar char="•"/>
            </a:pP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“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작년이라면 그런 일은 절대로 일어나지 않았을 겁니다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제가 주저앉는 바람에 주위에 있는 모든 사람이 저를 도와줬어야 했을 겁니다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하지만 이제는 제가 친구를 도울 수 있게 되었습니다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.” </a:t>
            </a:r>
          </a:p>
        </p:txBody>
      </p:sp>
      <p:sp>
        <p:nvSpPr>
          <p:cNvPr id="6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24</a:t>
            </a:fld>
            <a:r>
              <a:rPr lang="ko-KR" altLang="en-US" sz="1500" b="1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 smtClean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3844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76672"/>
            <a:ext cx="333302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7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INDEX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467544" y="1340768"/>
            <a:ext cx="72008" cy="4824536"/>
          </a:xfrm>
          <a:prstGeom prst="line">
            <a:avLst/>
          </a:prstGeom>
          <a:ln>
            <a:solidFill>
              <a:srgbClr val="272123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3234" y="1360559"/>
            <a:ext cx="394933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/>
              <a:t/>
            </a:r>
            <a:br>
              <a:rPr lang="ko-KR" altLang="en-US" sz="1400" b="1" dirty="0"/>
            </a:br>
            <a:r>
              <a:rPr lang="en-US" altLang="ko-KR" sz="1600" b="1" dirty="0"/>
              <a:t>1</a:t>
            </a:r>
            <a:r>
              <a:rPr lang="ko-KR" altLang="en-US" sz="1600" b="1" dirty="0"/>
              <a:t>장 힘드니까 긍정이다</a:t>
            </a:r>
            <a:r>
              <a:rPr lang="ko-KR" altLang="en-US" sz="1400" b="1" dirty="0"/>
              <a:t/>
            </a:r>
            <a:br>
              <a:rPr lang="ko-KR" altLang="en-US" sz="1400" b="1" dirty="0"/>
            </a:br>
            <a:r>
              <a:rPr lang="ko-KR" altLang="en-US" sz="1400" b="1" dirty="0"/>
              <a:t/>
            </a:r>
            <a:br>
              <a:rPr lang="ko-KR" altLang="en-US" sz="1400" b="1" dirty="0"/>
            </a:br>
            <a:r>
              <a:rPr lang="en-US" altLang="ko-KR" sz="1600" b="1" dirty="0"/>
              <a:t>2</a:t>
            </a:r>
            <a:r>
              <a:rPr lang="ko-KR" altLang="en-US" sz="1600" b="1" dirty="0"/>
              <a:t>장 긍정적인 문화를 만들어라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ko-KR" altLang="en-US" sz="1400" dirty="0"/>
              <a:t>리더에게 가장 중요한 일 </a:t>
            </a:r>
            <a:br>
              <a:rPr lang="ko-KR" altLang="en-US" sz="1400" dirty="0"/>
            </a:br>
            <a:r>
              <a:rPr lang="ko-KR" altLang="en-US" sz="1400" dirty="0"/>
              <a:t>문화가 전략을 능가한다</a:t>
            </a:r>
            <a:br>
              <a:rPr lang="ko-KR" altLang="en-US" sz="1400" dirty="0"/>
            </a:br>
            <a:r>
              <a:rPr lang="ko-KR" altLang="en-US" sz="1400" dirty="0"/>
              <a:t>추구하는 가치를 파악하라 </a:t>
            </a:r>
            <a:br>
              <a:rPr lang="ko-KR" altLang="en-US" sz="1400" dirty="0"/>
            </a:br>
            <a:r>
              <a:rPr lang="ko-KR" altLang="en-US" sz="1400" dirty="0"/>
              <a:t>행동으로 보여줘라</a:t>
            </a:r>
            <a:br>
              <a:rPr lang="ko-KR" altLang="en-US" sz="1400" dirty="0"/>
            </a:br>
            <a:r>
              <a:rPr lang="ko-KR" altLang="en-US" sz="1400" dirty="0"/>
              <a:t>긍정은 전염된다 </a:t>
            </a:r>
            <a:br>
              <a:rPr lang="ko-KR" altLang="en-US" sz="1400" dirty="0"/>
            </a:br>
            <a:r>
              <a:rPr lang="ko-KR" altLang="en-US" sz="1400" dirty="0"/>
              <a:t>문화는 실감하는 것이다</a:t>
            </a:r>
            <a:br>
              <a:rPr lang="ko-KR" altLang="en-US" sz="1400" dirty="0"/>
            </a:br>
            <a:r>
              <a:rPr lang="ko-KR" altLang="en-US" sz="1400" dirty="0"/>
              <a:t>열매를 원하는가</a:t>
            </a:r>
            <a:r>
              <a:rPr lang="en-US" altLang="ko-KR" sz="1400" dirty="0"/>
              <a:t>, </a:t>
            </a:r>
            <a:r>
              <a:rPr lang="ko-KR" altLang="en-US" sz="1400" dirty="0"/>
              <a:t>뿌리에 투자하라 </a:t>
            </a:r>
            <a:br>
              <a:rPr lang="ko-KR" altLang="en-US" sz="1400" dirty="0"/>
            </a:br>
            <a:r>
              <a:rPr lang="ko-KR" altLang="en-US" sz="1400" dirty="0"/>
              <a:t>조직문화는 지속해야 한다</a:t>
            </a:r>
            <a:br>
              <a:rPr lang="ko-KR" altLang="en-US" sz="1400" dirty="0"/>
            </a:br>
            <a:r>
              <a:rPr lang="ko-KR" altLang="en-US" sz="1600" b="1" dirty="0"/>
              <a:t/>
            </a:r>
            <a:br>
              <a:rPr lang="ko-KR" altLang="en-US" sz="1600" b="1" dirty="0"/>
            </a:br>
            <a:r>
              <a:rPr lang="en-US" altLang="ko-KR" sz="1600" b="1" dirty="0"/>
              <a:t>3</a:t>
            </a:r>
            <a:r>
              <a:rPr lang="ko-KR" altLang="en-US" sz="1600" b="1" dirty="0"/>
              <a:t>장 긍정 리더의 비전이 북극성이다</a:t>
            </a:r>
            <a:br>
              <a:rPr lang="ko-KR" altLang="en-US" sz="1600" b="1" dirty="0"/>
            </a:br>
            <a:r>
              <a:rPr lang="ko-KR" altLang="en-US" sz="1400" dirty="0"/>
              <a:t>북극성 </a:t>
            </a:r>
            <a:r>
              <a:rPr lang="en-US" altLang="ko-KR" sz="1400" dirty="0"/>
              <a:t>/ </a:t>
            </a:r>
            <a:r>
              <a:rPr lang="ko-KR" altLang="en-US" sz="1400" dirty="0"/>
              <a:t>망원경과 현미경</a:t>
            </a:r>
            <a:br>
              <a:rPr lang="ko-KR" altLang="en-US" sz="1400" dirty="0"/>
            </a:br>
            <a:r>
              <a:rPr lang="ko-KR" altLang="en-US" sz="1400" dirty="0" err="1"/>
              <a:t>다보</a:t>
            </a:r>
            <a:r>
              <a:rPr lang="ko-KR" altLang="en-US" sz="1400" dirty="0"/>
              <a:t> </a:t>
            </a:r>
            <a:r>
              <a:rPr lang="ko-KR" altLang="en-US" sz="1400" dirty="0" err="1"/>
              <a:t>스위니의</a:t>
            </a:r>
            <a:r>
              <a:rPr lang="ko-KR" altLang="en-US" sz="1400" dirty="0"/>
              <a:t> 비전 </a:t>
            </a:r>
            <a:r>
              <a:rPr lang="en-US" altLang="ko-KR" sz="1400" dirty="0"/>
              <a:t>/ </a:t>
            </a:r>
            <a:r>
              <a:rPr lang="ko-KR" altLang="en-US" sz="1400" dirty="0"/>
              <a:t>비전을 유지하라</a:t>
            </a:r>
            <a:br>
              <a:rPr lang="ko-KR" altLang="en-US" sz="1400" dirty="0"/>
            </a:br>
            <a:r>
              <a:rPr lang="ko-KR" altLang="en-US" sz="1400" dirty="0"/>
              <a:t>비전에 활력을 </a:t>
            </a:r>
            <a:r>
              <a:rPr lang="en-US" altLang="ko-KR" sz="1400" dirty="0"/>
              <a:t>/ </a:t>
            </a:r>
            <a:r>
              <a:rPr lang="ko-KR" altLang="en-US" sz="1400" dirty="0"/>
              <a:t>나의 비전</a:t>
            </a:r>
            <a:endParaRPr lang="en-US" altLang="ko-KR" sz="14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0" y="6453336"/>
            <a:ext cx="9579779" cy="409259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SCG </a:t>
            </a:r>
            <a:r>
              <a:rPr lang="ko-KR" altLang="en-US" sz="700" dirty="0" smtClean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김현정 </a:t>
            </a:r>
            <a:endParaRPr lang="en-US" altLang="ko-KR" sz="700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-435778" y="-27384"/>
            <a:ext cx="10015557" cy="1651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700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5936" y="1557367"/>
            <a:ext cx="51480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4</a:t>
            </a:r>
            <a:r>
              <a:rPr lang="ko-KR" altLang="en-US" sz="1600" b="1" dirty="0"/>
              <a:t>장 긍정 리더는 믿음의 아이콘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ko-KR" altLang="en-US" sz="1400" dirty="0"/>
              <a:t>믿으면 보인다 </a:t>
            </a:r>
            <a:r>
              <a:rPr lang="en-US" altLang="ko-KR" sz="1400" dirty="0"/>
              <a:t>/ </a:t>
            </a:r>
            <a:r>
              <a:rPr lang="ko-KR" altLang="en-US" sz="1400" dirty="0"/>
              <a:t>낙관적인 태도와 믿음이라야 전파된다</a:t>
            </a:r>
            <a:br>
              <a:rPr lang="ko-KR" altLang="en-US" sz="1400" dirty="0"/>
            </a:br>
            <a:r>
              <a:rPr lang="ko-KR" altLang="en-US" sz="1400" dirty="0"/>
              <a:t>자신에게 이야기하라 </a:t>
            </a:r>
            <a:r>
              <a:rPr lang="en-US" altLang="ko-KR" sz="1400" dirty="0"/>
              <a:t>/ </a:t>
            </a:r>
            <a:r>
              <a:rPr lang="ko-KR" altLang="en-US" sz="1400" dirty="0"/>
              <a:t>핵심은 우리의 시각이다</a:t>
            </a:r>
            <a:br>
              <a:rPr lang="ko-KR" altLang="en-US" sz="1400" dirty="0"/>
            </a:br>
            <a:r>
              <a:rPr lang="ko-KR" altLang="en-US" sz="1400" dirty="0"/>
              <a:t>긍정을 선택하라 </a:t>
            </a:r>
            <a:r>
              <a:rPr lang="en-US" altLang="ko-KR" sz="1400" dirty="0"/>
              <a:t>/ </a:t>
            </a:r>
            <a:r>
              <a:rPr lang="ko-KR" altLang="en-US" sz="1400" dirty="0"/>
              <a:t>인생 최고의 일과 최악의 일 </a:t>
            </a:r>
            <a:r>
              <a:rPr lang="en-US" altLang="ko-KR" sz="1400" dirty="0"/>
              <a:t>/ </a:t>
            </a:r>
            <a:r>
              <a:rPr lang="ko-KR" altLang="en-US" sz="1400" dirty="0"/>
              <a:t>상어와 금붕어</a:t>
            </a:r>
            <a:br>
              <a:rPr lang="ko-KR" altLang="en-US" sz="1400" dirty="0"/>
            </a:br>
            <a:r>
              <a:rPr lang="ko-KR" altLang="en-US" sz="1400" dirty="0"/>
              <a:t>초심으로 돌아가라 </a:t>
            </a:r>
            <a:r>
              <a:rPr lang="en-US" altLang="ko-KR" sz="1400" dirty="0"/>
              <a:t>/ </a:t>
            </a:r>
            <a:r>
              <a:rPr lang="ko-KR" altLang="en-US" sz="1400" dirty="0" err="1"/>
              <a:t>머피를</a:t>
            </a:r>
            <a:r>
              <a:rPr lang="ko-KR" altLang="en-US" sz="1400" dirty="0"/>
              <a:t> 이겨라 </a:t>
            </a:r>
            <a:r>
              <a:rPr lang="en-US" altLang="ko-KR" sz="1400" dirty="0"/>
              <a:t>/ </a:t>
            </a:r>
            <a:r>
              <a:rPr lang="ko-KR" altLang="en-US" sz="1400" dirty="0"/>
              <a:t>힘은 내면에 있다</a:t>
            </a:r>
            <a:br>
              <a:rPr lang="ko-KR" altLang="en-US" sz="1400" dirty="0"/>
            </a:br>
            <a:r>
              <a:rPr lang="ko-KR" altLang="en-US" sz="1400" dirty="0"/>
              <a:t>현실을 왜곡하라 </a:t>
            </a:r>
            <a:r>
              <a:rPr lang="en-US" altLang="ko-KR" sz="1400" dirty="0"/>
              <a:t>/ </a:t>
            </a:r>
            <a:r>
              <a:rPr lang="ko-KR" altLang="en-US" sz="1400" dirty="0"/>
              <a:t>리더십은 믿음을 전파하는 것</a:t>
            </a:r>
            <a:br>
              <a:rPr lang="ko-KR" altLang="en-US" sz="1400" dirty="0"/>
            </a:br>
            <a:r>
              <a:rPr lang="ko-KR" altLang="en-US" sz="1400" dirty="0"/>
              <a:t>두려움은 버리고 믿음으로 앞장서라 </a:t>
            </a:r>
            <a:r>
              <a:rPr lang="en-US" altLang="ko-KR" sz="1400" dirty="0"/>
              <a:t>/ </a:t>
            </a:r>
            <a:r>
              <a:rPr lang="ko-KR" altLang="en-US" sz="1400" dirty="0"/>
              <a:t>과잉신봉자가 되라</a:t>
            </a:r>
            <a:br>
              <a:rPr lang="ko-KR" altLang="en-US" sz="1400" dirty="0"/>
            </a:br>
            <a:r>
              <a:rPr lang="ko-KR" altLang="en-US" sz="1400" dirty="0"/>
              <a:t>믿음을 잃지 마라 </a:t>
            </a:r>
            <a:r>
              <a:rPr lang="en-US" altLang="ko-KR" sz="1400" dirty="0"/>
              <a:t>/ </a:t>
            </a:r>
            <a:r>
              <a:rPr lang="ko-KR" altLang="en-US" sz="1400" dirty="0"/>
              <a:t>리더십 여정</a:t>
            </a:r>
            <a:br>
              <a:rPr lang="ko-KR" altLang="en-US" sz="1400" dirty="0"/>
            </a:b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600" b="1" dirty="0"/>
              <a:t>5</a:t>
            </a:r>
            <a:r>
              <a:rPr lang="ko-KR" altLang="en-US" sz="1600" b="1" dirty="0"/>
              <a:t>장 긍정 리더는 부정적인 생각에 맞서고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이겨낸다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ko-KR" altLang="en-US" sz="1400" dirty="0"/>
              <a:t>리더의 긍정은 모든 부정보다 강해야 한다</a:t>
            </a:r>
            <a:br>
              <a:rPr lang="ko-KR" altLang="en-US" sz="1400" dirty="0"/>
            </a:br>
            <a:r>
              <a:rPr lang="ko-KR" altLang="en-US" sz="1400" dirty="0"/>
              <a:t>에너지 뱀파이어를 몰아내라 </a:t>
            </a:r>
            <a:r>
              <a:rPr lang="en-US" altLang="ko-KR" sz="1400" dirty="0"/>
              <a:t>/ </a:t>
            </a:r>
            <a:r>
              <a:rPr lang="ko-KR" altLang="en-US" sz="1400" dirty="0"/>
              <a:t>기다리지 말라</a:t>
            </a:r>
            <a:br>
              <a:rPr lang="ko-KR" altLang="en-US" sz="1400" dirty="0"/>
            </a:br>
            <a:r>
              <a:rPr lang="ko-KR" altLang="en-US" sz="1400" dirty="0"/>
              <a:t>첫걸음은 변신이다 </a:t>
            </a:r>
            <a:r>
              <a:rPr lang="en-US" altLang="ko-KR" sz="1400" dirty="0"/>
              <a:t>/ </a:t>
            </a:r>
            <a:r>
              <a:rPr lang="ko-KR" altLang="en-US" sz="1400" dirty="0"/>
              <a:t>조직문화에서 출발하라</a:t>
            </a:r>
            <a:br>
              <a:rPr lang="ko-KR" altLang="en-US" sz="1400" dirty="0"/>
            </a:br>
            <a:r>
              <a:rPr lang="ko-KR" altLang="en-US" sz="1400" dirty="0"/>
              <a:t>부정적인 태도를 제거하라 </a:t>
            </a:r>
            <a:r>
              <a:rPr lang="en-US" altLang="ko-KR" sz="1400" dirty="0"/>
              <a:t>/ </a:t>
            </a:r>
            <a:r>
              <a:rPr lang="ko-KR" altLang="en-US" sz="1400" dirty="0"/>
              <a:t>더 일찍 혹은 더 늦게</a:t>
            </a:r>
            <a:br>
              <a:rPr lang="ko-KR" altLang="en-US" sz="1400" dirty="0"/>
            </a:br>
            <a:r>
              <a:rPr lang="ko-KR" altLang="en-US" sz="1400" dirty="0"/>
              <a:t>현재의 위치에서 구성원을 이끌어라</a:t>
            </a:r>
            <a:br>
              <a:rPr lang="ko-KR" altLang="en-US" sz="1400" dirty="0"/>
            </a:br>
            <a:r>
              <a:rPr lang="ko-KR" altLang="en-US" sz="1400" dirty="0"/>
              <a:t>불평 금지 규칙을 도입하라 </a:t>
            </a:r>
            <a:r>
              <a:rPr lang="en-US" altLang="ko-KR" sz="1400" dirty="0"/>
              <a:t>/ </a:t>
            </a:r>
            <a:r>
              <a:rPr lang="ko-KR" altLang="en-US" sz="1400" dirty="0"/>
              <a:t>마이클 </a:t>
            </a:r>
            <a:r>
              <a:rPr lang="ko-KR" altLang="en-US" sz="1400" dirty="0" err="1"/>
              <a:t>펠프스의</a:t>
            </a:r>
            <a:r>
              <a:rPr lang="ko-KR" altLang="en-US" sz="1400" dirty="0"/>
              <a:t> 긍정 리더십</a:t>
            </a:r>
            <a:br>
              <a:rPr lang="ko-KR" altLang="en-US" sz="1400" dirty="0"/>
            </a:br>
            <a:r>
              <a:rPr lang="ko-KR" altLang="en-US" sz="1400" dirty="0"/>
              <a:t>부정에 대해 부정적으로 생각하지 마라</a:t>
            </a:r>
            <a:br>
              <a:rPr lang="ko-KR" altLang="en-US" sz="1400" dirty="0"/>
            </a:br>
            <a:endParaRPr lang="ko-KR" altLang="en-US" sz="1400" dirty="0"/>
          </a:p>
        </p:txBody>
      </p:sp>
      <p:sp>
        <p:nvSpPr>
          <p:cNvPr id="10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6733903" y="5805264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3</a:t>
            </a:fld>
            <a:r>
              <a:rPr lang="ko-KR" altLang="en-US" sz="1500" b="1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 smtClean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5598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3495043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7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INDEX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323528" y="1368152"/>
            <a:ext cx="0" cy="5112568"/>
          </a:xfrm>
          <a:prstGeom prst="line">
            <a:avLst/>
          </a:prstGeom>
          <a:ln>
            <a:solidFill>
              <a:srgbClr val="272123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1560" y="1224136"/>
            <a:ext cx="85324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6</a:t>
            </a:r>
            <a:r>
              <a:rPr lang="ko-KR" altLang="en-US" sz="1400" b="1" dirty="0"/>
              <a:t>장 긍정 리더가 차이를 만든다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ko-KR" altLang="en-US" sz="1400" dirty="0"/>
              <a:t>결속력이 차이를 결정한다</a:t>
            </a:r>
            <a:br>
              <a:rPr lang="ko-KR" altLang="en-US" sz="1400" dirty="0"/>
            </a:br>
            <a:r>
              <a:rPr lang="ko-KR" altLang="en-US" sz="1400" dirty="0"/>
              <a:t>단결력 좋은 팀이 재능만 있는 팀을 능가한다</a:t>
            </a:r>
            <a:br>
              <a:rPr lang="ko-KR" altLang="en-US" sz="1400" dirty="0"/>
            </a:br>
            <a:r>
              <a:rPr lang="ko-KR" altLang="en-US" sz="1400" dirty="0" err="1"/>
              <a:t>다보</a:t>
            </a:r>
            <a:r>
              <a:rPr lang="ko-KR" altLang="en-US" sz="1400" dirty="0"/>
              <a:t> </a:t>
            </a:r>
            <a:r>
              <a:rPr lang="ko-KR" altLang="en-US" sz="1400" dirty="0" err="1"/>
              <a:t>스위니의</a:t>
            </a:r>
            <a:r>
              <a:rPr lang="ko-KR" altLang="en-US" sz="1400" dirty="0"/>
              <a:t> 의자 </a:t>
            </a:r>
            <a:r>
              <a:rPr lang="en-US" altLang="ko-KR" sz="1400" dirty="0"/>
              <a:t>/ </a:t>
            </a:r>
            <a:r>
              <a:rPr lang="ko-KR" altLang="en-US" sz="1400" dirty="0"/>
              <a:t>일이 순조롭도록 도와라</a:t>
            </a:r>
            <a:br>
              <a:rPr lang="ko-KR" altLang="en-US" sz="1400" dirty="0"/>
            </a:br>
            <a:r>
              <a:rPr lang="ko-KR" altLang="en-US" sz="1400" dirty="0"/>
              <a:t>파충류의 뇌가 긍정적인 개를 잡아먹는다면</a:t>
            </a:r>
            <a:br>
              <a:rPr lang="ko-KR" altLang="en-US" sz="1400" dirty="0"/>
            </a:b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en-US" altLang="ko-KR" sz="1400" b="1" dirty="0"/>
              <a:t>7</a:t>
            </a:r>
            <a:r>
              <a:rPr lang="ko-KR" altLang="en-US" sz="1400" b="1" dirty="0"/>
              <a:t>장 긍정 리더가 모든 관계의 시작이다</a:t>
            </a: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ko-KR" altLang="en-US" sz="1400" dirty="0"/>
              <a:t>사랑의 힘이 변화를 일으킨다 </a:t>
            </a:r>
            <a:r>
              <a:rPr lang="en-US" altLang="ko-KR" sz="1400" dirty="0"/>
              <a:t>/ </a:t>
            </a:r>
            <a:r>
              <a:rPr lang="ko-KR" altLang="en-US" sz="1400" dirty="0"/>
              <a:t>사랑이야말로 최고의 원칙이다</a:t>
            </a:r>
            <a:br>
              <a:rPr lang="ko-KR" altLang="en-US" sz="1400" dirty="0"/>
            </a:br>
            <a:r>
              <a:rPr lang="ko-KR" altLang="en-US" sz="1400" dirty="0"/>
              <a:t>좋은 관계가 없다면 규칙은 저항에 부딪힌다</a:t>
            </a:r>
            <a:br>
              <a:rPr lang="ko-KR" altLang="en-US" sz="1400" dirty="0"/>
            </a:br>
            <a:r>
              <a:rPr lang="ko-KR" altLang="en-US" sz="1400" dirty="0"/>
              <a:t>소통을 통해 신뢰를 쌓아라</a:t>
            </a:r>
            <a:br>
              <a:rPr lang="ko-KR" altLang="en-US" sz="1400" dirty="0"/>
            </a:br>
            <a:r>
              <a:rPr lang="ko-KR" altLang="en-US" sz="1400" dirty="0"/>
              <a:t>의사소통에 틈이 생기면 부정적인 생각이 파고든다</a:t>
            </a:r>
            <a:br>
              <a:rPr lang="ko-KR" altLang="en-US" sz="1400" dirty="0"/>
            </a:br>
            <a:r>
              <a:rPr lang="ko-KR" altLang="en-US" sz="1400" dirty="0"/>
              <a:t>직접 돌아다니며 이끌어라 </a:t>
            </a:r>
            <a:r>
              <a:rPr lang="en-US" altLang="ko-KR" sz="1400" dirty="0"/>
              <a:t>/ </a:t>
            </a:r>
            <a:r>
              <a:rPr lang="ko-KR" altLang="en-US" sz="1400" dirty="0"/>
              <a:t>듣는 것이 진짜 소통이다</a:t>
            </a:r>
            <a:br>
              <a:rPr lang="ko-KR" altLang="en-US" sz="1400" dirty="0"/>
            </a:br>
            <a:r>
              <a:rPr lang="ko-KR" altLang="en-US" sz="1400" dirty="0"/>
              <a:t>긍정적인 소통 능력을 키워라 </a:t>
            </a:r>
            <a:r>
              <a:rPr lang="en-US" altLang="ko-KR" sz="1400" dirty="0"/>
              <a:t>/ </a:t>
            </a:r>
            <a:r>
              <a:rPr lang="ko-KR" altLang="en-US" sz="1400" dirty="0"/>
              <a:t>격려하는 사람이 되라</a:t>
            </a:r>
            <a:br>
              <a:rPr lang="ko-KR" altLang="en-US" sz="1400" dirty="0"/>
            </a:br>
            <a:r>
              <a:rPr lang="ko-KR" altLang="en-US" sz="1400" dirty="0"/>
              <a:t>사람들이 자신을 믿는 것 이상으로 그들을 믿어라</a:t>
            </a:r>
            <a:br>
              <a:rPr lang="ko-KR" altLang="en-US" sz="1400" dirty="0"/>
            </a:br>
            <a:r>
              <a:rPr lang="ko-KR" altLang="en-US" sz="1400" dirty="0"/>
              <a:t>누구도 팀을 멈추지 못하게 하라 </a:t>
            </a:r>
            <a:r>
              <a:rPr lang="en-US" altLang="ko-KR" sz="1400" dirty="0"/>
              <a:t>/ </a:t>
            </a:r>
            <a:r>
              <a:rPr lang="ko-KR" altLang="en-US" sz="1400" dirty="0"/>
              <a:t>일대일로 교감하라</a:t>
            </a:r>
            <a:br>
              <a:rPr lang="ko-KR" altLang="en-US" sz="1400" dirty="0"/>
            </a:br>
            <a:r>
              <a:rPr lang="ko-KR" altLang="en-US" sz="1400" dirty="0"/>
              <a:t>전념하는 모습을 보여라 </a:t>
            </a:r>
            <a:r>
              <a:rPr lang="en-US" altLang="ko-KR" sz="1400" dirty="0"/>
              <a:t>/ </a:t>
            </a:r>
            <a:r>
              <a:rPr lang="ko-KR" altLang="en-US" sz="1400" dirty="0"/>
              <a:t>훌륭한 리더는 팀원을 섬긴다</a:t>
            </a:r>
            <a:br>
              <a:rPr lang="ko-KR" altLang="en-US" sz="1400" dirty="0"/>
            </a:br>
            <a:r>
              <a:rPr lang="ko-KR" altLang="en-US" sz="1400" dirty="0"/>
              <a:t>빨래의 기쁨 </a:t>
            </a:r>
            <a:r>
              <a:rPr lang="en-US" altLang="ko-KR" sz="1400" dirty="0"/>
              <a:t>/ </a:t>
            </a:r>
            <a:r>
              <a:rPr lang="ko-KR" altLang="en-US" sz="1400" dirty="0"/>
              <a:t>리더십은 리더 개인이 아니다</a:t>
            </a:r>
            <a:br>
              <a:rPr lang="ko-KR" altLang="en-US" sz="1400" dirty="0"/>
            </a:br>
            <a:r>
              <a:rPr lang="ko-KR" altLang="en-US" sz="1400" dirty="0"/>
              <a:t>코치하는 데 전념하라 </a:t>
            </a:r>
            <a:r>
              <a:rPr lang="en-US" altLang="ko-KR" sz="1400" dirty="0"/>
              <a:t>/ </a:t>
            </a:r>
            <a:r>
              <a:rPr lang="ko-KR" altLang="en-US" sz="1400" dirty="0"/>
              <a:t>헌신에는 희생이 필요하다</a:t>
            </a:r>
            <a:br>
              <a:rPr lang="ko-KR" altLang="en-US" sz="1400" dirty="0"/>
            </a:br>
            <a:r>
              <a:rPr lang="ko-KR" altLang="en-US" sz="1400" dirty="0"/>
              <a:t>다른 사람의 실력 향상을 도우면 리더의 실력도 향상된다</a:t>
            </a:r>
            <a:br>
              <a:rPr lang="ko-KR" altLang="en-US" sz="1400" dirty="0"/>
            </a:br>
            <a:r>
              <a:rPr lang="ko-KR" altLang="en-US" sz="1400" dirty="0"/>
              <a:t>엘리트 중의 엘리트 </a:t>
            </a:r>
            <a:r>
              <a:rPr lang="en-US" altLang="ko-KR" sz="1400" dirty="0"/>
              <a:t>/ </a:t>
            </a:r>
            <a:r>
              <a:rPr lang="ko-KR" altLang="en-US" sz="1400" dirty="0"/>
              <a:t>긍정 리더는 사람을 아낀다</a:t>
            </a:r>
            <a:br>
              <a:rPr lang="ko-KR" altLang="en-US" sz="1400" dirty="0"/>
            </a:br>
            <a:r>
              <a:rPr lang="ko-KR" altLang="en-US" sz="1400" dirty="0"/>
              <a:t>자신만의 </a:t>
            </a:r>
            <a:r>
              <a:rPr lang="ko-KR" altLang="en-US" sz="1400" dirty="0" err="1"/>
              <a:t>배려법을</a:t>
            </a:r>
            <a:r>
              <a:rPr lang="ko-KR" altLang="en-US" sz="1400" dirty="0"/>
              <a:t> 개발해라 </a:t>
            </a:r>
            <a:r>
              <a:rPr lang="en-US" altLang="ko-KR" sz="1400" dirty="0"/>
              <a:t>/ </a:t>
            </a:r>
            <a:r>
              <a:rPr lang="ko-KR" altLang="en-US" sz="1400" dirty="0"/>
              <a:t>샌드위치</a:t>
            </a:r>
            <a:r>
              <a:rPr lang="ko-KR" altLang="en-US" sz="1400" dirty="0" smtClean="0"/>
              <a:t/>
            </a:r>
            <a:br>
              <a:rPr lang="ko-KR" altLang="en-US" sz="1400" dirty="0" smtClean="0"/>
            </a:br>
            <a:endParaRPr lang="ko-KR" altLang="en-US" sz="1400" dirty="0" smtClean="0"/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endParaRPr lang="en-US" altLang="ko-KR" sz="14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-579794" y="6381328"/>
            <a:ext cx="10502415" cy="508652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j-ea"/>
              </a:rPr>
              <a:t>SCG </a:t>
            </a:r>
            <a:r>
              <a:rPr lang="ko-KR" altLang="en-US" sz="7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j-ea"/>
              </a:rPr>
              <a:t>김현정 </a:t>
            </a:r>
            <a:endParaRPr lang="en-US" altLang="ko-KR" sz="700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+mj-ea"/>
            </a:endParaRPr>
          </a:p>
          <a:p>
            <a:pPr algn="ctr"/>
            <a:endParaRPr lang="en-US" altLang="ko-KR" sz="700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-579794" y="0"/>
            <a:ext cx="10502415" cy="1651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700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슬라이드 번호 개체 틀 15"/>
          <p:cNvSpPr txBox="1">
            <a:spLocks/>
          </p:cNvSpPr>
          <p:nvPr/>
        </p:nvSpPr>
        <p:spPr>
          <a:xfrm>
            <a:off x="6733903" y="5805264"/>
            <a:ext cx="2410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B9E3-907B-4C9E-8669-48B8CFAF986F}" type="slidenum">
              <a:rPr kumimoji="0" lang="ko-KR" altLang="en-US" sz="15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ko-KR" altLang="en-US" sz="15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</a:t>
            </a:r>
            <a:r>
              <a:rPr kumimoji="0" lang="en-US" altLang="ko-KR" sz="15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/ 24  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98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1" y="504056"/>
            <a:ext cx="3495043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7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INDEX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323528" y="1368152"/>
            <a:ext cx="0" cy="5112568"/>
          </a:xfrm>
          <a:prstGeom prst="line">
            <a:avLst/>
          </a:prstGeom>
          <a:ln>
            <a:solidFill>
              <a:srgbClr val="272123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1560" y="1224136"/>
            <a:ext cx="85324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8</a:t>
            </a:r>
            <a:r>
              <a:rPr lang="ko-KR" altLang="en-US" sz="1600" b="1" dirty="0"/>
              <a:t>장 긍정 리더는 더 나은 미래를 바라본다</a:t>
            </a:r>
            <a:r>
              <a:rPr lang="ko-KR" altLang="en-US" sz="1600" dirty="0"/>
              <a:t/>
            </a:r>
            <a:br>
              <a:rPr lang="ko-KR" altLang="en-US" sz="1600" dirty="0"/>
            </a:br>
            <a:r>
              <a:rPr lang="ko-KR" altLang="en-US" sz="1600" dirty="0"/>
              <a:t>겸손과 열정 </a:t>
            </a:r>
            <a:r>
              <a:rPr lang="en-US" altLang="ko-KR" sz="1600" dirty="0"/>
              <a:t>/ </a:t>
            </a:r>
            <a:r>
              <a:rPr lang="ko-KR" altLang="en-US" sz="1600" dirty="0"/>
              <a:t>결승선이란 없다</a:t>
            </a:r>
            <a:br>
              <a:rPr lang="ko-KR" altLang="en-US" sz="1600" dirty="0"/>
            </a:br>
            <a:r>
              <a:rPr lang="ko-KR" altLang="en-US" sz="1600" dirty="0"/>
              <a:t>아랫사람을 비하하지 말라</a:t>
            </a:r>
            <a:r>
              <a:rPr lang="en-US" altLang="ko-KR" sz="1600" dirty="0"/>
              <a:t>, </a:t>
            </a:r>
            <a:r>
              <a:rPr lang="ko-KR" altLang="en-US" sz="1600" dirty="0"/>
              <a:t>대신 많은 것을 요구하라</a:t>
            </a:r>
            <a:br>
              <a:rPr lang="ko-KR" altLang="en-US" sz="1600" dirty="0"/>
            </a:br>
            <a:r>
              <a:rPr lang="ko-KR" altLang="en-US" sz="1600" dirty="0"/>
              <a:t>사랑과 책임 </a:t>
            </a:r>
            <a:r>
              <a:rPr lang="en-US" altLang="ko-KR" sz="1600" dirty="0"/>
              <a:t>/ </a:t>
            </a:r>
            <a:r>
              <a:rPr lang="ko-KR" altLang="en-US" sz="1600" dirty="0"/>
              <a:t>책임보다 사랑이 먼저다 </a:t>
            </a:r>
            <a:r>
              <a:rPr lang="en-US" altLang="ko-KR" sz="1600" dirty="0"/>
              <a:t>/ </a:t>
            </a:r>
            <a:r>
              <a:rPr lang="ko-KR" altLang="en-US" sz="1600" dirty="0"/>
              <a:t>장인 정신</a:t>
            </a:r>
            <a:br>
              <a:rPr lang="ko-KR" altLang="en-US" sz="1600" dirty="0"/>
            </a:br>
            <a:r>
              <a:rPr lang="en-US" altLang="ko-KR" sz="1600" dirty="0"/>
              <a:t>1%</a:t>
            </a:r>
            <a:r>
              <a:rPr lang="ko-KR" altLang="en-US" sz="1600" dirty="0"/>
              <a:t>의 법칙 </a:t>
            </a:r>
            <a:r>
              <a:rPr lang="en-US" altLang="ko-KR" sz="1600" dirty="0"/>
              <a:t>/ </a:t>
            </a:r>
            <a:r>
              <a:rPr lang="ko-KR" altLang="en-US" sz="1600" dirty="0"/>
              <a:t>명확한 계획과 행동</a:t>
            </a:r>
            <a:br>
              <a:rPr lang="ko-KR" altLang="en-US" sz="1600" dirty="0"/>
            </a:br>
            <a:r>
              <a:rPr lang="ko-KR" altLang="en-US" sz="1600" dirty="0"/>
              <a:t/>
            </a:r>
            <a:br>
              <a:rPr lang="ko-KR" altLang="en-US" sz="1600" dirty="0"/>
            </a:br>
            <a:r>
              <a:rPr lang="en-US" altLang="ko-KR" sz="1600" b="1" dirty="0"/>
              <a:t>9</a:t>
            </a:r>
            <a:r>
              <a:rPr lang="ko-KR" altLang="en-US" sz="1600" b="1" dirty="0"/>
              <a:t>장 긍정 리더는 목표의 힘으로 사람들을 이끈다</a:t>
            </a:r>
            <a:r>
              <a:rPr lang="ko-KR" altLang="en-US" sz="1600" dirty="0"/>
              <a:t/>
            </a:r>
            <a:br>
              <a:rPr lang="ko-KR" altLang="en-US" sz="1600" dirty="0"/>
            </a:br>
            <a:r>
              <a:rPr lang="ko-KR" altLang="en-US" sz="1600" dirty="0"/>
              <a:t>자신의 목표를 찾고 그에 맞춰서 살아라</a:t>
            </a:r>
            <a:br>
              <a:rPr lang="ko-KR" altLang="en-US" sz="1600" dirty="0"/>
            </a:br>
            <a:r>
              <a:rPr lang="ko-KR" altLang="en-US" sz="1600" dirty="0"/>
              <a:t>목표를 공유하라 </a:t>
            </a:r>
            <a:r>
              <a:rPr lang="en-US" altLang="ko-KR" sz="1600" dirty="0"/>
              <a:t>/ </a:t>
            </a:r>
            <a:r>
              <a:rPr lang="ko-KR" altLang="en-US" sz="1600" dirty="0"/>
              <a:t>각자의 목표대로 살도록 영감을 불어넣어라</a:t>
            </a:r>
            <a:br>
              <a:rPr lang="ko-KR" altLang="en-US" sz="1600" dirty="0"/>
            </a:br>
            <a:r>
              <a:rPr lang="ko-KR" altLang="en-US" sz="1600" dirty="0"/>
              <a:t>목적의식이 있는 목표 </a:t>
            </a:r>
            <a:r>
              <a:rPr lang="en-US" altLang="ko-KR" sz="1600" dirty="0"/>
              <a:t>/ </a:t>
            </a:r>
            <a:r>
              <a:rPr lang="ko-KR" altLang="en-US" sz="1600" dirty="0"/>
              <a:t>올해의 단어 </a:t>
            </a:r>
            <a:r>
              <a:rPr lang="en-US" altLang="ko-KR" sz="1600" dirty="0"/>
              <a:t>/ </a:t>
            </a:r>
            <a:r>
              <a:rPr lang="ko-KR" altLang="en-US" sz="1600" dirty="0"/>
              <a:t>인생 단어유산을 남겨라</a:t>
            </a:r>
            <a:br>
              <a:rPr lang="ko-KR" altLang="en-US" sz="1600" dirty="0"/>
            </a:br>
            <a:r>
              <a:rPr lang="ko-KR" altLang="en-US" sz="1600" dirty="0"/>
              <a:t>사람들에게 이야깃거리를 제공하라 </a:t>
            </a:r>
            <a:r>
              <a:rPr lang="en-US" altLang="ko-KR" sz="1600" dirty="0"/>
              <a:t>/ </a:t>
            </a:r>
            <a:r>
              <a:rPr lang="ko-KR" altLang="en-US" sz="1600" dirty="0"/>
              <a:t>삶과 죽음</a:t>
            </a:r>
            <a:br>
              <a:rPr lang="ko-KR" altLang="en-US" sz="1600" dirty="0"/>
            </a:br>
            <a:r>
              <a:rPr lang="ko-KR" altLang="en-US" sz="1600" dirty="0"/>
              <a:t/>
            </a:r>
            <a:br>
              <a:rPr lang="ko-KR" altLang="en-US" sz="1600" dirty="0"/>
            </a:br>
            <a:r>
              <a:rPr lang="en-US" altLang="ko-KR" sz="1600" b="1" dirty="0"/>
              <a:t>10</a:t>
            </a:r>
            <a:r>
              <a:rPr lang="ko-KR" altLang="en-US" sz="1600" b="1" dirty="0"/>
              <a:t>장 긍정 리더는 포기하지 않는다</a:t>
            </a:r>
            <a:r>
              <a:rPr lang="ko-KR" altLang="en-US" sz="1600" dirty="0"/>
              <a:t/>
            </a:r>
            <a:br>
              <a:rPr lang="ko-KR" altLang="en-US" sz="1600" dirty="0"/>
            </a:br>
            <a:r>
              <a:rPr lang="ko-KR" altLang="en-US" sz="1600" dirty="0"/>
              <a:t>원하는 것이 무엇인지 파악하라 </a:t>
            </a:r>
            <a:r>
              <a:rPr lang="en-US" altLang="ko-KR" sz="1600" dirty="0"/>
              <a:t>/ </a:t>
            </a:r>
            <a:r>
              <a:rPr lang="ko-KR" altLang="en-US" sz="1600" dirty="0"/>
              <a:t>목표 달성의 이유를 파악하라</a:t>
            </a:r>
            <a:br>
              <a:rPr lang="ko-KR" altLang="en-US" sz="1600" dirty="0"/>
            </a:br>
            <a:r>
              <a:rPr lang="ko-KR" altLang="en-US" sz="1600" dirty="0"/>
              <a:t>일을 사랑하라 </a:t>
            </a:r>
            <a:r>
              <a:rPr lang="en-US" altLang="ko-KR" sz="1600" dirty="0"/>
              <a:t>/ </a:t>
            </a:r>
            <a:r>
              <a:rPr lang="ko-KR" altLang="en-US" sz="1600" dirty="0"/>
              <a:t>실패를 받아들여라</a:t>
            </a:r>
            <a:br>
              <a:rPr lang="ko-KR" altLang="en-US" sz="1600" dirty="0"/>
            </a:br>
            <a:r>
              <a:rPr lang="ko-KR" altLang="en-US" sz="1600" dirty="0"/>
              <a:t>올바른 방식으로 일하고</a:t>
            </a:r>
            <a:r>
              <a:rPr lang="en-US" altLang="ko-KR" sz="1600" dirty="0"/>
              <a:t>, </a:t>
            </a:r>
            <a:r>
              <a:rPr lang="ko-KR" altLang="en-US" sz="1600" dirty="0"/>
              <a:t>과정을 신뢰하라</a:t>
            </a:r>
            <a:br>
              <a:rPr lang="ko-KR" altLang="en-US" sz="1600" dirty="0"/>
            </a:br>
            <a:r>
              <a:rPr lang="ko-KR" altLang="en-US" sz="1600" dirty="0"/>
              <a:t>비판은 무시하고 일에 집중하라</a:t>
            </a:r>
            <a:br>
              <a:rPr lang="ko-KR" altLang="en-US" sz="1600" dirty="0"/>
            </a:br>
            <a:r>
              <a:rPr lang="ko-KR" altLang="en-US" sz="1600" dirty="0"/>
              <a:t/>
            </a:r>
            <a:br>
              <a:rPr lang="ko-KR" altLang="en-US" sz="1600" dirty="0"/>
            </a:br>
            <a:r>
              <a:rPr lang="en-US" altLang="ko-KR" sz="1600" b="1" dirty="0"/>
              <a:t>11</a:t>
            </a:r>
            <a:r>
              <a:rPr lang="ko-KR" altLang="en-US" sz="1600" b="1" dirty="0"/>
              <a:t>장 환경이 ‘나’를 정의하게 </a:t>
            </a:r>
            <a:r>
              <a:rPr lang="ko-KR" altLang="en-US" sz="1600" b="1" dirty="0" err="1"/>
              <a:t>두지마라</a:t>
            </a:r>
            <a:r>
              <a:rPr lang="ko-KR" altLang="en-US" sz="1600" dirty="0"/>
              <a:t/>
            </a:r>
            <a:br>
              <a:rPr lang="ko-KR" altLang="en-US" sz="1600" dirty="0"/>
            </a:br>
            <a:endParaRPr lang="ko-KR" altLang="en-US" sz="1600" dirty="0" smtClean="0"/>
          </a:p>
        </p:txBody>
      </p:sp>
      <p:sp>
        <p:nvSpPr>
          <p:cNvPr id="16" name="직사각형 15"/>
          <p:cNvSpPr/>
          <p:nvPr/>
        </p:nvSpPr>
        <p:spPr>
          <a:xfrm>
            <a:off x="-579794" y="6381328"/>
            <a:ext cx="10502415" cy="508652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j-ea"/>
              </a:rPr>
              <a:t>SCG </a:t>
            </a:r>
            <a:r>
              <a:rPr lang="ko-KR" altLang="en-US" sz="7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+mj-ea"/>
              </a:rPr>
              <a:t>김현정 </a:t>
            </a:r>
            <a:endParaRPr lang="en-US" altLang="ko-KR" sz="700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+mj-ea"/>
            </a:endParaRPr>
          </a:p>
          <a:p>
            <a:pPr algn="ctr"/>
            <a:endParaRPr lang="en-US" altLang="ko-KR" sz="700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-579794" y="0"/>
            <a:ext cx="10502415" cy="1651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700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6733903" y="5805264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5</a:t>
            </a:fld>
            <a:r>
              <a:rPr lang="ko-KR" altLang="en-US" sz="1500" b="1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 smtClean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5598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1560" y="300015"/>
            <a:ext cx="8208912" cy="1323439"/>
          </a:xfrm>
          <a:prstGeom prst="rect">
            <a:avLst/>
          </a:prstGeom>
          <a:noFill/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제 </a:t>
            </a:r>
            <a:r>
              <a:rPr lang="en-US" altLang="ko-KR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1</a:t>
            </a:r>
            <a:r>
              <a:rPr lang="ko-KR" altLang="en-US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장 힘드니까 긍정이다 </a:t>
            </a:r>
            <a:endParaRPr lang="en-US" altLang="ko-KR" sz="30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endParaRPr lang="en-US" altLang="ko-KR" sz="10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algn="ctr"/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미래를 꿈꾸면 마치 예언처럼 이뤄진다</a:t>
            </a:r>
            <a:r>
              <a:rPr lang="en-US" altLang="ko-KR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자신을 격려하며 </a:t>
            </a:r>
            <a:endParaRPr lang="en-US" altLang="ko-KR" sz="20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algn="ctr"/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그것을 실현하기 위해 더 노력하기 때문이다</a:t>
            </a:r>
            <a:endParaRPr lang="en-US" altLang="ko-KR" sz="20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840756"/>
            <a:ext cx="83529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긍정리더십이라는 말을 듣고 코웃음을 치는 사람도 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하지만 우리가 긍정적으로 살기 위해 노력하는 것은 삶이 아름답고 쉬워서가 아니다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삶은 고되고 힘겨운 법이므로 긍정적으로 살아야만 하는 것이다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모든 일에 반대만 하는 사람은 정작 문제를 해결하지는 않는다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</a:t>
            </a:r>
          </a:p>
          <a:p>
            <a:pPr latinLnBrk="0"/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직장에서도 긍정과 부정의 소통 비율이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3:1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웃도는 팀이 못 미치는 팀보다 월등히 높은 생산성을 발휘한 것으로 드러났다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부정적인 소통이 잦은 팀은 성장이 멈추고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생산성도 떨어질 가능성이 크다는 결론이다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“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우리가 직장에서 사람들에게 활기를 더 많이 불어 넣을수록 우리의 실적이 좋아진다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”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연구결과들은 명확하다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부정적인 사람은 미래에 대해 불평하고 다른 사람들의 에너지를 빼앗아 미래를 망치며 말만 많이 늘어 놓는다는 것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하지만 긍정적인 사람은 다른 사람들과 함께 미래를 위해서 노력한다는 것이다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u="sng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우리의 긍정적인 태도가 자기 충족예언으로 작동한다</a:t>
            </a:r>
            <a:r>
              <a:rPr lang="en-US" altLang="ko-KR" sz="1600" u="sng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. </a:t>
            </a:r>
            <a:r>
              <a:rPr lang="ko-KR" altLang="en-US" sz="1600" u="sng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마치 예언처럼 마음먹은 대로 성취할 수 있다는 뜻이다</a:t>
            </a:r>
            <a:r>
              <a:rPr lang="en-US" altLang="ko-KR" sz="1600" u="sng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. </a:t>
            </a:r>
          </a:p>
        </p:txBody>
      </p:sp>
      <p:sp>
        <p:nvSpPr>
          <p:cNvPr id="6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6</a:t>
            </a:fld>
            <a:r>
              <a:rPr lang="ko-KR" altLang="en-US" sz="1500" b="1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 smtClean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6621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1560" y="300015"/>
            <a:ext cx="8208912" cy="1015663"/>
          </a:xfrm>
          <a:prstGeom prst="rect">
            <a:avLst/>
          </a:prstGeom>
          <a:noFill/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제 </a:t>
            </a:r>
            <a:r>
              <a:rPr lang="en-US" altLang="ko-KR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2</a:t>
            </a:r>
            <a:r>
              <a:rPr lang="ko-KR" altLang="en-US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장 긍정적인 문화를 만들어라</a:t>
            </a:r>
            <a:endParaRPr lang="en-US" altLang="ko-KR" sz="30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endParaRPr lang="en-US" altLang="ko-KR" sz="10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  <a:p>
            <a:pPr algn="ctr"/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긍정 문화가 모든 것을 가능하게 한다</a:t>
            </a:r>
            <a:endParaRPr lang="en-US" altLang="ko-KR" sz="20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840756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리더로서 가장 중요한 일은 조직 문화를 직접 추진하는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(Drive)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것이다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추구하는 가치를 파악하라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–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우리가 추구하는 가치가 무엇인가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우리가 무엇으로 알려지길 원하는가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–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사우스웨스트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항공 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긍정적인 조직문화의 형성은 말만으로는 안 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행동으로 보여줘라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리더는 조직문화를 행동으로 옮겨야 하며 조직문화가 리더의 정체성을 반영한다는 사실을 알아야 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긍정은 전염된다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리더가 매일 팀원들에게 자신의 감정을 무심코 전달한다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그것이 부정적이든 긍정적이든 무관심이든 열정이든 냉담함이든 목적의식이든 저절로 알리게 된다니 놀라운 일이다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감기의 원리처럼 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u="sng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열매를 원하는가 뿌리에 투자하라</a:t>
            </a:r>
            <a:r>
              <a:rPr lang="en-US" altLang="ko-KR" sz="1600" u="sng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. </a:t>
            </a:r>
          </a:p>
        </p:txBody>
      </p:sp>
      <p:sp>
        <p:nvSpPr>
          <p:cNvPr id="6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7</a:t>
            </a:fld>
            <a:r>
              <a:rPr lang="ko-KR" altLang="en-US" sz="1500" b="1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 smtClean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1244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1560" y="300015"/>
            <a:ext cx="8208912" cy="707886"/>
          </a:xfrm>
          <a:prstGeom prst="rect">
            <a:avLst/>
          </a:prstGeom>
          <a:noFill/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제 </a:t>
            </a:r>
            <a:r>
              <a:rPr lang="en-US" altLang="ko-KR" sz="3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3</a:t>
            </a:r>
            <a:r>
              <a:rPr lang="ko-KR" altLang="en-US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장 긍정 리더의 비전이 북극성이다</a:t>
            </a:r>
            <a:r>
              <a:rPr lang="en-US" altLang="ko-KR" sz="3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00"/>
                </a:solidFill>
                <a:latin typeface="+mj-ea"/>
                <a:ea typeface="+mj-ea"/>
              </a:rPr>
              <a:t>. </a:t>
            </a:r>
          </a:p>
          <a:p>
            <a:endParaRPr lang="en-US" altLang="ko-KR" sz="10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412776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기업을 이끌 때 가장 중요한 일은 비전을 공유하는 것이다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케네디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-&gt;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인간을 달에 보내겠다는 비전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잡스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-&gt;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세상의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아이팟과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아이폰에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중독되는 상상 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링컨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-&gt;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통일된 미국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마틴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  <a:r>
              <a:rPr lang="ko-KR" altLang="en-US" sz="16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루터킹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-&gt;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평등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긍정의 리더는 실현 가능한 일을 날카롭게 알아보고 그것을 현실로 만들기 위해 사람들을 결속시킨다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긍정 리더는 비전이 지닌 힘을 활용하여 앞으로 나아갈 길을 찾는다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비전은 사람들을 결속시키고 그들의 열정에 불을 붙이는 슬로건의 역할을 해야 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인간에게는 훌륭한 사람이 되고 위대한 일을 하고 싶어 하는 본능적인 욕구가 있다 하지만 두려움이 우리의 발목을 잡을 때가 너무나 많다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스트레스는 우리를 약하게 만들고 장애물은 우리의 결심을 시험에 들게 한다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이럴 때 비전은 앞으로 나아갈 힘을 준다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  <a:p>
            <a:pPr marL="285750" indent="-285750" latinLnBrk="0">
              <a:buFont typeface="Wingdings" pitchFamily="2" charset="2"/>
              <a:buChar char="§"/>
            </a:pPr>
            <a:r>
              <a:rPr lang="ko-KR" altLang="en-US" sz="1600" u="sng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긍정 리더가 만들고 공유하는 비전은 북극성의 역할을 한다</a:t>
            </a:r>
            <a:r>
              <a:rPr lang="en-US" altLang="ko-KR" sz="1600" u="sng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0000CC"/>
                </a:solidFill>
                <a:latin typeface="+mj-ea"/>
                <a:ea typeface="+mj-ea"/>
              </a:rPr>
              <a:t>.  </a:t>
            </a:r>
          </a:p>
        </p:txBody>
      </p:sp>
      <p:sp>
        <p:nvSpPr>
          <p:cNvPr id="6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8</a:t>
            </a:fld>
            <a:r>
              <a:rPr lang="ko-KR" altLang="en-US" sz="1500" b="1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 smtClean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4192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683568" y="332656"/>
            <a:ext cx="3936838" cy="415636"/>
          </a:xfrm>
          <a:prstGeom prst="rect">
            <a:avLst/>
          </a:prstGeom>
          <a:solidFill>
            <a:srgbClr val="AF906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683568" y="-155044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9988336" y="1052736"/>
            <a:ext cx="1204657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27584" y="323364"/>
            <a:ext cx="3444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비전에 활력을</a:t>
            </a:r>
            <a:endParaRPr lang="en-US" altLang="ko-KR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5003" y="908720"/>
            <a:ext cx="8468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아이디어와 비전을 성과로 이어가는 간단한 방법 </a:t>
            </a:r>
            <a:r>
              <a:rPr lang="en-US" altLang="ko-KR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- </a:t>
            </a:r>
            <a:r>
              <a:rPr lang="ko-KR" altLang="en-US" sz="16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대화</a:t>
            </a:r>
            <a:endParaRPr lang="en-US" altLang="ko-KR" sz="1600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32676" y="1412776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ko-KR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  <a:r>
              <a:rPr lang="ko-KR" altLang="en-US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비전에 활력을 얻으려면 그것을 실행하는 구성원에게 개별적인 의미가 있어야 한</a:t>
            </a:r>
            <a:r>
              <a:rPr lang="ko-KR" altLang="en-US" sz="1600" dirty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다</a:t>
            </a:r>
            <a:r>
              <a:rPr lang="en-US" altLang="ko-KR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구성원들이 조직의 비전에 대한 개인적인 의미의 비전과 어떤 관련이 있는지 물어보라</a:t>
            </a:r>
            <a:r>
              <a:rPr lang="en-US" altLang="ko-KR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이 때 꼭 필요한 것은 무엇을 어떻게 도우면 되는지도 물어야 한다</a:t>
            </a:r>
            <a:r>
              <a:rPr lang="en-US" altLang="ko-KR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마지막으로 일에 대한 책임에 관해 어떻게 생각하는지도 물어보는 것이 좋다</a:t>
            </a:r>
            <a:endParaRPr lang="en-US" altLang="ko-KR" sz="1600" dirty="0" smtClean="0">
              <a:ln>
                <a:solidFill>
                  <a:srgbClr val="AF9061">
                    <a:alpha val="30000"/>
                  </a:srgb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15616" y="3554891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ko-KR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 </a:t>
            </a:r>
            <a:r>
              <a:rPr lang="ko-KR" altLang="en-US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나는 비전의 힘을 경험했기 때문에 실현 가능한 일을 머릿속에 떠올리고 그것을 위해 행동할 때 어떤 일이 일어나는지 알고 있다</a:t>
            </a:r>
            <a:r>
              <a:rPr lang="en-US" altLang="ko-KR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내 이야기를 꺼낸 것은 결코 자랑하고 싶어서가 아니다</a:t>
            </a:r>
            <a:r>
              <a:rPr lang="en-US" altLang="ko-KR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내가 원하는 것은 독자들이 자신의 내면을 들여다본 뒤 세상으로 눈을 돌리는 것이다</a:t>
            </a:r>
            <a:r>
              <a:rPr lang="en-US" altLang="ko-KR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그리고 자신이 우주에서 가장 큰 힘을 지닌 존재라는 사실을 깨닫기를 바랄 뿐이다</a:t>
            </a:r>
            <a:r>
              <a:rPr lang="en-US" altLang="ko-KR" sz="1600" dirty="0" smtClean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272123"/>
                </a:solidFill>
                <a:latin typeface="+mj-ea"/>
                <a:ea typeface="+mj-ea"/>
              </a:rPr>
              <a:t>. </a:t>
            </a:r>
          </a:p>
          <a:p>
            <a:pPr latinLnBrk="0">
              <a:buFontTx/>
              <a:buChar char="-"/>
            </a:pPr>
            <a:endParaRPr lang="en-US" altLang="ko-KR" sz="1600" dirty="0" smtClean="0">
              <a:ln>
                <a:solidFill>
                  <a:srgbClr val="AF9061">
                    <a:alpha val="30000"/>
                  </a:srgbClr>
                </a:solidFill>
              </a:ln>
              <a:solidFill>
                <a:srgbClr val="272123"/>
              </a:solidFill>
              <a:latin typeface="+mj-ea"/>
              <a:ea typeface="+mj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755576" y="3085372"/>
            <a:ext cx="3936838" cy="415636"/>
          </a:xfrm>
          <a:prstGeom prst="rect">
            <a:avLst/>
          </a:prstGeom>
          <a:solidFill>
            <a:srgbClr val="AF906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592" y="3076080"/>
            <a:ext cx="3444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+mj-ea"/>
              </a:rPr>
              <a:t>나의 비전  </a:t>
            </a:r>
            <a:endParaRPr lang="en-US" altLang="ko-KR" dirty="0" smtClean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+mj-ea"/>
            </a:endParaRPr>
          </a:p>
        </p:txBody>
      </p:sp>
      <p:sp>
        <p:nvSpPr>
          <p:cNvPr id="12" name="슬라이드 번호 개체 틀 15"/>
          <p:cNvSpPr>
            <a:spLocks noGrp="1"/>
          </p:cNvSpPr>
          <p:nvPr>
            <p:ph type="sldNum" sz="quarter" idx="11"/>
          </p:nvPr>
        </p:nvSpPr>
        <p:spPr>
          <a:xfrm>
            <a:off x="7706519" y="6376243"/>
            <a:ext cx="2410097" cy="365125"/>
          </a:xfrm>
        </p:spPr>
        <p:txBody>
          <a:bodyPr/>
          <a:lstStyle/>
          <a:p>
            <a:fld id="{72CEB9E3-907B-4C9E-8669-48B8CFAF986F}" type="slidenum">
              <a:rPr lang="ko-KR" altLang="en-US" sz="1500" b="1" smtClean="0">
                <a:solidFill>
                  <a:schemeClr val="tx1"/>
                </a:solidFill>
                <a:latin typeface="+mj-ea"/>
                <a:ea typeface="+mj-ea"/>
              </a:rPr>
              <a:pPr/>
              <a:t>9</a:t>
            </a:fld>
            <a:r>
              <a:rPr lang="ko-KR" altLang="en-US" sz="1500" b="1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en-US" altLang="ko-KR" sz="1500" b="1" dirty="0" smtClean="0">
                <a:solidFill>
                  <a:schemeClr val="tx1"/>
                </a:solidFill>
                <a:latin typeface="+mj-ea"/>
                <a:ea typeface="+mj-ea"/>
              </a:rPr>
              <a:t>/ 24   </a:t>
            </a:r>
            <a:endParaRPr lang="ko-KR" altLang="en-US" sz="1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6621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온난">
  <a:themeElements>
    <a:clrScheme name="온난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온난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온난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7043</TotalTime>
  <Words>4648</Words>
  <Application>Microsoft Office PowerPoint</Application>
  <PresentationFormat>화면 슬라이드 쇼(4:3)</PresentationFormat>
  <Paragraphs>385</Paragraphs>
  <Slides>24</Slides>
  <Notes>24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24</vt:i4>
      </vt:variant>
    </vt:vector>
  </HeadingPairs>
  <TitlesOfParts>
    <vt:vector size="31" baseType="lpstr">
      <vt:lpstr>굴림</vt:lpstr>
      <vt:lpstr>Arial</vt:lpstr>
      <vt:lpstr>맑은 고딕</vt:lpstr>
      <vt:lpstr>Wingdings</vt:lpstr>
      <vt:lpstr>Calibri</vt:lpstr>
      <vt:lpstr>디자인 사용자 지정</vt:lpstr>
      <vt:lpstr>온난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hp</dc:creator>
  <cp:lastModifiedBy>Owner</cp:lastModifiedBy>
  <cp:revision>430</cp:revision>
  <cp:lastPrinted>2018-03-04T23:39:02Z</cp:lastPrinted>
  <dcterms:created xsi:type="dcterms:W3CDTF">2013-09-05T09:43:46Z</dcterms:created>
  <dcterms:modified xsi:type="dcterms:W3CDTF">2018-04-18T07:34:33Z</dcterms:modified>
</cp:coreProperties>
</file>