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08" r:id="rId2"/>
  </p:sldMasterIdLst>
  <p:notesMasterIdLst>
    <p:notesMasterId r:id="rId23"/>
  </p:notesMasterIdLst>
  <p:sldIdLst>
    <p:sldId id="405" r:id="rId3"/>
    <p:sldId id="406" r:id="rId4"/>
    <p:sldId id="407" r:id="rId5"/>
    <p:sldId id="412" r:id="rId6"/>
    <p:sldId id="413" r:id="rId7"/>
    <p:sldId id="414" r:id="rId8"/>
    <p:sldId id="366" r:id="rId9"/>
    <p:sldId id="415" r:id="rId10"/>
    <p:sldId id="419" r:id="rId11"/>
    <p:sldId id="416" r:id="rId12"/>
    <p:sldId id="418" r:id="rId13"/>
    <p:sldId id="417" r:id="rId14"/>
    <p:sldId id="420" r:id="rId15"/>
    <p:sldId id="422" r:id="rId16"/>
    <p:sldId id="421" r:id="rId17"/>
    <p:sldId id="423" r:id="rId18"/>
    <p:sldId id="424" r:id="rId19"/>
    <p:sldId id="425" r:id="rId20"/>
    <p:sldId id="427" r:id="rId21"/>
    <p:sldId id="426" r:id="rId22"/>
  </p:sldIdLst>
  <p:sldSz cx="9144000" cy="6858000" type="screen4x3"/>
  <p:notesSz cx="6797675" cy="9928225"/>
  <p:embeddedFontLst>
    <p:embeddedFont>
      <p:font typeface="맑은 고딕" panose="020B0503020000020004" pitchFamily="50" charset="-127"/>
      <p:regular r:id="rId24"/>
      <p:bold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272123"/>
    <a:srgbClr val="0000CC"/>
    <a:srgbClr val="FDA800"/>
    <a:srgbClr val="F19B1D"/>
    <a:srgbClr val="54432A"/>
    <a:srgbClr val="AF9061"/>
    <a:srgbClr val="F2281E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0552" autoAdjust="0"/>
  </p:normalViewPr>
  <p:slideViewPr>
    <p:cSldViewPr>
      <p:cViewPr>
        <p:scale>
          <a:sx n="59" d="100"/>
          <a:sy n="59" d="100"/>
        </p:scale>
        <p:origin x="-49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22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935BE-65B7-46E2-B1F9-D6AB26677BE8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691D-F544-4CC6-8ED8-22A636D02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4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 smtClean="0">
                <a:effectLst/>
              </a:rPr>
              <a:t>오늘날 기업 경영의 가장 큰 화두는 ‘혁신’이다</a:t>
            </a:r>
            <a:r>
              <a:rPr lang="en-US" altLang="ko-KR" sz="800" dirty="0" smtClean="0">
                <a:effectLst/>
              </a:rPr>
              <a:t>. </a:t>
            </a:r>
            <a:r>
              <a:rPr lang="ko-KR" altLang="en-US" sz="800" dirty="0" smtClean="0">
                <a:effectLst/>
              </a:rPr>
              <a:t>이를 위해 많은 기업이 직원들에게 ‘상식을 의심하라’고 말하는데 정말 우리에게 필요한 것은 상식을 의심하는 태도가 아니라 그냥 넘어가도 좋은 상식과 의심해야 하는 상식을 판별할 줄 아는 안목이다</a:t>
            </a:r>
            <a:r>
              <a:rPr lang="en-US" altLang="ko-KR" sz="800" dirty="0" smtClean="0">
                <a:effectLst/>
              </a:rPr>
              <a:t>. </a:t>
            </a:r>
            <a:r>
              <a:rPr lang="ko-KR" altLang="en-US" sz="800" dirty="0" smtClean="0">
                <a:effectLst/>
              </a:rPr>
              <a:t>이 안목을 길러주는 것이 바로 철학이다</a:t>
            </a:r>
            <a:r>
              <a:rPr lang="en-US" altLang="ko-KR" sz="800" dirty="0" smtClean="0">
                <a:effectLst/>
              </a:rPr>
              <a:t>. </a:t>
            </a:r>
            <a:r>
              <a:rPr lang="ko-KR" altLang="en-US" sz="800" dirty="0" smtClean="0">
                <a:effectLst/>
              </a:rPr>
              <a:t>과거 철학자들이 세상과 인간을 향해 던졌던 질문을 통해서 지금 눈앞에 닥친 상황을 냉철하게 분석하는 스마트한 생각의 기술을 배울 수 있다</a:t>
            </a:r>
            <a:endParaRPr lang="en-US" altLang="ko-KR" sz="800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b="0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b="0" dirty="0" smtClean="0">
                <a:effectLst/>
              </a:rPr>
              <a:t> </a:t>
            </a:r>
            <a:r>
              <a:rPr lang="ko-KR" altLang="en-US" sz="800" b="0" dirty="0" smtClean="0">
                <a:effectLst/>
              </a:rPr>
              <a:t>이 책은 사람</a:t>
            </a:r>
            <a:r>
              <a:rPr lang="en-US" altLang="ko-KR" sz="800" b="0" dirty="0" smtClean="0">
                <a:effectLst/>
              </a:rPr>
              <a:t>, </a:t>
            </a:r>
            <a:r>
              <a:rPr lang="ko-KR" altLang="en-US" sz="800" b="0" dirty="0" smtClean="0">
                <a:effectLst/>
              </a:rPr>
              <a:t>조직</a:t>
            </a:r>
            <a:r>
              <a:rPr lang="en-US" altLang="ko-KR" sz="800" b="0" dirty="0" smtClean="0">
                <a:effectLst/>
              </a:rPr>
              <a:t>, </a:t>
            </a:r>
            <a:r>
              <a:rPr lang="ko-KR" altLang="en-US" sz="800" b="0" dirty="0" smtClean="0">
                <a:effectLst/>
              </a:rPr>
              <a:t>사회</a:t>
            </a:r>
            <a:r>
              <a:rPr lang="en-US" altLang="ko-KR" sz="800" b="0" dirty="0" smtClean="0">
                <a:effectLst/>
              </a:rPr>
              <a:t>, </a:t>
            </a:r>
            <a:r>
              <a:rPr lang="ko-KR" altLang="en-US" sz="800" b="0" dirty="0" smtClean="0">
                <a:effectLst/>
              </a:rPr>
              <a:t>사고로 이루어져 있음</a:t>
            </a:r>
            <a:endParaRPr lang="en-US" altLang="ko-KR" sz="800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대부분이 빠져든 </a:t>
            </a:r>
            <a:r>
              <a:rPr lang="ko-KR" altLang="en-US" sz="1000" baseline="0" dirty="0" err="1" smtClean="0"/>
              <a:t>소셜미디어의</a:t>
            </a:r>
            <a:r>
              <a:rPr lang="ko-KR" altLang="en-US" sz="1000" baseline="0" dirty="0" smtClean="0"/>
              <a:t> 이유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누르는 순서는 </a:t>
            </a:r>
            <a:r>
              <a:rPr lang="en-US" altLang="ko-KR" sz="1000" baseline="0" dirty="0" smtClean="0"/>
              <a:t>4-&gt; 3-&gt; 2-&gt; 1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도파민은</a:t>
            </a:r>
            <a:r>
              <a:rPr lang="ko-KR" altLang="en-US" sz="1000" baseline="0" dirty="0" smtClean="0"/>
              <a:t> 각성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의욕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목표지향행동들을 유발하며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그 대상에는 물질적 욕구만이 아니라 음식이나 이성 등 추상적인 개념 즉 근사한 아이디어와 새로운 식견도 포함된다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한가지 덧붙이면 최근 실시된 연구에서 쾌락에 기여하는 물질이 있는데 </a:t>
            </a:r>
            <a:r>
              <a:rPr lang="ko-KR" altLang="en-US" sz="1000" baseline="0" dirty="0" err="1" smtClean="0"/>
              <a:t>오피오이드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실존주의 사상가 </a:t>
            </a:r>
            <a:r>
              <a:rPr lang="ko-KR" altLang="en-US" sz="1000" baseline="0" dirty="0" err="1" smtClean="0"/>
              <a:t>사르트르</a:t>
            </a:r>
            <a:r>
              <a:rPr lang="ko-KR" altLang="en-US" sz="1000" baseline="0" dirty="0" smtClean="0"/>
              <a:t>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나는 어떻게 살아야 하는가 </a:t>
            </a:r>
            <a:r>
              <a:rPr lang="en-US" altLang="ko-KR" sz="1000" baseline="0" dirty="0" smtClean="0"/>
              <a:t>how</a:t>
            </a:r>
            <a:r>
              <a:rPr lang="ko-KR" altLang="en-US" sz="1000" baseline="0" dirty="0" smtClean="0"/>
              <a:t>에 대한 물음을 중시한 입장 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자신의 행동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우리 자신의 행동을 주체적으로 선택한 권리가 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선택은 자유이며 따라서 무엇을 할까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하지 않을 것인가  그러나 자유의 괴로움도 있기 때문에 인간은 자유의 형벌에 처해 있다 라고 말하기도 한다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세계 중 전쟁에 대해서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전쟁은 나의 전쟁이 되어야 하는가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반전운동에 몸을 던지거나 병역을 거부하고 도망칠 수도 있고 자살함으로써 전쟁에 항의할 수도 있지만 그렇게 하지 않았다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남들의 이목을 생각하거나 단지 겁이 많아서 혹은 가족과 나라를 지키고 싶다는 주체적인 의지로 이 전쟁을 받아들여 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충격적 모습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너무나도 평범한 사람이었고 모두 냉철하고 건장한 전사 모습을 하고 있을 것으로 상상했으나 실제로 마주한 그는 무척 왜소하고 기가 약해 보이는 지극히 평범한 인물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그는 단순히 출세하기 위해서 자신에게 주어진 임무를 </a:t>
            </a:r>
            <a:r>
              <a:rPr lang="ko-KR" altLang="en-US" sz="1000" baseline="0" dirty="0" err="1" smtClean="0"/>
              <a:t>출실히</a:t>
            </a:r>
            <a:r>
              <a:rPr lang="ko-KR" altLang="en-US" sz="1000" baseline="0" dirty="0" smtClean="0"/>
              <a:t> 수행하고자 그 무서운 범죄를 저지를 경위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성공한 사람들이 업적을 이루고 명예를 얻은 후에 섹스나 마약에 빠져든 사례들을 많이 알고 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섹스를 이 테두리 안에서 평범하게 해석하면 </a:t>
            </a:r>
            <a:r>
              <a:rPr lang="en-US" altLang="ko-KR" sz="1000" baseline="0" dirty="0" smtClean="0"/>
              <a:t>1</a:t>
            </a:r>
            <a:r>
              <a:rPr lang="ko-KR" altLang="en-US" sz="1000" baseline="0" dirty="0" smtClean="0"/>
              <a:t>단계의 생리적 욕구에 해당하므로 가설에 오류가 있다는 것을 알 수 </a:t>
            </a:r>
            <a:r>
              <a:rPr lang="ko-KR" altLang="en-US" sz="1000" baseline="0" dirty="0" err="1" smtClean="0"/>
              <a:t>있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현실을 더욱 효과적으로 지각하고 쾌적한 관계를 유지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소망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욕망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불안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낙관주의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비관주의에 기인해 예견하지 않는다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미지의 것이나 애매한 것에 겁먹거나 놀라지 않고 오히려 흥미로워한다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자연을 비롯해 자신과 타자를 수용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인간성의 약점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죄책감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유약함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사악함을 받아들일 수 있다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자발성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단순함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자연스러움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행동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사상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욕구에 자발적이다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행동의 특징은 단순하고 자연스러우며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거짓을 꾸미거나 결과를 노리느라 긴장하는 일이 없다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과제 중심적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철학적 윤리적인 기본 문제에 관심이 있으며 넓은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준거기준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속에서 살아간다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나무만 보고 숲을 보지 못하는 일이 없다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폭넓고 보편적인 가치관을 가지고 거시적인 안목으로 일을 한다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초월성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프라이버시의 욕구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혼자 있어도 상처받거나 불안해하지 않는다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고독과 혼자만의 생활을 즐긴다</a:t>
            </a:r>
            <a:r>
              <a:rPr lang="en-US" altLang="ko-KR" sz="16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자율성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–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문화와 환경으로부터의 독립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능동적 인간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언제나 새로운 인식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인생에서 일어나는 일들을 항상 신선하고 천진하게 인식하고 경외와 기쁨 경이로움과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황홀감을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느낀다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신비로운 경험 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체고의 체험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신비로운 체험을 갖고 있다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공동체 의식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대인관계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마음이 넓고 깊은 대인관계를 유지한다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소수의 사람들과 특별히 깊은 유대관계를 맺고 있다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민주적인 성격구조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계급이나 교육제도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정치적 신념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인종과 피부색 등에 관계없이 자신과 잘 맞는 성격의 사람과는 누구와도 잘 지낸다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수단과 목적의 구별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선악의 구별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매우 윤리적이고 확실한 도덕 기준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철학적이고 악의 없는 유머감각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창조성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문화에 편승하기를 거부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800100" lvl="1" indent="-342900" latinLnBrk="0">
              <a:buAutoNum type="arabicParenR"/>
            </a:pP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457200" lvl="1" indent="0" latinLnBrk="0">
              <a:buNone/>
            </a:pP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공의존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원래 알코올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의존증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환자가 그를 간호하는 파트너에게 의존하는 동시에 파트너도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환자를ㄹ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돌보는 행위에서 자신의 존재 가치를 찾아내는 상태가 오랫동안 관찰된 데서 생겨난 개념이다</a:t>
            </a:r>
            <a:r>
              <a:rPr lang="en-US" altLang="ko-KR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관계를 유지하기 위해서 알코올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의존증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자체가 동력이라는 사실을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무의식중에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이해하고 결과적으로 환자가 자립할 기회를 방해하는 </a:t>
            </a:r>
            <a:r>
              <a:rPr lang="ko-KR" altLang="en-US" sz="16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자기중심성을</a:t>
            </a:r>
            <a:r>
              <a:rPr lang="ko-KR" altLang="en-US" sz="16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감추고 있다 </a:t>
            </a:r>
            <a:endParaRPr lang="en-US" altLang="ko-KR" sz="16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000" baseline="0" dirty="0" smtClean="0"/>
              <a:t>625</a:t>
            </a:r>
            <a:r>
              <a:rPr lang="ko-KR" altLang="en-US" sz="1000" baseline="0" dirty="0" smtClean="0"/>
              <a:t>때 미국은 포로가 된 수많은 미군 병사들이 단기간 내 공산주의에 </a:t>
            </a:r>
            <a:r>
              <a:rPr lang="ko-KR" altLang="en-US" sz="1000" baseline="0" dirty="0" err="1" smtClean="0"/>
              <a:t>세뇌당하는</a:t>
            </a:r>
            <a:r>
              <a:rPr lang="ko-KR" altLang="en-US" sz="1000" baseline="0" dirty="0" smtClean="0"/>
              <a:t> 사태</a:t>
            </a:r>
            <a:endParaRPr lang="en-US" altLang="ko-KR" sz="1000" baseline="0" dirty="0" smtClean="0"/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000" baseline="0" dirty="0" smtClean="0"/>
              <a:t>우리는 고문을 가하거나 반론을 강하게 호소하여 </a:t>
            </a:r>
            <a:r>
              <a:rPr lang="ko-KR" altLang="en-US" sz="1000" baseline="0" dirty="0" err="1" smtClean="0"/>
              <a:t>설득하는게</a:t>
            </a:r>
            <a:r>
              <a:rPr lang="ko-KR" altLang="en-US" sz="1000" baseline="0" dirty="0" smtClean="0"/>
              <a:t> 좋은 방법인지 그러나 중국이 실제로 행한 방법은 달랐다</a:t>
            </a:r>
            <a:endParaRPr lang="en-US" altLang="ko-KR" sz="1000" baseline="0" dirty="0" smtClean="0"/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000" baseline="0" smtClean="0"/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000" baseline="0" smtClean="0"/>
              <a:t> 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인지 부조화 이론의 틀에서 미군 포로들의 심리 변화</a:t>
            </a:r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- 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미국에서 나서 자라 공산주의는 적이라고 생각해 왔다</a:t>
            </a:r>
            <a:r>
              <a:rPr lang="en-US" altLang="ko-KR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그런데 포로가 되어 공산주의를 옹호하는 메모를 적었다</a:t>
            </a:r>
            <a:r>
              <a:rPr lang="en-US" altLang="ko-KR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이때 호화로운 포상이 나왔다면 포상을 위해 어쩔 수 없이 메모를 적었다는 명분이 성립되므로 사상과 신조에 반하는 메모를 적었다는 심리적 압박감이 해소된다</a:t>
            </a:r>
            <a:r>
              <a:rPr lang="en-US" altLang="ko-KR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하지만 실제로 받은 것은 담배</a:t>
            </a:r>
            <a:r>
              <a:rPr lang="en-US" altLang="ko-KR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과자 정도의 소소한 포상일 뿐이다 이래서는 사상과 신조에 반하는 메모를 적었다는 심리적 압박에서 벗어나지 못한다</a:t>
            </a:r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 부조화를 해소하려면 어느 한 쪽을 변경해야만 한다</a:t>
            </a:r>
            <a:r>
              <a:rPr lang="en-US" altLang="ko-KR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공산주의를 옹호한다는 메모를 적은 것은 사실이기에 바꿀 수 없고 그렇다면 변경할 수 있는 것은 공산주의는 적이라는 </a:t>
            </a:r>
            <a:r>
              <a:rPr lang="ko-KR" altLang="en-US" sz="1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신조쪽이다</a:t>
            </a:r>
            <a:r>
              <a:rPr lang="en-US" altLang="ko-KR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공산주의는 적이긴 하지만 </a:t>
            </a:r>
            <a:r>
              <a:rPr lang="ko-KR" altLang="en-US" sz="1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몇가지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좋은 점도 있다고 수정함으로 자신의 </a:t>
            </a:r>
            <a:r>
              <a:rPr lang="ko-KR" altLang="en-US" sz="1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행위아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신조사이에서</a:t>
            </a:r>
            <a:r>
              <a:rPr lang="ko-KR" altLang="en-US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발생하는 부조화의 강도를 낮추는 것이다</a:t>
            </a:r>
            <a:r>
              <a:rPr lang="en-US" altLang="ko-KR" sz="1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여우는 손이 닿지 않는 포도에 대한 분한 마음을 저 포도는 엄청 시다라고 생각을 </a:t>
            </a:r>
            <a:r>
              <a:rPr lang="ko-KR" altLang="en-US" sz="1000" baseline="0" dirty="0" err="1" smtClean="0"/>
              <a:t>바꿈을써</a:t>
            </a:r>
            <a:r>
              <a:rPr lang="ko-KR" altLang="en-US" sz="1000" baseline="0" dirty="0" smtClean="0"/>
              <a:t> 해소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니체는 바로 이 점을 문제로 삼아 우리가 갖고 있는 본래의 인식능력과 판단 능력이 </a:t>
            </a:r>
            <a:r>
              <a:rPr lang="ko-KR" altLang="en-US" sz="1000" baseline="0" dirty="0" err="1" smtClean="0"/>
              <a:t>르상티망에</a:t>
            </a:r>
            <a:r>
              <a:rPr lang="ko-KR" altLang="en-US" sz="1000" baseline="0" dirty="0" smtClean="0"/>
              <a:t> 의해 왜곡될 가능성이 있다고 지적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예속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주위에 모두 명품 가방은 자신이 정말로 원하는 물건이 아니고 자신의 라이프스타일과 가치관에는 맞지 않지만 실지도 명품 가방을 구입함으로써 자신이 품고 있는 </a:t>
            </a:r>
            <a:r>
              <a:rPr lang="ko-KR" altLang="en-US" sz="1000" baseline="0" dirty="0" err="1" smtClean="0"/>
              <a:t>르상티망을</a:t>
            </a:r>
            <a:r>
              <a:rPr lang="ko-KR" altLang="en-US" sz="1000" baseline="0" dirty="0" smtClean="0"/>
              <a:t> 해소하려는 사람이 </a:t>
            </a:r>
            <a:r>
              <a:rPr lang="ko-KR" altLang="en-US" sz="1000" baseline="0" dirty="0" err="1" smtClean="0"/>
              <a:t>적지않다</a:t>
            </a:r>
            <a:r>
              <a:rPr lang="ko-KR" altLang="en-US" sz="1000" baseline="0" dirty="0" smtClean="0"/>
              <a:t>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명품의류나 고급 자동차 회사가 매년 새로운 </a:t>
            </a:r>
            <a:r>
              <a:rPr lang="ko-KR" altLang="en-US" sz="1000" baseline="0" dirty="0" err="1" smtClean="0"/>
              <a:t>컬렉션ㄴ과</a:t>
            </a:r>
            <a:r>
              <a:rPr lang="ko-KR" altLang="en-US" sz="1000" baseline="0" dirty="0" smtClean="0"/>
              <a:t> 새로운 모델을 선보이는 이유가 </a:t>
            </a:r>
            <a:r>
              <a:rPr lang="ko-KR" altLang="en-US" sz="1000" baseline="0" dirty="0" err="1" smtClean="0"/>
              <a:t>르망티망을</a:t>
            </a:r>
            <a:r>
              <a:rPr lang="ko-KR" altLang="en-US" sz="1000" baseline="0" dirty="0" smtClean="0"/>
              <a:t> 계속해서 만들어 내서 해소할 수 있는 시장을 만들어 내는 것 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대표적인 </a:t>
            </a:r>
            <a:r>
              <a:rPr lang="ko-KR" altLang="en-US" sz="1000" baseline="0" dirty="0" err="1" smtClean="0"/>
              <a:t>르상티망의</a:t>
            </a:r>
            <a:r>
              <a:rPr lang="ko-KR" altLang="en-US" sz="1000" baseline="0" dirty="0" smtClean="0"/>
              <a:t> 해소하려는 노력 기독교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로마제국이 지배아래에 있던 유대인은 줄곧 빈곤에 허덕였고 부와 권력을 거머쥔 로마인 즉 지배자를 선망하면서도 증오했다 그들을 복수를 위해 신을 만들어 </a:t>
            </a:r>
            <a:r>
              <a:rPr lang="en-US" altLang="ko-KR" sz="1000" baseline="0" dirty="0" smtClean="0"/>
              <a:t>‘</a:t>
            </a:r>
            <a:r>
              <a:rPr lang="ko-KR" altLang="en-US" sz="1000" baseline="0" dirty="0" smtClean="0"/>
              <a:t>로마인은 풍요로운데 우리는 가난으로 </a:t>
            </a:r>
            <a:r>
              <a:rPr lang="ko-KR" altLang="en-US" sz="1000" baseline="0" dirty="0" err="1" smtClean="0"/>
              <a:t>고통받고</a:t>
            </a:r>
            <a:r>
              <a:rPr lang="ko-KR" altLang="en-US" sz="1000" baseline="0" dirty="0" smtClean="0"/>
              <a:t> 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하지만 천국에 갈 수 있는 것은 </a:t>
            </a:r>
            <a:r>
              <a:rPr lang="ko-KR" altLang="en-US" sz="1000" baseline="0" dirty="0" err="1" smtClean="0"/>
              <a:t>우리쪽이다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부자와 권력자들은 신에게 </a:t>
            </a:r>
            <a:r>
              <a:rPr lang="ko-KR" altLang="en-US" sz="1000" baseline="0" dirty="0" err="1" smtClean="0"/>
              <a:t>미움받고</a:t>
            </a:r>
            <a:r>
              <a:rPr lang="ko-KR" altLang="en-US" sz="1000" baseline="0" dirty="0" smtClean="0"/>
              <a:t> 있어서 천국에는 갈 수 없다는 논리를 세웠다 니체는 신이라는 로마인보다 상위에 존재하는 가공의 개념을 창조함으로써 현실 세계의 강자와 약자를 반전시켜 심리적인 복수를 꾀한다고 설명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노동자는 자본가보다 뛰어나다고 주장한 공산당 선언도 같은 맥락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성서도 같은 맥락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이탈리아의 </a:t>
            </a:r>
            <a:r>
              <a:rPr lang="ko-KR" altLang="en-US" sz="1000" baseline="0" dirty="0" err="1" smtClean="0"/>
              <a:t>필리아치라는</a:t>
            </a:r>
            <a:r>
              <a:rPr lang="ko-KR" altLang="en-US" sz="1000" baseline="0" dirty="0" smtClean="0"/>
              <a:t> 오페라는 극 중의 극에서 주인공은 극과 현실을 분간하지 못해 아내를 죽이고 만다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현실에서는 실제 어디까지가 가면이고 어디까지가 얼굴인가 하는 물음이 따라다니다</a:t>
            </a:r>
            <a:r>
              <a:rPr lang="en-US" altLang="ko-KR" sz="1000" baseline="0" dirty="0" smtClean="0"/>
              <a:t>. </a:t>
            </a:r>
          </a:p>
          <a:p>
            <a:r>
              <a:rPr lang="ko-KR" altLang="en-US" sz="1000" baseline="0" dirty="0" smtClean="0"/>
              <a:t>낮에는 부하들을 강압적으로 밀어붙이는 무서운 임원이 밤에는 친구들과 모여 노래방에서 신라게 놀고 있을지도 모르는 일</a:t>
            </a:r>
            <a:r>
              <a:rPr lang="en-US" altLang="ko-KR" sz="1000" baseline="0" dirty="0" smtClean="0"/>
              <a:t>. 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err="1" smtClean="0"/>
              <a:t>에토스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도덕적이라고 믿을 수 있는 사람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사회적으로 가치 있는 일을 하는 사람을 위해 자신의 재능과 시간을 투입하고 싶어 하는 존재 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파토스</a:t>
            </a:r>
            <a:r>
              <a:rPr lang="en-US" altLang="ko-KR" sz="1000" baseline="0" dirty="0" smtClean="0"/>
              <a:t>: </a:t>
            </a:r>
            <a:r>
              <a:rPr lang="ko-KR" altLang="en-US" sz="1000" baseline="0" dirty="0" smtClean="0"/>
              <a:t>미국의 흑인 해방운동을 이끈 </a:t>
            </a:r>
            <a:r>
              <a:rPr lang="ko-KR" altLang="en-US" sz="1000" baseline="0" dirty="0" err="1" smtClean="0"/>
              <a:t>마틴루터킹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의욕이라곤 </a:t>
            </a:r>
            <a:r>
              <a:rPr lang="ko-KR" altLang="en-US" sz="1000" baseline="0" dirty="0" err="1" smtClean="0"/>
              <a:t>눈꼽</a:t>
            </a:r>
            <a:r>
              <a:rPr lang="ko-KR" altLang="en-US" sz="1000" baseline="0" dirty="0" smtClean="0"/>
              <a:t> 만큼도 찾아볼 수 없는 얼굴로 마지못해 차별 철폐의 꿈을 </a:t>
            </a:r>
            <a:r>
              <a:rPr lang="ko-KR" altLang="en-US" sz="1000" baseline="0" dirty="0" smtClean="0"/>
              <a:t>호소했다 </a:t>
            </a:r>
            <a:r>
              <a:rPr lang="ko-KR" altLang="en-US" sz="1000" baseline="0" dirty="0" smtClean="0"/>
              <a:t>어땠을까</a:t>
            </a:r>
            <a:r>
              <a:rPr lang="en-US" altLang="ko-KR" sz="1000" baseline="0" dirty="0" smtClean="0"/>
              <a:t>/ 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로크는 경험론을 창시한 철학자로 널리 알려져 있지만 대학에서는 의학을 공부하여 해부학에 관한 저서도 남긴 인물이다</a:t>
            </a:r>
            <a:r>
              <a:rPr lang="en-US" altLang="ko-KR" sz="1000" baseline="0" dirty="0" smtClean="0"/>
              <a:t>. </a:t>
            </a:r>
          </a:p>
          <a:p>
            <a:r>
              <a:rPr lang="ko-KR" altLang="en-US" sz="1000" baseline="0" dirty="0" smtClean="0"/>
              <a:t>지금은 당연한 내용이지만 로크가 살던 당시에는 획기적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누구나 태어날 때 마음 상태가 백지라는 것은 인간에게 타고난 우열이 없다는 것을 뜻하기 때문에 귀족과 왕족의 자손이든 장인이나 백성의 자식이든 타고난 우열이 없다 이는 모두가 평등한 입장에 선다는 신념을 형성하는 밑거름이 되었다 </a:t>
            </a:r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자유는 무조건 </a:t>
            </a:r>
            <a:r>
              <a:rPr lang="ko-KR" altLang="en-US" sz="1000" baseline="0" dirty="0" err="1" smtClean="0"/>
              <a:t>좋아보이지만</a:t>
            </a:r>
            <a:r>
              <a:rPr lang="ko-KR" altLang="en-US" sz="1000" baseline="0" dirty="0" smtClean="0"/>
              <a:t> 정말 좋기만 </a:t>
            </a:r>
            <a:r>
              <a:rPr lang="ko-KR" altLang="en-US" sz="1000" baseline="0" dirty="0" err="1" smtClean="0"/>
              <a:t>한걸까</a:t>
            </a:r>
            <a:r>
              <a:rPr lang="en-US" altLang="ko-KR" sz="1000" baseline="0" dirty="0" smtClean="0"/>
              <a:t>? </a:t>
            </a:r>
          </a:p>
          <a:p>
            <a:endParaRPr lang="en-US" altLang="ko-KR" sz="1000" baseline="0" dirty="0" smtClean="0"/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n-ea"/>
              <a:cs typeface="+mn-cs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프롬의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분석에 따르면 자유에는 견디기 어려운 고독과 통렬한 책임이 따른다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이 고독과 책임을 감당하고 견디면서 더욱이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징정한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인간성의 발로라고 할 수 있는 자유를 끊임없이 갈구함으로써 비로서 인류에게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바림직한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 사회가 탄생하는 법이다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그러나 자유의 대가로서 필연적으로 만들어지는 폐부를 찌르는 듯한 고독과 책임의 무게에 지친 나머지 그들은 비싼 대가를 치르고 손에 넣은 자유를 내던지고 나치의 전체주의를 택한다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실지로 나치즘의 중심세력에는 소상인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장인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사무직 근로자들로 이루어진 하층 및 중산계급이 있었다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현재는 자유롭게 살아가는 것이 절대선으로 숭상하며 의심을 품지 않으나 정말로 조직이나 커뮤니티에 속박되지 않고 자유로워지면 행복하고 풍요로울까</a:t>
            </a:r>
            <a:r>
              <a:rPr lang="en-US" altLang="ko-KR" sz="1000" baseline="0" dirty="0" smtClean="0"/>
              <a:t>? </a:t>
            </a:r>
            <a:r>
              <a:rPr lang="ko-KR" altLang="en-US" sz="1000" baseline="0" dirty="0" smtClean="0"/>
              <a:t>그러나 우리 구성원들은 아직 자유가 들이미는 책임에 제대로 훈련되어 있지 않다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그렇다면 여러 선택지 들 중에서 우리가 어떤 것을 선택할지를 고민</a:t>
            </a:r>
            <a:endParaRPr lang="en-US" altLang="ko-KR" sz="10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6B30-B225-4D5A-8072-AEBF6EBFC108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8B36-B198-4F19-A982-5F77A6829D0E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CB10-777B-4546-954E-C70BBD9A62C3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7AF-2C4D-49F4-9218-EE766C1F859F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1B1-9843-424E-AE2E-8C781A583B36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BCE2-A762-4F2F-8302-968A7613E07F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0875-2793-4587-9B40-CC6D85458A8C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3A5822-A72A-4A68-8B4F-4094BCC252D3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CA94-180B-4B7B-9927-F130CD94097F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001-3D99-43FB-8B24-BB70CC9C30C3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6D96-D6E3-455B-85DA-2AED441E266B}" type="datetime1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3D0F0C-5B12-4C61-BF54-D89125F5A9A5}" type="datetimeFigureOut">
              <a:rPr lang="ko-KR" altLang="en-US" smtClean="0"/>
              <a:pPr/>
              <a:t>2019-05-13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1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009" y="1974809"/>
            <a:ext cx="435597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652120" y="3933056"/>
            <a:ext cx="2396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+mj-ea"/>
                <a:ea typeface="+mj-ea"/>
                <a:cs typeface="Arial" panose="020B0604020202020204" pitchFamily="34" charset="0"/>
              </a:rPr>
              <a:t>SCG 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latin typeface="+mj-ea"/>
                <a:ea typeface="+mj-ea"/>
                <a:cs typeface="Arial" panose="020B0604020202020204" pitchFamily="34" charset="0"/>
              </a:rPr>
              <a:t>2019. 05. 20</a:t>
            </a:r>
            <a:endParaRPr lang="en-US" altLang="ko-KR" sz="24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+mj-ea"/>
                <a:ea typeface="+mj-ea"/>
                <a:cs typeface="Arial" panose="020B0604020202020204" pitchFamily="34" charset="0"/>
              </a:rPr>
              <a:t>김현</a:t>
            </a:r>
            <a:r>
              <a:rPr lang="ko-KR" altLang="en-US" sz="2400" dirty="0">
                <a:latin typeface="+mj-ea"/>
                <a:ea typeface="+mj-ea"/>
                <a:cs typeface="Arial" panose="020B0604020202020204" pitchFamily="34" charset="0"/>
              </a:rPr>
              <a:t>정</a:t>
            </a:r>
            <a:endParaRPr lang="en-US" altLang="ko-KR" sz="2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82577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+mj-ea"/>
                <a:ea typeface="+mj-ea"/>
              </a:rPr>
              <a:t>야마구치</a:t>
            </a:r>
            <a:r>
              <a:rPr lang="ko-KR" altLang="en-US" sz="2400" b="1" dirty="0" smtClean="0">
                <a:latin typeface="+mj-ea"/>
                <a:ea typeface="+mj-ea"/>
              </a:rPr>
              <a:t> </a:t>
            </a:r>
            <a:r>
              <a:rPr lang="ko-KR" altLang="en-US" sz="2400" b="1" dirty="0" err="1" smtClean="0">
                <a:latin typeface="+mj-ea"/>
                <a:ea typeface="+mj-ea"/>
              </a:rPr>
              <a:t>슈</a:t>
            </a:r>
            <a:r>
              <a:rPr lang="ko-KR" altLang="en-US" sz="2400" b="1" dirty="0" smtClean="0">
                <a:latin typeface="+mj-ea"/>
                <a:ea typeface="+mj-ea"/>
              </a:rPr>
              <a:t> 지음 </a:t>
            </a:r>
            <a:endParaRPr lang="ko-KR" altLang="en-US" sz="2400" b="1" dirty="0">
              <a:latin typeface="+mj-ea"/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3456384" cy="481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9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539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05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노력하면 구원받을 수 있다고 신은 말하지 않았다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예정설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장칼뱅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예정설에 따르면 깊은 신앙심이나 많은 선행은 그 사람이 신에게 구원받는 여부와는 관계가 없다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노력여부와 상관없이 대가를 받을 사람과 받지 못한 사람이 미리 결정되어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이러한 사고는 우리가 일반적으로 생각하는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동기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의 인식과 크게 모순을 일으킨다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불교에서는 모든 일이 원인에서 발생한 결과이며 원인 없이는 아무 일도 생기지 않는다는 인과율을 중시한다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불교에 영향을 받은 동양에서는 인과 응보가 익숙하지만 프로테스탄티즘에서는 그렇지 않다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노력 여부에 관계없이 구원받을 사람은 미리 정해져 있다는 믿음이 사람을 무기력하게 만들까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베버에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따르면 실제도 대다수의 사람은 자신이야말로 구원받기로 선택된 인간이라는 증거를 얻기 위해 금융적으로 자신의 일에 몰두했다는 논리를 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인사 평가 제도를 설계할 때는 노력한 사람과 성과를 낸 사람이 그에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걸맞는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대가를 받아야 한다고 사고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그러나 실제로는 어떤가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추구했던 대로 잘 실현되고 있는가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아마도 많은 사람이 부정할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오히려 인사 평가의 결과를 기대하고 희망을 가지는 사람보다 승진하거나 출세하는 사람은 미리 정해져 있다고 느끼는 사람이 더 많을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노동과 대가가 정확하게 수직적으로 상관관계를 보인다면 인간은 아마도 일하지 않을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아무런 설렘도 기쁨도 없을 테니까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10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134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00015"/>
            <a:ext cx="8208912" cy="861774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06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타고난 능력이란 없다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경험을 통해 인간은 무엇이든 될 수 있다 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타불라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라사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존 로크 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타불라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라사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아무것도 쓰여 있지 않은 석판이라는 의미로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타불라는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태블릿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즉 판이라는 단어의 어원이다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어떤 일이든 실제로 존재하는 것에 대한 우리의 생각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즉 현실 세계에 관한 이해는 직접 감각을 통해 얻은 경험에 의해 이끌리든가 아니면 간접 경험으로부터 도출된 요소가 바탕이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사람은 경험과 학습에 의해 얼마든지 배울 수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있다라면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이 주재는 인생의 어느 시점에나 적용해 볼 수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인간의 수면이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100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세에 이르는 시대에는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다시 새롭게 배우는 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이 매우 중요한 논점이다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특히 오늘날처럼 기술의 발달이 두드러지는 사회에서는 한번 배운 지식이 금세 진부해지고 마는 경향이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이 사실을 생각할 때 자신의 경험을 초기화 시킬 수 있느냐가 관건이다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머릿속을 새하얀 석판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즉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타블라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라사로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되돌릴 수 있을까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그리고 되돌렸을 때 거기에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의미있는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 경험과 지식을 새겨 넣을 수 있을까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?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11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3352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861774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07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자유는 견디기 어려운 고독과 통렬한 책임을 동반한다 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자유로부터의 도피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에리히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프롬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왜 비싼 대가를 치르고 획득한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자유의 과실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을 맛본 근대인이 그것을 내던져버리고 파시즘의 전체주의에 그토록 열광했을까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이들의 성향은 권위주의적 성격으로 스스로 권위를 갖고 싶어 하고 동시에 다른 사람을 복종시키고 싶어한다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한마디로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자신보다 위에 있는 사람에게는 아침하고 아랫사람에게는 거만하게 구는 인간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인간이 이상으로 여기는 개인의 성장과 행복을 실현하기 위해서는 자신을 분리할 것이 아니라 스스로 매사를 생각하고 느끼고 이야기 하는 것이 중요하다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더욱이 무엇보다도 꼭 필요한 것은 자신 그대로의 모습으로 살아가는 데 용기와 강인함을 지니고 자아를 철저하게 긍정하는 일이다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12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112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539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08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불확실한 것에 매력을 느끼는 인간의 본석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대가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스키</a:t>
            </a:r>
            <a:r>
              <a:rPr lang="ko-KR" altLang="en-US" sz="20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너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왜 비싼 대가를 치르고 획득한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자유의 과실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을 맛본 근대인이 그것을 내던져버리고 파시즘의 전체주의에 그토록 열광했을까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이들의 성향은 권위주의적 성격으로 스스로 권위를 갖고 싶어 하고 동시에 다른 사람을 복종시키고 싶어한다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한마디로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자신보다 위에 있는 사람에게는 아침하고 아랫사람에게는 거만하게 구는 인간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인간이 이상으로 여기는 개인의 성장과 행복을 실현하기 위해서는 자신을 분리할 것이 아니라 스스로 매사를 생각하고 느끼고 이야기 하는 것이 중요하다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더욱이 무엇보다도 꼭 필요한 것은 자신 그대로의 모습으로 살아가는 데 용기와 강인함을 지니고 자아를 철저하게 긍정하는 일이다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13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2766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539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08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불확실한 것에 매력을 느끼는 인간의 본석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대가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스키</a:t>
            </a:r>
            <a:r>
              <a:rPr lang="ko-KR" altLang="en-US" sz="20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너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스키너의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상자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 유명한 손잡이를 누르면 먹이가 나오는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스키너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상자를 통해 쥐가 어떤 조건에서 손잡이를 더 많이 누르는지 실험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AutoNum type="arabicParenR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고정간격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스케쥴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손잡이를 누르는 것과 관계없이 일정한 시간간격으로 먹이가 나온다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AutoNum type="arabicParenR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변동가격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스케쥴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손잡이를 누르는 것과 관계없이 불규칙적인 간격으로 먹이가 나온다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AutoNum type="arabicParenR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고정비율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스케쥴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손잡이를 누르면 반드시 먹이가 나온다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AutoNum type="arabicParenR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변동비율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스케쥴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손잡이를 누르면 불확실하게 먹이가 나온다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행동강화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행위는 그 행위로 인한 대가가 반드시 주어진다는 것을 알고 있을 때보다도 대가가 불확실하게 주어질 때 더욱 효과적으로 강화된다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도박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파친고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확률을 변동시켜서 대가를 주는 구조로 도박에 빠져들게 된다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소셜미디어가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사람에게 주는 대가가 바로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도파민이다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정신 차려보면 어느새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트위터나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페이스북을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들여보고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메시지를 알리는 표시가 뜨면 내용을 확인하지 않고는 견딜 수가 없다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이러한 행위를 도파민의 조화라고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14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999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539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09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인생을 예술 작품으로 대한다면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앙가주망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사르트르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앙가주망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주체적으로 관계한 일에 참여한다는 뜻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AutoNum type="arabicParenR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 자신의 행동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AutoNum type="arabicParenR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대상인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세계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 –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우리의 능력과 인생 자체를 사용해 어떤 계획을 실현하는데 이때 우리에게 일어나는 일은 모두 그 계획의 일부로 받아들여야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 -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전쟁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외부의 현실과 자신을 별개로 생각하나 외부의 현실은 우리가 어떤 시도를 하느냐에 따라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, 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그러한 현실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이 된 것이므로 외부의 현실은 곧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나의 일부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이고 나는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외부현실의 일부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그렇기에 더더욱 그 현실을 자신의 일로 주체적으로 받아들여 더 좋은 방향으로 이끌고자 하는 태도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33CC"/>
                </a:solidFill>
                <a:latin typeface="+mj-ea"/>
                <a:ea typeface="+mj-ea"/>
              </a:rPr>
              <a:t>즉 앙가주망이 중요하다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33CC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우리의 목표가 자신의 존재와 자유를 명확히 인식하고 그 가치를 인정하는 것인데도 많은 사람이 그 자유를 누리지 못하고 사회와 조직이 지시한 대로 행동하는 고지식한 사고에 갇혀 있다고 지적했다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그의 말대로 직업 같은 건 자유롭게 선택하면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될텐데도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그 자유를 견디지 못하고 취직 인기 순위의 상위에 올라있는 회사만 원하는 것은 전형적인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융통성 없는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사고다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자유롭다는 것은 사회나 조직이 바람직하다고 여기는 가치를 손에 넣는 게 아니라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자신이 스스로 선택하고 결정하는 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우리는 세계라는 작품을 제작하는데 공동으로 관여하는 아티스트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그렇기에 이 세계를 어떻게 만들고 싶은가에 대한 비전을 가지고 생활해야 한다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15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9601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07831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9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10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악의가 없어도 누구나 악인이 될 수 있다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 –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악의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평범성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한나 아렌트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아돌프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아이히만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유대인 학살계획을 꾸밀 때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600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만명을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처리하기 위한 효율적인 시스템 구축과 운영에 주도적 역할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악의 평범성에 관한 보고서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우리가 일반적으로 생각하는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악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과는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다른인식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vl="1" latinLnBrk="0"/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악이란 시스템을 무비판적으로 받아들이는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악을 의도하지 않고 수동적으로 저지를 데에 악의 본질이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 가운데 얼마나 시스템에 내재된 위험에  비판적인 태도를 갖고 있는지 적어도 약간의 거리를 두고 시스템 자체를 바라보고 있는지를 생각해 보면 매우 걱정스럽다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우리는 대부분 현행 시스템의 악폐에 대해서 생각하기 전에 그 제도 안에서 능숙하게 살아나갈 수 있는 방법을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무의식중에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먼저 생각한다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악행은 그 잔인함에 어울릴 만한 괴물이 저지른 것이 아니라 생각하기를 멈추고 그저 시스템에 올라타 그것을 햄스터처럼 뱅글뱅글 돌리는 데만 열심이었던 하급관리에 의해 일어났다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평범한 인간이야말로 극도의 악이 될 수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스스로 생각하기를 포기한 사람은 누구나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아이히만처럼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될 가능성이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 가능성을 분명히 인식하고 사고하기를 멈추면 안 된다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16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373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861774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11.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자아실현을 이룬 사람일수록 인맥이 넓지 않다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자아실현적 인간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매슬로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매슬로의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욕구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5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단계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생리적욕구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안전의 욕구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소속과 애정의 욕구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존중의 욕구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자아실현의 욕구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자아실현을 이룬 역사적 인물의 공통적인 특징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15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가지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중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2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가지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1)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초월성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–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프라이버시의 욕구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2)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대인관계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매슬로의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고찰에 의하면 성공한 인물들 가운데서도 두드러지는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자아실현형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인간은 오히려 고립 성향이 있고 극소수 사람들과만 깊은 관계를 유지한다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매슬로의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지적은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소셜미디어를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통해 점점 얕고 넓어지는 우리의 인간관계를 다시 한 번 되돌아보게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장자도 군자의 교제는 물과 같이 담백하여 영원히 변함이 없고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소인배의 교제는 단 술과 같아 오래가지 못한다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소인의 교제는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까닭없이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이루어지므로 자립성이 없다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서로가 서로에게 의존하는 상황이 되어 그 관계에서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빠져나오지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못하고 질척거리며 사귀는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이를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공의존이라고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표현한다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17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9496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861774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12.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행동을 정당화하기 위해 기꺼이 생각을 바꾸는 사람들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인지 부조화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리언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페스팅어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포로가 된 미군에게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공산주의에도 좋은 점은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는 간단한 메모를 적게 하고 그 포상으로 담배나 과자 같은 아주 사소한 것을 주었다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단지 이것만으로도 미군 포로는 착착 공산주의로 돌아섰다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우리는 신념이 행동을 결정한다고 생각하지만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실제로 인과관계는 그 반대라는 사실을 인지 부조화 이론은 시사한다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외부 환경의 영향을 받아 행동이 일어나고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나중에 그 행동에 합치 되도록 의사가 형성된다</a:t>
            </a:r>
            <a:r>
              <a:rPr lang="en-US" altLang="ko-KR" sz="160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latinLnBrk="0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18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328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539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11.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불확실한 것에 매력을 느끼는 인간의 본석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대가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스키</a:t>
            </a:r>
            <a:r>
              <a:rPr lang="ko-KR" altLang="en-US" sz="20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너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왜 비싼 대가를 치르고 획득한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자유의 과실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을 맛본 근대인이 그것을 내던져버리고 파시즘의 전체주의에 그토록 열광했을까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이들의 성향은 권위주의적 성격으로 스스로 권위를 갖고 싶어 하고 동시에 다른 사람을 복종시키고 싶어한다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한마디로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자신보다 위에 있는 사람에게는 아침하고 아랫사람에게는 거만하게 구는 인간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인간이 이상으로 여기는 개인의 성장과 행복을 실현하기 위해서는 자신을 분리할 것이 아니라 스스로 매사를 생각하고 느끼고 이야기 하는 것이 중요하다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더욱이 무엇보다도 꼭 필요한 것은 자신 그대로의 모습으로 살아가는 데 용기와 강인함을 지니고 자아를 철저하게 긍정하는 일이다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19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3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1417368" y="1081265"/>
            <a:ext cx="2880320" cy="312274"/>
          </a:xfrm>
          <a:prstGeom prst="rect">
            <a:avLst/>
          </a:prstGeom>
          <a:solidFill>
            <a:srgbClr val="7AB5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1052736"/>
            <a:ext cx="29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지은이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야마구치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슈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갈매기형 수장 36"/>
          <p:cNvSpPr/>
          <p:nvPr/>
        </p:nvSpPr>
        <p:spPr>
          <a:xfrm>
            <a:off x="1119251" y="114502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8" name="갈매기형 수장 37"/>
          <p:cNvSpPr/>
          <p:nvPr/>
        </p:nvSpPr>
        <p:spPr>
          <a:xfrm>
            <a:off x="971600" y="114502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4768" y="2533488"/>
            <a:ext cx="79839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863" indent="-296863" latinLnBrk="0">
              <a:buFont typeface="Arial" pitchFamily="34" charset="0"/>
              <a:buChar char="•"/>
            </a:pPr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 smtClean="0"/>
              <a:t>세계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위 경영 인사 컨설팅 기업 </a:t>
            </a:r>
            <a:r>
              <a:rPr lang="ko-KR" altLang="en-US" sz="1600" dirty="0" err="1" smtClean="0"/>
              <a:t>콘페리헤어그룹의</a:t>
            </a:r>
            <a:r>
              <a:rPr lang="ko-KR" altLang="en-US" sz="1600" dirty="0" smtClean="0"/>
              <a:t> 시니어 파트너</a:t>
            </a:r>
            <a:endParaRPr lang="en-US" altLang="ko-KR" sz="1600" dirty="0" smtClean="0"/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 smtClean="0"/>
              <a:t>현재 </a:t>
            </a:r>
            <a:r>
              <a:rPr lang="ko-KR" altLang="en-US" sz="1600" dirty="0" err="1"/>
              <a:t>콘페리헤이그룹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Korn</a:t>
            </a:r>
            <a:r>
              <a:rPr lang="en-US" altLang="ko-KR" sz="1600" dirty="0"/>
              <a:t> Ferry Hay Group)</a:t>
            </a:r>
            <a:r>
              <a:rPr lang="ko-KR" altLang="en-US" sz="1600" dirty="0"/>
              <a:t>의 시니어 파트너이자 </a:t>
            </a:r>
            <a:r>
              <a:rPr lang="ko-KR" altLang="en-US" sz="1600" dirty="0" err="1"/>
              <a:t>히토쓰바시</a:t>
            </a:r>
            <a:r>
              <a:rPr lang="ko-KR" altLang="en-US" sz="1600" dirty="0"/>
              <a:t> 대학교 </a:t>
            </a:r>
            <a:r>
              <a:rPr lang="ko-KR" altLang="en-US" sz="1600" dirty="0" err="1"/>
              <a:t>경영관리연구과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겸임교수</a:t>
            </a:r>
            <a:endParaRPr lang="en-US" altLang="ko-KR" sz="1600" dirty="0" smtClean="0"/>
          </a:p>
          <a:p>
            <a:pPr latinLnBrk="0"/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/>
              <a:t>게이오 대학교 철학과를 졸업하고 동 대학원 미학미술사 석사 과정을 </a:t>
            </a:r>
            <a:r>
              <a:rPr lang="ko-KR" altLang="en-US" sz="1600" dirty="0" smtClean="0"/>
              <a:t>수료</a:t>
            </a:r>
            <a:endParaRPr lang="en-US" altLang="ko-KR" sz="1600" dirty="0" smtClean="0"/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 smtClean="0"/>
              <a:t>일본 </a:t>
            </a:r>
            <a:r>
              <a:rPr lang="ko-KR" altLang="en-US" sz="1600" dirty="0"/>
              <a:t>최대 광고 회사 </a:t>
            </a:r>
            <a:r>
              <a:rPr lang="ko-KR" altLang="en-US" sz="1600" dirty="0" err="1"/>
              <a:t>덴쓰</a:t>
            </a:r>
            <a:r>
              <a:rPr lang="en-US" altLang="ko-KR" sz="1600" dirty="0"/>
              <a:t>(</a:t>
            </a:r>
            <a:r>
              <a:rPr lang="ko-KR" altLang="en-US" sz="1600" dirty="0"/>
              <a:t>電通</a:t>
            </a:r>
            <a:r>
              <a:rPr lang="en-US" altLang="ko-KR" sz="1600" dirty="0"/>
              <a:t>)</a:t>
            </a:r>
            <a:r>
              <a:rPr lang="ko-KR" altLang="en-US" sz="1600" dirty="0"/>
              <a:t>를 시작으로 보스턴컨설팅그룹</a:t>
            </a:r>
            <a:r>
              <a:rPr lang="en-US" altLang="ko-KR" sz="1600" dirty="0"/>
              <a:t>(Boston Consulting Group)</a:t>
            </a:r>
            <a:r>
              <a:rPr lang="ko-KR" altLang="en-US" sz="1600" dirty="0"/>
              <a:t>과 </a:t>
            </a:r>
            <a:r>
              <a:rPr lang="en-US" altLang="ko-KR" sz="1600" dirty="0"/>
              <a:t>AT </a:t>
            </a:r>
            <a:r>
              <a:rPr lang="ko-KR" altLang="en-US" sz="1600" dirty="0" err="1"/>
              <a:t>커니</a:t>
            </a:r>
            <a:r>
              <a:rPr lang="en-US" altLang="ko-KR" sz="1600" dirty="0"/>
              <a:t>(A.T. Kearney)</a:t>
            </a:r>
            <a:r>
              <a:rPr lang="ko-KR" altLang="en-US" sz="1600" dirty="0"/>
              <a:t>를 거쳐 조직 개발</a:t>
            </a:r>
            <a:r>
              <a:rPr lang="en-US" altLang="ko-KR" sz="1600" dirty="0"/>
              <a:t>, </a:t>
            </a:r>
            <a:r>
              <a:rPr lang="ko-KR" altLang="en-US" sz="1600" dirty="0"/>
              <a:t>혁신</a:t>
            </a:r>
            <a:r>
              <a:rPr lang="en-US" altLang="ko-KR" sz="1600" dirty="0"/>
              <a:t>, </a:t>
            </a:r>
            <a:r>
              <a:rPr lang="ko-KR" altLang="en-US" sz="1600" dirty="0"/>
              <a:t>인재 육성</a:t>
            </a:r>
            <a:r>
              <a:rPr lang="en-US" altLang="ko-KR" sz="1600" dirty="0"/>
              <a:t>, </a:t>
            </a:r>
            <a:r>
              <a:rPr lang="ko-KR" altLang="en-US" sz="1600" dirty="0"/>
              <a:t>리더십 분야의 전문 컨설턴트로 자리매김했다</a:t>
            </a:r>
            <a:r>
              <a:rPr lang="en-US" altLang="ko-KR" sz="1600" dirty="0"/>
              <a:t>. </a:t>
            </a:r>
            <a:r>
              <a:rPr lang="ko-KR" altLang="en-US" sz="1600" dirty="0"/>
              <a:t>현장에서 철학적 사고로 문제를 해결해 온 경험을 살려 유수의 비즈니스 스쿨에서 ‘지적 생산 기술’</a:t>
            </a:r>
            <a:r>
              <a:rPr lang="en-US" altLang="ko-KR" sz="1600" dirty="0"/>
              <a:t>, ‘</a:t>
            </a:r>
            <a:r>
              <a:rPr lang="ko-KR" altLang="en-US" sz="1600" dirty="0"/>
              <a:t>지적 전략’을 가르쳐 왔다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 smtClean="0"/>
              <a:t>저서 </a:t>
            </a:r>
            <a:r>
              <a:rPr lang="en-US" altLang="ko-KR" sz="1600" dirty="0"/>
              <a:t>《</a:t>
            </a:r>
            <a:r>
              <a:rPr lang="ko-KR" altLang="en-US" sz="1600" dirty="0"/>
              <a:t>그들은 어떻게 지적 성과를 내는가</a:t>
            </a:r>
            <a:r>
              <a:rPr lang="en-US" altLang="ko-KR" sz="1600" dirty="0"/>
              <a:t>》, 《</a:t>
            </a:r>
            <a:r>
              <a:rPr lang="ko-KR" altLang="en-US" sz="1600" dirty="0"/>
              <a:t>세계의 리더들은 왜 직감을 단련하는가</a:t>
            </a:r>
            <a:r>
              <a:rPr lang="en-US" altLang="ko-KR" sz="1600" dirty="0"/>
              <a:t>》, 《</a:t>
            </a:r>
            <a:r>
              <a:rPr lang="ko-KR" altLang="en-US" sz="1600" dirty="0"/>
              <a:t>읽는 대로 일이 된다</a:t>
            </a:r>
            <a:r>
              <a:rPr lang="en-US" altLang="ko-KR" sz="1600" dirty="0" smtClean="0"/>
              <a:t>》</a:t>
            </a:r>
          </a:p>
          <a:p>
            <a:pPr marL="296863" indent="-296863" latinLnBrk="0"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27007" y="5996104"/>
            <a:ext cx="2410097" cy="365125"/>
          </a:xfrm>
        </p:spPr>
        <p:txBody>
          <a:bodyPr/>
          <a:lstStyle/>
          <a:p>
            <a:pPr algn="ctr"/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 algn="ctr"/>
              <a:t>2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84" y="253590"/>
            <a:ext cx="2209386" cy="22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6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539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11.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불확실한 것에 매력을 느끼는 인간의 본석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대가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스키</a:t>
            </a:r>
            <a:r>
              <a:rPr lang="ko-KR" altLang="en-US" sz="20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너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왜 비싼 대가를 치르고 획득한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자유의 과실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을 맛본 근대인이 그것을 내던져버리고 파시즘의 전체주의에 그토록 열광했을까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이들의 성향은 권위주의적 성격으로 스스로 권위를 갖고 싶어 하고 동시에 다른 사람을 복종시키고 싶어한다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한마디로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자신보다 위에 있는 사람에게는 아침하고 아랫사람에게는 거만하게 구는 인간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인간이 이상으로 여기는 개인의 성장과 행복을 실현하기 위해서는 자신을 분리할 것이 아니라 스스로 매사를 생각하고 느끼고 이야기 하는 것이 중요하다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더욱이 무엇보다도 꼭 필요한 것은 자신 그대로의 모습으로 살아가는 데 용기와 강인함을 지니고 자아를 철저하게 긍정하는 일이다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20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3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148" y="28489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INDEX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1340768"/>
            <a:ext cx="72008" cy="4824536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836712"/>
            <a:ext cx="84969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/>
            </a:r>
            <a:br>
              <a:rPr lang="ko-KR" altLang="en-US" sz="1500" b="1" dirty="0"/>
            </a:br>
            <a:r>
              <a:rPr lang="en-US" altLang="ko-KR" sz="1500" b="1" dirty="0" smtClean="0"/>
              <a:t>1</a:t>
            </a:r>
            <a:r>
              <a:rPr lang="ko-KR" altLang="en-US" sz="1500" b="1" dirty="0"/>
              <a:t>부 </a:t>
            </a:r>
            <a:r>
              <a:rPr lang="ko-KR" altLang="en-US" sz="1500" b="1" dirty="0" smtClean="0"/>
              <a:t>무기가 되는 철학  </a:t>
            </a:r>
            <a:r>
              <a:rPr lang="ko-KR" altLang="en-US" sz="1500" dirty="0"/>
              <a:t/>
            </a:r>
            <a:br>
              <a:rPr lang="ko-KR" altLang="en-US" sz="1500" dirty="0"/>
            </a:br>
            <a:r>
              <a:rPr lang="en-US" altLang="ko-KR" sz="1500" dirty="0" smtClean="0"/>
              <a:t>- </a:t>
            </a:r>
            <a:r>
              <a:rPr lang="ko-KR" altLang="en-US" sz="1600" dirty="0" smtClean="0"/>
              <a:t>철학을 </a:t>
            </a:r>
            <a:r>
              <a:rPr lang="ko-KR" altLang="en-US" sz="1600" dirty="0"/>
              <a:t>배우는 새로운 방법 </a:t>
            </a:r>
            <a:br>
              <a:rPr lang="ko-KR" altLang="en-US" sz="1600" dirty="0"/>
            </a:br>
            <a:r>
              <a:rPr lang="en-US" altLang="ko-KR" sz="1600" dirty="0" smtClean="0"/>
              <a:t>- </a:t>
            </a:r>
            <a:r>
              <a:rPr lang="ko-KR" altLang="en-US" sz="1600" dirty="0" smtClean="0"/>
              <a:t>왜 </a:t>
            </a:r>
            <a:r>
              <a:rPr lang="ko-KR" altLang="en-US" sz="1600" dirty="0"/>
              <a:t>철학 앞에서 좌절하는가</a:t>
            </a:r>
            <a:r>
              <a:rPr lang="en-US" altLang="ko-KR" sz="1600" dirty="0"/>
              <a:t>? </a:t>
            </a:r>
            <a:endParaRPr lang="en-US" altLang="ko-KR" sz="1500" dirty="0" smtClean="0"/>
          </a:p>
          <a:p>
            <a:endParaRPr lang="en-US" altLang="ko-KR" sz="1500" b="1" dirty="0"/>
          </a:p>
          <a:p>
            <a:r>
              <a:rPr lang="ko-KR" altLang="en-US" sz="1500" b="1" dirty="0" smtClean="0"/>
              <a:t>제 </a:t>
            </a:r>
            <a:r>
              <a:rPr lang="en-US" altLang="ko-KR" sz="1500" b="1" dirty="0" smtClean="0"/>
              <a:t>2</a:t>
            </a:r>
            <a:r>
              <a:rPr lang="ko-KR" altLang="en-US" sz="1500" b="1" dirty="0" smtClean="0"/>
              <a:t>부 지적 전투력을 최대화하는 </a:t>
            </a:r>
            <a:r>
              <a:rPr lang="en-US" altLang="ko-KR" sz="1500" b="1" dirty="0" smtClean="0"/>
              <a:t>50</a:t>
            </a:r>
            <a:r>
              <a:rPr lang="ko-KR" altLang="en-US" sz="1500" b="1" dirty="0" smtClean="0"/>
              <a:t>가지 철학 사상 </a:t>
            </a:r>
            <a:r>
              <a:rPr lang="ko-KR" altLang="en-US" sz="1500" dirty="0"/>
              <a:t/>
            </a:r>
            <a:br>
              <a:rPr lang="ko-KR" altLang="en-US" sz="1500" dirty="0"/>
            </a:br>
            <a:r>
              <a:rPr lang="ko-KR" altLang="en-US" sz="1500" b="1" dirty="0" smtClean="0"/>
              <a:t>    제 </a:t>
            </a:r>
            <a:r>
              <a:rPr lang="en-US" altLang="ko-KR" sz="1500" b="1" dirty="0" smtClean="0"/>
              <a:t>1</a:t>
            </a:r>
            <a:r>
              <a:rPr lang="ko-KR" altLang="en-US" sz="1500" b="1" dirty="0" smtClean="0"/>
              <a:t>장 사람에 관한 핵심 </a:t>
            </a:r>
            <a:r>
              <a:rPr lang="ko-KR" altLang="en-US" sz="1500" b="1" dirty="0" err="1" smtClean="0"/>
              <a:t>콘셉트</a:t>
            </a:r>
            <a:r>
              <a:rPr lang="ko-KR" altLang="en-US" sz="1500" b="1" dirty="0" smtClean="0"/>
              <a:t> </a:t>
            </a:r>
            <a:r>
              <a:rPr lang="en-US" altLang="ko-KR" sz="1500" b="1" dirty="0" smtClean="0"/>
              <a:t>‘</a:t>
            </a:r>
            <a:r>
              <a:rPr lang="ko-KR" altLang="en-US" sz="1500" b="1" dirty="0" smtClean="0"/>
              <a:t>왜 이 사람은 이렇게 행동할까</a:t>
            </a:r>
            <a:r>
              <a:rPr lang="en-US" altLang="ko-KR" sz="1500" b="1" dirty="0" smtClean="0"/>
              <a:t>?’ </a:t>
            </a:r>
            <a:r>
              <a:rPr lang="ko-KR" altLang="en-US" sz="1500" dirty="0"/>
              <a:t/>
            </a:r>
            <a:br>
              <a:rPr lang="ko-KR" altLang="en-US" sz="1500" dirty="0"/>
            </a:br>
            <a:r>
              <a:rPr lang="ko-KR" altLang="en-US" sz="1500" dirty="0"/>
              <a:t/>
            </a:r>
            <a:br>
              <a:rPr lang="ko-KR" altLang="en-US" sz="1500" dirty="0"/>
            </a:br>
            <a:r>
              <a:rPr lang="en-US" altLang="ko-KR" sz="1600" dirty="0"/>
              <a:t>01 </a:t>
            </a:r>
            <a:r>
              <a:rPr lang="ko-KR" altLang="en-US" sz="1600" dirty="0"/>
              <a:t>타인의 시기심을 관찰하면 비즈니스 기회가 보인다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프리드리히</a:t>
            </a:r>
            <a:r>
              <a:rPr lang="ko-KR" altLang="en-US" sz="1600" dirty="0"/>
              <a:t> 니체</a:t>
            </a:r>
            <a:r>
              <a:rPr lang="en-US" altLang="ko-KR" sz="1600" dirty="0"/>
              <a:t>_</a:t>
            </a:r>
            <a:r>
              <a:rPr lang="ko-KR" altLang="en-US" sz="1600" dirty="0" err="1"/>
              <a:t>르상티망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02 </a:t>
            </a:r>
            <a:r>
              <a:rPr lang="ko-KR" altLang="en-US" sz="1600" dirty="0"/>
              <a:t>우리는 모두 가면을 쓰고 살아간다 </a:t>
            </a:r>
            <a:r>
              <a:rPr lang="en-US" altLang="ko-KR" sz="1600" dirty="0"/>
              <a:t>(</a:t>
            </a:r>
            <a:r>
              <a:rPr lang="ko-KR" altLang="en-US" sz="1600" dirty="0"/>
              <a:t>칼 </a:t>
            </a:r>
            <a:r>
              <a:rPr lang="ko-KR" altLang="en-US" sz="1600" dirty="0" err="1"/>
              <a:t>구스타프</a:t>
            </a:r>
            <a:r>
              <a:rPr lang="ko-KR" altLang="en-US" sz="1600" dirty="0"/>
              <a:t> 융</a:t>
            </a:r>
            <a:r>
              <a:rPr lang="en-US" altLang="ko-KR" sz="1600" dirty="0"/>
              <a:t>_</a:t>
            </a:r>
            <a:r>
              <a:rPr lang="ko-KR" altLang="en-US" sz="1600" dirty="0"/>
              <a:t>페르소나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03 </a:t>
            </a:r>
            <a:r>
              <a:rPr lang="ko-KR" altLang="en-US" sz="1600" dirty="0"/>
              <a:t>성과급으로 혁신을 유도할 수 있을까</a:t>
            </a:r>
            <a:r>
              <a:rPr lang="en-US" altLang="ko-KR" sz="1600" dirty="0"/>
              <a:t>?(</a:t>
            </a:r>
            <a:r>
              <a:rPr lang="ko-KR" altLang="en-US" sz="1600" dirty="0"/>
              <a:t>에드워드 </a:t>
            </a:r>
            <a:r>
              <a:rPr lang="ko-KR" altLang="en-US" sz="1600" dirty="0" err="1"/>
              <a:t>데시</a:t>
            </a:r>
            <a:r>
              <a:rPr lang="en-US" altLang="ko-KR" sz="1600" dirty="0"/>
              <a:t>_</a:t>
            </a:r>
            <a:r>
              <a:rPr lang="ko-KR" altLang="en-US" sz="1600" dirty="0"/>
              <a:t>예고된 대가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04 </a:t>
            </a:r>
            <a:r>
              <a:rPr lang="ko-KR" altLang="en-US" sz="1600" dirty="0"/>
              <a:t>사람은 논리만으로 움직이지 않는다 </a:t>
            </a:r>
            <a:r>
              <a:rPr lang="en-US" altLang="ko-KR" sz="1600" dirty="0"/>
              <a:t>(</a:t>
            </a:r>
            <a:r>
              <a:rPr lang="ko-KR" altLang="en-US" sz="1600" dirty="0"/>
              <a:t>아리스토텔레스</a:t>
            </a:r>
            <a:r>
              <a:rPr lang="en-US" altLang="ko-KR" sz="1600" dirty="0"/>
              <a:t>_</a:t>
            </a:r>
            <a:r>
              <a:rPr lang="ko-KR" altLang="en-US" sz="1600" dirty="0"/>
              <a:t>수사학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05 </a:t>
            </a:r>
            <a:r>
              <a:rPr lang="ko-KR" altLang="en-US" sz="1600" dirty="0"/>
              <a:t>노력하면 구원받을 수 있다고 신은 말하지 않았다</a:t>
            </a:r>
            <a:r>
              <a:rPr lang="en-US" altLang="ko-KR" sz="1600" dirty="0"/>
              <a:t>(</a:t>
            </a:r>
            <a:r>
              <a:rPr lang="ko-KR" altLang="en-US" sz="1600" dirty="0"/>
              <a:t>장 칼뱅</a:t>
            </a:r>
            <a:r>
              <a:rPr lang="en-US" altLang="ko-KR" sz="1600" dirty="0"/>
              <a:t>_</a:t>
            </a:r>
            <a:r>
              <a:rPr lang="ko-KR" altLang="en-US" sz="1600" dirty="0"/>
              <a:t>예정설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06 </a:t>
            </a:r>
            <a:r>
              <a:rPr lang="ko-KR" altLang="en-US" sz="1600" dirty="0"/>
              <a:t>타고난 능력이란 없다</a:t>
            </a:r>
            <a:r>
              <a:rPr lang="en-US" altLang="ko-KR" sz="1600" dirty="0"/>
              <a:t>, </a:t>
            </a:r>
            <a:r>
              <a:rPr lang="ko-KR" altLang="en-US" sz="1600" dirty="0"/>
              <a:t>경험을 통해 인간은 무엇이든 될 수 있다 </a:t>
            </a:r>
            <a:r>
              <a:rPr lang="en-US" altLang="ko-KR" sz="1600" dirty="0"/>
              <a:t>(</a:t>
            </a:r>
            <a:r>
              <a:rPr lang="ko-KR" altLang="en-US" sz="1600" dirty="0"/>
              <a:t>존 로크</a:t>
            </a:r>
            <a:r>
              <a:rPr lang="en-US" altLang="ko-KR" sz="1600" dirty="0"/>
              <a:t>_</a:t>
            </a:r>
            <a:r>
              <a:rPr lang="ko-KR" altLang="en-US" sz="1600" dirty="0" err="1"/>
              <a:t>타불라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라사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07 </a:t>
            </a:r>
            <a:r>
              <a:rPr lang="ko-KR" altLang="en-US" sz="1600" dirty="0"/>
              <a:t>자유는 견디기 어려운 고독과 통렬한 책임을 동반한다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에리히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프롬</a:t>
            </a:r>
            <a:r>
              <a:rPr lang="en-US" altLang="ko-KR" sz="1600" dirty="0"/>
              <a:t>_</a:t>
            </a:r>
            <a:r>
              <a:rPr lang="ko-KR" altLang="en-US" sz="1600" dirty="0"/>
              <a:t>자유로부터의 도피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08 </a:t>
            </a:r>
            <a:r>
              <a:rPr lang="ko-KR" altLang="en-US" sz="1600" dirty="0"/>
              <a:t>불확실한 것에 매력을 느끼는 인간의 본성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버러스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프레더릭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스키너</a:t>
            </a:r>
            <a:r>
              <a:rPr lang="en-US" altLang="ko-KR" sz="1600" dirty="0"/>
              <a:t>_</a:t>
            </a:r>
            <a:r>
              <a:rPr lang="ko-KR" altLang="en-US" sz="1600" dirty="0"/>
              <a:t>대가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09 </a:t>
            </a:r>
            <a:r>
              <a:rPr lang="ko-KR" altLang="en-US" sz="1600" dirty="0"/>
              <a:t>인생을 예술 작품으로 대한다면 </a:t>
            </a:r>
            <a:r>
              <a:rPr lang="en-US" altLang="ko-KR" sz="1600" dirty="0"/>
              <a:t>(</a:t>
            </a:r>
            <a:r>
              <a:rPr lang="ko-KR" altLang="en-US" sz="1600" dirty="0"/>
              <a:t>장 폴 </a:t>
            </a:r>
            <a:r>
              <a:rPr lang="ko-KR" altLang="en-US" sz="1600" dirty="0" err="1"/>
              <a:t>사르트르</a:t>
            </a:r>
            <a:r>
              <a:rPr lang="en-US" altLang="ko-KR" sz="1600" dirty="0"/>
              <a:t>_</a:t>
            </a:r>
            <a:r>
              <a:rPr lang="ko-KR" altLang="en-US" sz="1600" dirty="0"/>
              <a:t>앙가주망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10 </a:t>
            </a:r>
            <a:r>
              <a:rPr lang="ko-KR" altLang="en-US" sz="1600" dirty="0"/>
              <a:t>악의가 없어도 누구나 악인이 될 수 있다 </a:t>
            </a:r>
            <a:r>
              <a:rPr lang="en-US" altLang="ko-KR" sz="1600" dirty="0"/>
              <a:t>(</a:t>
            </a:r>
            <a:r>
              <a:rPr lang="ko-KR" altLang="en-US" sz="1600" dirty="0"/>
              <a:t>한나 아렌트</a:t>
            </a:r>
            <a:r>
              <a:rPr lang="en-US" altLang="ko-KR" sz="1600" dirty="0"/>
              <a:t>_</a:t>
            </a:r>
            <a:r>
              <a:rPr lang="ko-KR" altLang="en-US" sz="1600" dirty="0"/>
              <a:t>악의 </a:t>
            </a:r>
            <a:r>
              <a:rPr lang="ko-KR" altLang="en-US" sz="1600" dirty="0" err="1"/>
              <a:t>평범성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10 </a:t>
            </a:r>
            <a:r>
              <a:rPr lang="ko-KR" altLang="en-US" sz="1600" dirty="0"/>
              <a:t>자기실현을 이룬 사람일수록 인맥이 넓지 않다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에이브러햄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매슬로</a:t>
            </a:r>
            <a:r>
              <a:rPr lang="en-US" altLang="ko-KR" sz="1600" dirty="0"/>
              <a:t>_</a:t>
            </a:r>
            <a:r>
              <a:rPr lang="ko-KR" altLang="en-US" sz="1600" dirty="0"/>
              <a:t>자기실현적 인간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11 </a:t>
            </a:r>
            <a:r>
              <a:rPr lang="ko-KR" altLang="en-US" sz="1600" dirty="0"/>
              <a:t>행동을 정당화하기 위해 기꺼이 생각을 바꾸는 사람들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레온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페스팅거</a:t>
            </a:r>
            <a:r>
              <a:rPr lang="en-US" altLang="ko-KR" sz="1600" dirty="0"/>
              <a:t>_</a:t>
            </a:r>
            <a:r>
              <a:rPr lang="ko-KR" altLang="en-US" sz="1600" dirty="0"/>
              <a:t>인지 부조화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12 </a:t>
            </a:r>
            <a:r>
              <a:rPr lang="ko-KR" altLang="en-US" sz="1600" dirty="0"/>
              <a:t>개인의 양심은 아무런 힘이 없다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스탠리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밀그램</a:t>
            </a:r>
            <a:r>
              <a:rPr lang="en-US" altLang="ko-KR" sz="1600" dirty="0"/>
              <a:t>_</a:t>
            </a:r>
            <a:r>
              <a:rPr lang="ko-KR" altLang="en-US" sz="1600" dirty="0"/>
              <a:t>권위에의 복종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13 </a:t>
            </a:r>
            <a:r>
              <a:rPr lang="ko-KR" altLang="en-US" sz="1600" dirty="0"/>
              <a:t>언제 일에서 만족감을 느낄 수 있을까</a:t>
            </a:r>
            <a:r>
              <a:rPr lang="en-US" altLang="ko-KR" sz="1600" dirty="0"/>
              <a:t>? (</a:t>
            </a:r>
            <a:r>
              <a:rPr lang="ko-KR" altLang="en-US" sz="1600" dirty="0" err="1"/>
              <a:t>미하이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칙센트미하이</a:t>
            </a:r>
            <a:r>
              <a:rPr lang="en-US" altLang="ko-KR" sz="1600" dirty="0"/>
              <a:t>_</a:t>
            </a:r>
            <a:r>
              <a:rPr lang="ko-KR" altLang="en-US" sz="1600" dirty="0"/>
              <a:t>몰입</a:t>
            </a:r>
            <a:r>
              <a:rPr lang="en-US" altLang="ko-KR" sz="1600" dirty="0"/>
              <a:t>) </a:t>
            </a:r>
            <a:endParaRPr lang="en-US" altLang="ko-KR" sz="15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6453336"/>
            <a:ext cx="9579779" cy="40925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SCG </a:t>
            </a:r>
            <a:r>
              <a:rPr lang="ko-KR" altLang="en-US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김현정 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27007" y="5996104"/>
            <a:ext cx="2410097" cy="365125"/>
          </a:xfrm>
        </p:spPr>
        <p:txBody>
          <a:bodyPr/>
          <a:lstStyle/>
          <a:p>
            <a:pPr algn="ctr"/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 algn="ctr"/>
              <a:t>3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878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838200"/>
            <a:ext cx="853244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1800" b="1" dirty="0"/>
              <a:t>제</a:t>
            </a:r>
            <a:r>
              <a:rPr lang="en-US" altLang="ko-KR" sz="1800" b="1" dirty="0"/>
              <a:t>2</a:t>
            </a:r>
            <a:r>
              <a:rPr lang="ko-KR" altLang="en-US" sz="1800" b="1" dirty="0"/>
              <a:t>장 조직에 관한 핵심 </a:t>
            </a:r>
            <a:r>
              <a:rPr lang="ko-KR" altLang="en-US" sz="1800" b="1" dirty="0" err="1"/>
              <a:t>콘셉트</a:t>
            </a:r>
            <a:r>
              <a:rPr lang="ko-KR" altLang="en-US" sz="1800" b="1" dirty="0"/>
              <a:t> ‘왜 이 조직은 바뀌지 않는가</a:t>
            </a:r>
            <a:r>
              <a:rPr lang="en-US" altLang="ko-KR" sz="1800" b="1" dirty="0"/>
              <a:t>?’</a:t>
            </a:r>
            <a:r>
              <a:rPr lang="ko-KR" altLang="en-US" sz="1800" dirty="0"/>
              <a:t> </a:t>
            </a:r>
            <a:endParaRPr lang="en-US" altLang="ko-KR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600" dirty="0"/>
              <a:t>15 </a:t>
            </a:r>
            <a:r>
              <a:rPr lang="ko-KR" altLang="en-US" sz="1600" dirty="0"/>
              <a:t>뛰어난 리더의 조건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니콜로</a:t>
            </a:r>
            <a:r>
              <a:rPr lang="ko-KR" altLang="en-US" sz="1600" dirty="0"/>
              <a:t> 마키아벨리</a:t>
            </a:r>
            <a:r>
              <a:rPr lang="en-US" altLang="ko-KR" sz="1600" dirty="0"/>
              <a:t>_</a:t>
            </a:r>
            <a:r>
              <a:rPr lang="ko-KR" altLang="en-US" sz="1600" dirty="0"/>
              <a:t>마키아벨리즘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16 </a:t>
            </a:r>
            <a:r>
              <a:rPr lang="ko-KR" altLang="en-US" sz="1600" dirty="0"/>
              <a:t>끝까지 이의를 제기하는 사람이 있는가</a:t>
            </a:r>
            <a:r>
              <a:rPr lang="en-US" altLang="ko-KR" sz="1600" dirty="0"/>
              <a:t>? (</a:t>
            </a:r>
            <a:r>
              <a:rPr lang="ko-KR" altLang="en-US" sz="1600" dirty="0"/>
              <a:t>존 </a:t>
            </a:r>
            <a:r>
              <a:rPr lang="ko-KR" altLang="en-US" sz="1600" dirty="0" err="1"/>
              <a:t>스튜어트</a:t>
            </a:r>
            <a:r>
              <a:rPr lang="ko-KR" altLang="en-US" sz="1600" dirty="0"/>
              <a:t> 밀</a:t>
            </a:r>
            <a:r>
              <a:rPr lang="en-US" altLang="ko-KR" sz="1600" dirty="0"/>
              <a:t>_</a:t>
            </a:r>
            <a:r>
              <a:rPr lang="ko-KR" altLang="en-US" sz="1600" dirty="0"/>
              <a:t>악마의 대변인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17 </a:t>
            </a:r>
            <a:r>
              <a:rPr lang="ko-KR" altLang="en-US" sz="1600" dirty="0"/>
              <a:t>붕괴된 가족과 공동체의 새로운 대안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페르디난트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퇴니에스</a:t>
            </a:r>
            <a:r>
              <a:rPr lang="en-US" altLang="ko-KR" sz="1600" dirty="0"/>
              <a:t>_</a:t>
            </a:r>
            <a:r>
              <a:rPr lang="ko-KR" altLang="en-US" sz="1600" dirty="0" err="1"/>
              <a:t>게마인샤프트와</a:t>
            </a:r>
            <a:r>
              <a:rPr lang="ko-KR" altLang="en-US" sz="1600" dirty="0"/>
              <a:t> 게젤샤프트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18 </a:t>
            </a:r>
            <a:r>
              <a:rPr lang="ko-KR" altLang="en-US" sz="1600" dirty="0"/>
              <a:t>변화는 새로운 시도가 아닌 과거와의 작별에서 시작한다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쿠르트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레빈</a:t>
            </a:r>
            <a:r>
              <a:rPr lang="en-US" altLang="ko-KR" sz="1600" dirty="0"/>
              <a:t>_</a:t>
            </a:r>
            <a:r>
              <a:rPr lang="ko-KR" altLang="en-US" sz="1600" dirty="0"/>
              <a:t>변화 과정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19 </a:t>
            </a:r>
            <a:r>
              <a:rPr lang="ko-KR" altLang="en-US" sz="1600" dirty="0"/>
              <a:t>권위를 만드는 세 가지 요소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막스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베버</a:t>
            </a:r>
            <a:r>
              <a:rPr lang="en-US" altLang="ko-KR" sz="1600" dirty="0"/>
              <a:t>_</a:t>
            </a:r>
            <a:r>
              <a:rPr lang="ko-KR" altLang="en-US" sz="1600" dirty="0"/>
              <a:t>카리스마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20 </a:t>
            </a:r>
            <a:r>
              <a:rPr lang="ko-KR" altLang="en-US" sz="1600" dirty="0"/>
              <a:t>이해할 수 없는 사람과 함께 일해야만 하는 이유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에마뉘엘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레비나스</a:t>
            </a:r>
            <a:r>
              <a:rPr lang="en-US" altLang="ko-KR" sz="1600" dirty="0"/>
              <a:t>_</a:t>
            </a:r>
            <a:r>
              <a:rPr lang="ko-KR" altLang="en-US" sz="1600" dirty="0"/>
              <a:t>타자의 얼굴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21 </a:t>
            </a:r>
            <a:r>
              <a:rPr lang="ko-KR" altLang="en-US" sz="1600" dirty="0"/>
              <a:t>가난한 사람은 더 가난해지고 부유한 사람은 더 부유해진다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로버트</a:t>
            </a:r>
            <a:r>
              <a:rPr lang="ko-KR" altLang="en-US" sz="1600" dirty="0"/>
              <a:t> 킹 </a:t>
            </a:r>
            <a:r>
              <a:rPr lang="ko-KR" altLang="en-US" sz="1600" dirty="0" err="1"/>
              <a:t>머튼</a:t>
            </a:r>
            <a:r>
              <a:rPr lang="en-US" altLang="ko-KR" sz="1600" dirty="0"/>
              <a:t>_</a:t>
            </a:r>
            <a:r>
              <a:rPr lang="ko-KR" altLang="en-US" sz="1600" dirty="0"/>
              <a:t>마태 효과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22 </a:t>
            </a:r>
            <a:r>
              <a:rPr lang="ko-KR" altLang="en-US" sz="1600" dirty="0"/>
              <a:t>협조할 것인가</a:t>
            </a:r>
            <a:r>
              <a:rPr lang="en-US" altLang="ko-KR" sz="1600" dirty="0"/>
              <a:t>, </a:t>
            </a:r>
            <a:r>
              <a:rPr lang="ko-KR" altLang="en-US" sz="1600" dirty="0"/>
              <a:t>배신할 것인가 </a:t>
            </a:r>
            <a:r>
              <a:rPr lang="en-US" altLang="ko-KR" sz="1600" dirty="0"/>
              <a:t>(</a:t>
            </a:r>
            <a:r>
              <a:rPr lang="ko-KR" altLang="en-US" sz="1600" dirty="0"/>
              <a:t>존 내시</a:t>
            </a:r>
            <a:r>
              <a:rPr lang="en-US" altLang="ko-KR" sz="1600" dirty="0"/>
              <a:t>_</a:t>
            </a:r>
            <a:r>
              <a:rPr lang="ko-KR" altLang="en-US" sz="1600" dirty="0"/>
              <a:t>내시 균형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23 </a:t>
            </a:r>
            <a:r>
              <a:rPr lang="ko-KR" altLang="en-US" sz="1600" dirty="0"/>
              <a:t>왜 기장이 조종할 때 사고 발생 확률이 높을까</a:t>
            </a:r>
            <a:r>
              <a:rPr lang="en-US" altLang="ko-KR" sz="1600" dirty="0"/>
              <a:t>?(</a:t>
            </a:r>
            <a:r>
              <a:rPr lang="ko-KR" altLang="en-US" sz="1600" dirty="0" err="1"/>
              <a:t>헤이르트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호프스테드</a:t>
            </a:r>
            <a:r>
              <a:rPr lang="en-US" altLang="ko-KR" sz="1600" dirty="0"/>
              <a:t>_</a:t>
            </a:r>
            <a:r>
              <a:rPr lang="ko-KR" altLang="en-US" sz="1600" dirty="0"/>
              <a:t>권력 격차</a:t>
            </a:r>
            <a:r>
              <a:rPr lang="en-US" altLang="ko-KR" sz="1600" dirty="0"/>
              <a:t>) </a:t>
            </a:r>
            <a:br>
              <a:rPr lang="en-US" altLang="ko-KR" sz="1600" dirty="0"/>
            </a:br>
            <a:r>
              <a:rPr lang="en-US" altLang="ko-KR" sz="1600" dirty="0"/>
              <a:t>24 </a:t>
            </a:r>
            <a:r>
              <a:rPr lang="ko-KR" altLang="en-US" sz="1600" dirty="0"/>
              <a:t>안정이 계속될수록 축적되는 </a:t>
            </a:r>
            <a:r>
              <a:rPr lang="ko-KR" altLang="en-US" sz="1600" dirty="0" err="1"/>
              <a:t>리스크</a:t>
            </a:r>
            <a:r>
              <a:rPr lang="en-US" altLang="ko-KR" sz="1600" dirty="0"/>
              <a:t>(</a:t>
            </a:r>
            <a:r>
              <a:rPr lang="ko-KR" altLang="en-US" sz="1600" dirty="0"/>
              <a:t>나심 </a:t>
            </a:r>
            <a:r>
              <a:rPr lang="ko-KR" altLang="en-US" sz="1600" dirty="0" err="1"/>
              <a:t>니콜라스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탈레브</a:t>
            </a:r>
            <a:r>
              <a:rPr lang="en-US" altLang="ko-KR" sz="1600" dirty="0"/>
              <a:t>_</a:t>
            </a:r>
            <a:r>
              <a:rPr lang="ko-KR" altLang="en-US" sz="1600" dirty="0" err="1"/>
              <a:t>반反취약성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4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27007" y="5996104"/>
            <a:ext cx="2410097" cy="365125"/>
          </a:xfrm>
        </p:spPr>
        <p:txBody>
          <a:bodyPr/>
          <a:lstStyle/>
          <a:p>
            <a:pPr algn="ctr"/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 algn="ctr"/>
              <a:t>4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533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476672"/>
            <a:ext cx="8424936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b="1" dirty="0"/>
              <a:t>제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장 사회에 관한 핵심 </a:t>
            </a:r>
            <a:r>
              <a:rPr lang="ko-KR" altLang="en-US" sz="2000" b="1" dirty="0" err="1"/>
              <a:t>콘셉트</a:t>
            </a:r>
            <a:r>
              <a:rPr lang="ko-KR" altLang="en-US" sz="2000" b="1" dirty="0"/>
              <a:t> ‘지금 무슨 일이 일어나고 있는가</a:t>
            </a:r>
            <a:r>
              <a:rPr lang="en-US" altLang="ko-KR" sz="2000" b="1" dirty="0"/>
              <a:t>?’</a:t>
            </a:r>
            <a:r>
              <a:rPr lang="ko-KR" altLang="en-US" sz="2000" b="1" dirty="0"/>
              <a:t> </a:t>
            </a:r>
            <a:endParaRPr lang="en-US" altLang="ko-KR" sz="2000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25 </a:t>
            </a:r>
            <a:r>
              <a:rPr lang="ko-KR" altLang="en-US" sz="1400" dirty="0"/>
              <a:t>시스템은 인간을 어떻게 소외시키는가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카를</a:t>
            </a:r>
            <a:r>
              <a:rPr lang="ko-KR" altLang="en-US" sz="1400" dirty="0"/>
              <a:t> 마르크스</a:t>
            </a:r>
            <a:r>
              <a:rPr lang="en-US" altLang="ko-KR" sz="1400" dirty="0"/>
              <a:t>_</a:t>
            </a:r>
            <a:r>
              <a:rPr lang="ko-KR" altLang="en-US" sz="1400" dirty="0"/>
              <a:t>소외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26 </a:t>
            </a:r>
            <a:r>
              <a:rPr lang="ko-KR" altLang="en-US" sz="1400" dirty="0"/>
              <a:t>독재에 의한 질서 </a:t>
            </a:r>
            <a:r>
              <a:rPr lang="en-US" altLang="ko-KR" sz="1400" dirty="0"/>
              <a:t>vs. </a:t>
            </a:r>
            <a:r>
              <a:rPr lang="ko-KR" altLang="en-US" sz="1400" dirty="0"/>
              <a:t>자유가 있는 무질서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토머스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홉스</a:t>
            </a:r>
            <a:r>
              <a:rPr lang="en-US" altLang="ko-KR" sz="1400" dirty="0"/>
              <a:t>_</a:t>
            </a:r>
            <a:r>
              <a:rPr lang="ko-KR" altLang="en-US" sz="1400" dirty="0" err="1"/>
              <a:t>리바이어던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27 </a:t>
            </a:r>
            <a:r>
              <a:rPr lang="ko-KR" altLang="en-US" sz="1400" dirty="0" err="1"/>
              <a:t>구글은</a:t>
            </a:r>
            <a:r>
              <a:rPr lang="ko-KR" altLang="en-US" sz="1400" dirty="0"/>
              <a:t> 민주주의의 수호자가 될 수 있을까</a:t>
            </a:r>
            <a:r>
              <a:rPr lang="en-US" altLang="ko-KR" sz="1400" dirty="0"/>
              <a:t>? (</a:t>
            </a:r>
            <a:r>
              <a:rPr lang="ko-KR" altLang="en-US" sz="1400" dirty="0"/>
              <a:t>장 </a:t>
            </a:r>
            <a:r>
              <a:rPr lang="ko-KR" altLang="en-US" sz="1400" dirty="0" err="1"/>
              <a:t>자크</a:t>
            </a:r>
            <a:r>
              <a:rPr lang="ko-KR" altLang="en-US" sz="1400" dirty="0"/>
              <a:t> 루소</a:t>
            </a:r>
            <a:r>
              <a:rPr lang="en-US" altLang="ko-KR" sz="1400" dirty="0"/>
              <a:t>_</a:t>
            </a:r>
            <a:r>
              <a:rPr lang="ko-KR" altLang="en-US" sz="1400" dirty="0"/>
              <a:t>일반의지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28 </a:t>
            </a:r>
            <a:r>
              <a:rPr lang="ko-KR" altLang="en-US" sz="1400" dirty="0"/>
              <a:t>머리로 생각할 수 있는 최적의 방법에는 한계가 있다</a:t>
            </a:r>
            <a:r>
              <a:rPr lang="en-US" altLang="ko-KR" sz="1400" dirty="0"/>
              <a:t>(</a:t>
            </a:r>
            <a:r>
              <a:rPr lang="ko-KR" altLang="en-US" sz="1400" dirty="0" err="1"/>
              <a:t>애덤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스미스</a:t>
            </a:r>
            <a:r>
              <a:rPr lang="en-US" altLang="ko-KR" sz="1400" dirty="0"/>
              <a:t>_</a:t>
            </a:r>
            <a:r>
              <a:rPr lang="ko-KR" altLang="en-US" sz="1400" dirty="0"/>
              <a:t>보이지 않는 손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29 </a:t>
            </a:r>
            <a:r>
              <a:rPr lang="ko-KR" altLang="en-US" sz="1400" dirty="0"/>
              <a:t>돌연변이가 발생하는 것은 자연스러운 일이다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찰스</a:t>
            </a:r>
            <a:r>
              <a:rPr lang="ko-KR" altLang="en-US" sz="1400" dirty="0"/>
              <a:t> 다윈</a:t>
            </a:r>
            <a:r>
              <a:rPr lang="en-US" altLang="ko-KR" sz="1400" dirty="0"/>
              <a:t>_</a:t>
            </a:r>
            <a:r>
              <a:rPr lang="ko-KR" altLang="en-US" sz="1400" dirty="0"/>
              <a:t>자연도태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30 </a:t>
            </a:r>
            <a:r>
              <a:rPr lang="ko-KR" altLang="en-US" sz="1400" dirty="0"/>
              <a:t>업무 방식의 개혁 앞에 놓인 무서운 미래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에밀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뒤르켐</a:t>
            </a:r>
            <a:r>
              <a:rPr lang="en-US" altLang="ko-KR" sz="1400" dirty="0"/>
              <a:t>_</a:t>
            </a:r>
            <a:r>
              <a:rPr lang="ko-KR" altLang="en-US" sz="1400" dirty="0"/>
              <a:t>아노미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31 </a:t>
            </a:r>
            <a:r>
              <a:rPr lang="ko-KR" altLang="en-US" sz="1400" dirty="0"/>
              <a:t>경제학으로 설명되지 않는 새로운 관계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마르셀</a:t>
            </a:r>
            <a:r>
              <a:rPr lang="ko-KR" altLang="en-US" sz="1400" dirty="0"/>
              <a:t> 모스</a:t>
            </a:r>
            <a:r>
              <a:rPr lang="en-US" altLang="ko-KR" sz="1400" dirty="0"/>
              <a:t>_</a:t>
            </a:r>
            <a:r>
              <a:rPr lang="ko-KR" altLang="en-US" sz="1400" dirty="0"/>
              <a:t>증여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32 </a:t>
            </a:r>
            <a:r>
              <a:rPr lang="ko-KR" altLang="en-US" sz="1400" dirty="0"/>
              <a:t>성 편견으로부터 얼마나 자유로운가</a:t>
            </a:r>
            <a:r>
              <a:rPr lang="en-US" altLang="ko-KR" sz="1400" dirty="0"/>
              <a:t>? (</a:t>
            </a:r>
            <a:r>
              <a:rPr lang="ko-KR" altLang="en-US" sz="1400" dirty="0" err="1"/>
              <a:t>시몬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드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보부아르</a:t>
            </a:r>
            <a:r>
              <a:rPr lang="en-US" altLang="ko-KR" sz="1400" dirty="0"/>
              <a:t>_</a:t>
            </a:r>
            <a:r>
              <a:rPr lang="ko-KR" altLang="en-US" sz="1400" dirty="0"/>
              <a:t>제</a:t>
            </a:r>
            <a:r>
              <a:rPr lang="en-US" altLang="ko-KR" sz="1400" dirty="0"/>
              <a:t>2</a:t>
            </a:r>
            <a:r>
              <a:rPr lang="ko-KR" altLang="en-US" sz="1400" dirty="0"/>
              <a:t>의 성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33 </a:t>
            </a:r>
            <a:r>
              <a:rPr lang="ko-KR" altLang="en-US" sz="1400" dirty="0"/>
              <a:t>재빨리 도망칠 줄 아는 사람이 승리한다 </a:t>
            </a:r>
            <a:r>
              <a:rPr lang="en-US" altLang="ko-KR" sz="1400" dirty="0"/>
              <a:t>(</a:t>
            </a:r>
            <a:r>
              <a:rPr lang="ko-KR" altLang="en-US" sz="1400" dirty="0"/>
              <a:t>질 </a:t>
            </a:r>
            <a:r>
              <a:rPr lang="ko-KR" altLang="en-US" sz="1400" dirty="0" err="1"/>
              <a:t>들뢰즈</a:t>
            </a:r>
            <a:r>
              <a:rPr lang="en-US" altLang="ko-KR" sz="1400" dirty="0"/>
              <a:t>_</a:t>
            </a:r>
            <a:r>
              <a:rPr lang="ko-KR" altLang="en-US" sz="1400" dirty="0" err="1"/>
              <a:t>파라노이아와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스키조프레니아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34 </a:t>
            </a:r>
            <a:r>
              <a:rPr lang="ko-KR" altLang="en-US" sz="1400" dirty="0"/>
              <a:t>공평한 사회일수록 차별에 의한 상처가 깊다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세르주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모스코비치</a:t>
            </a:r>
            <a:r>
              <a:rPr lang="en-US" altLang="ko-KR" sz="1400" dirty="0"/>
              <a:t>_</a:t>
            </a:r>
            <a:r>
              <a:rPr lang="ko-KR" altLang="en-US" sz="1400" dirty="0"/>
              <a:t>격차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35 </a:t>
            </a:r>
            <a:r>
              <a:rPr lang="ko-KR" altLang="en-US" sz="1400" dirty="0" err="1"/>
              <a:t>감시당하고</a:t>
            </a:r>
            <a:r>
              <a:rPr lang="ko-KR" altLang="en-US" sz="1400" dirty="0"/>
              <a:t> 있다는 심리적 압박 </a:t>
            </a:r>
            <a:r>
              <a:rPr lang="en-US" altLang="ko-KR" sz="1400" dirty="0"/>
              <a:t>(</a:t>
            </a:r>
            <a:r>
              <a:rPr lang="ko-KR" altLang="en-US" sz="1400" dirty="0"/>
              <a:t>미셀 </a:t>
            </a:r>
            <a:r>
              <a:rPr lang="ko-KR" altLang="en-US" sz="1400" dirty="0" err="1"/>
              <a:t>푸코</a:t>
            </a:r>
            <a:r>
              <a:rPr lang="en-US" altLang="ko-KR" sz="1400" dirty="0"/>
              <a:t>_</a:t>
            </a:r>
            <a:r>
              <a:rPr lang="ko-KR" altLang="en-US" sz="1400" dirty="0" err="1"/>
              <a:t>파놉티콘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36 </a:t>
            </a:r>
            <a:r>
              <a:rPr lang="ko-KR" altLang="en-US" sz="1400" dirty="0"/>
              <a:t>사람들은 필요해서가 아니라 다르게 보이기 위해 돈을 쓴다 </a:t>
            </a:r>
            <a:r>
              <a:rPr lang="en-US" altLang="ko-KR" sz="1400" dirty="0"/>
              <a:t>(</a:t>
            </a:r>
            <a:r>
              <a:rPr lang="ko-KR" altLang="en-US" sz="1400" dirty="0"/>
              <a:t>장 </a:t>
            </a:r>
            <a:r>
              <a:rPr lang="ko-KR" altLang="en-US" sz="1400" dirty="0" err="1"/>
              <a:t>보드리야르</a:t>
            </a:r>
            <a:r>
              <a:rPr lang="en-US" altLang="ko-KR" sz="1400" dirty="0"/>
              <a:t>_</a:t>
            </a:r>
            <a:r>
              <a:rPr lang="ko-KR" altLang="en-US" sz="1400" dirty="0"/>
              <a:t>차이적 소비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r>
              <a:rPr lang="en-US" altLang="ko-KR" sz="1400" dirty="0"/>
              <a:t>37 </a:t>
            </a:r>
            <a:r>
              <a:rPr lang="ko-KR" altLang="en-US" sz="1400" dirty="0"/>
              <a:t>보이지 않는 노력도 언젠가는 보상받는다는 거짓말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멜빈</a:t>
            </a:r>
            <a:r>
              <a:rPr lang="ko-KR" altLang="en-US" sz="1400" dirty="0"/>
              <a:t> 러너</a:t>
            </a:r>
            <a:r>
              <a:rPr lang="en-US" altLang="ko-KR" sz="1400" dirty="0"/>
              <a:t>_</a:t>
            </a:r>
            <a:r>
              <a:rPr lang="ko-KR" altLang="en-US" sz="1400" dirty="0"/>
              <a:t>공정한 세상 가설</a:t>
            </a:r>
            <a:r>
              <a:rPr lang="en-US" altLang="ko-KR" sz="1400" dirty="0"/>
              <a:t>) </a:t>
            </a:r>
            <a:br>
              <a:rPr lang="en-US" altLang="ko-KR" sz="1400" dirty="0"/>
            </a:br>
            <a:endParaRPr lang="ko-KR" altLang="en-US" sz="1400" dirty="0"/>
          </a:p>
        </p:txBody>
      </p:sp>
      <p:sp>
        <p:nvSpPr>
          <p:cNvPr id="4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27007" y="5996104"/>
            <a:ext cx="2410097" cy="365125"/>
          </a:xfrm>
        </p:spPr>
        <p:txBody>
          <a:bodyPr/>
          <a:lstStyle/>
          <a:p>
            <a:pPr algn="ctr"/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 algn="ctr"/>
              <a:t>5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7938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63174" y="548680"/>
            <a:ext cx="83529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제</a:t>
            </a:r>
            <a:r>
              <a:rPr lang="en-US" altLang="ko-KR" b="1" dirty="0"/>
              <a:t>4</a:t>
            </a:r>
            <a:r>
              <a:rPr lang="ko-KR" altLang="en-US" b="1" dirty="0"/>
              <a:t>장 사고에 관한 핵심 </a:t>
            </a:r>
            <a:r>
              <a:rPr lang="ko-KR" altLang="en-US" b="1" dirty="0" err="1"/>
              <a:t>콘셉트</a:t>
            </a:r>
            <a:r>
              <a:rPr lang="ko-KR" altLang="en-US" b="1" dirty="0"/>
              <a:t> ‘어떻게 사고의 함정에 빠지지 않을 수 있을까</a:t>
            </a:r>
            <a:r>
              <a:rPr lang="en-US" altLang="ko-KR" b="1" dirty="0"/>
              <a:t>?’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>
              <a:lnSpc>
                <a:spcPct val="130000"/>
              </a:lnSpc>
            </a:pP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38 ‘</a:t>
            </a:r>
            <a:r>
              <a:rPr lang="ko-KR" altLang="en-US" dirty="0"/>
              <a:t>결국 이런 뜻이죠</a:t>
            </a:r>
            <a:r>
              <a:rPr lang="en-US" altLang="ko-KR" dirty="0"/>
              <a:t>?’</a:t>
            </a:r>
            <a:r>
              <a:rPr lang="ko-KR" altLang="en-US" dirty="0"/>
              <a:t>라고 말하면 안 되는 이유 </a:t>
            </a:r>
            <a:r>
              <a:rPr lang="en-US" altLang="ko-KR" dirty="0"/>
              <a:t>(</a:t>
            </a:r>
            <a:r>
              <a:rPr lang="ko-KR" altLang="en-US" dirty="0"/>
              <a:t>소크라테스</a:t>
            </a:r>
            <a:r>
              <a:rPr lang="en-US" altLang="ko-KR" dirty="0"/>
              <a:t>_</a:t>
            </a:r>
            <a:r>
              <a:rPr lang="ko-KR" altLang="en-US" dirty="0"/>
              <a:t>무지의 지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39 </a:t>
            </a:r>
            <a:r>
              <a:rPr lang="ko-KR" altLang="en-US" dirty="0"/>
              <a:t>이상은 이상일 뿐</a:t>
            </a:r>
            <a:r>
              <a:rPr lang="en-US" altLang="ko-KR" dirty="0"/>
              <a:t>, </a:t>
            </a:r>
            <a:r>
              <a:rPr lang="ko-KR" altLang="en-US" dirty="0"/>
              <a:t>환상에 사로잡히지 말지어다 </a:t>
            </a:r>
            <a:r>
              <a:rPr lang="en-US" altLang="ko-KR" dirty="0"/>
              <a:t>(</a:t>
            </a:r>
            <a:r>
              <a:rPr lang="ko-KR" altLang="en-US" dirty="0"/>
              <a:t>플라톤</a:t>
            </a:r>
            <a:r>
              <a:rPr lang="en-US" altLang="ko-KR" dirty="0"/>
              <a:t>_</a:t>
            </a:r>
            <a:r>
              <a:rPr lang="ko-KR" altLang="en-US" dirty="0"/>
              <a:t>이데아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40 </a:t>
            </a:r>
            <a:r>
              <a:rPr lang="ko-KR" altLang="en-US" dirty="0"/>
              <a:t>오해에는 여러 유형이 있다 </a:t>
            </a:r>
            <a:r>
              <a:rPr lang="en-US" altLang="ko-KR" dirty="0"/>
              <a:t>(</a:t>
            </a:r>
            <a:r>
              <a:rPr lang="ko-KR" altLang="en-US" dirty="0" err="1"/>
              <a:t>프랜시스</a:t>
            </a:r>
            <a:r>
              <a:rPr lang="ko-KR" altLang="en-US" dirty="0"/>
              <a:t> 베이컨</a:t>
            </a:r>
            <a:r>
              <a:rPr lang="en-US" altLang="ko-KR" dirty="0"/>
              <a:t>_</a:t>
            </a:r>
            <a:r>
              <a:rPr lang="ko-KR" altLang="en-US" dirty="0" err="1"/>
              <a:t>이돌라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41 </a:t>
            </a:r>
            <a:r>
              <a:rPr lang="ko-KR" altLang="en-US" dirty="0"/>
              <a:t>생각은 </a:t>
            </a:r>
            <a:r>
              <a:rPr lang="ko-KR" altLang="en-US" dirty="0" err="1"/>
              <a:t>아웃소싱할</a:t>
            </a:r>
            <a:r>
              <a:rPr lang="ko-KR" altLang="en-US" dirty="0"/>
              <a:t> 수 없다 </a:t>
            </a:r>
            <a:r>
              <a:rPr lang="en-US" altLang="ko-KR" dirty="0"/>
              <a:t>(</a:t>
            </a:r>
            <a:r>
              <a:rPr lang="ko-KR" altLang="en-US" dirty="0" err="1"/>
              <a:t>르네</a:t>
            </a:r>
            <a:r>
              <a:rPr lang="ko-KR" altLang="en-US" dirty="0"/>
              <a:t> 데카르트</a:t>
            </a:r>
            <a:r>
              <a:rPr lang="en-US" altLang="ko-KR" dirty="0"/>
              <a:t>_</a:t>
            </a:r>
            <a:r>
              <a:rPr lang="ko-KR" altLang="en-US" dirty="0" err="1"/>
              <a:t>코기토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42 </a:t>
            </a:r>
            <a:r>
              <a:rPr lang="ko-KR" altLang="en-US" dirty="0"/>
              <a:t>진보는 나선형 발전으로 이루어진다 </a:t>
            </a:r>
            <a:r>
              <a:rPr lang="en-US" altLang="ko-KR" dirty="0"/>
              <a:t>(</a:t>
            </a:r>
            <a:r>
              <a:rPr lang="ko-KR" altLang="en-US" dirty="0" err="1"/>
              <a:t>게오르크</a:t>
            </a:r>
            <a:r>
              <a:rPr lang="ko-KR" altLang="en-US" dirty="0"/>
              <a:t> 헤겔</a:t>
            </a:r>
            <a:r>
              <a:rPr lang="en-US" altLang="ko-KR" dirty="0"/>
              <a:t>_</a:t>
            </a:r>
            <a:r>
              <a:rPr lang="ko-KR" altLang="en-US" dirty="0"/>
              <a:t>변증법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43 </a:t>
            </a:r>
            <a:r>
              <a:rPr lang="ko-KR" altLang="en-US" dirty="0"/>
              <a:t>사고의 폭을 넓히고 싶다면 어휘력을 </a:t>
            </a:r>
            <a:r>
              <a:rPr lang="ko-KR" altLang="en-US" sz="1400" dirty="0"/>
              <a:t>길러라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페르디낭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드</a:t>
            </a:r>
            <a:r>
              <a:rPr lang="ko-KR" altLang="en-US" sz="1400" dirty="0"/>
              <a:t> 소쉬르</a:t>
            </a:r>
            <a:r>
              <a:rPr lang="en-US" altLang="ko-KR" sz="1400" dirty="0"/>
              <a:t>_ </a:t>
            </a:r>
            <a:r>
              <a:rPr lang="ko-KR" altLang="en-US" sz="1400" dirty="0"/>
              <a:t>시니피앙과 시니피에</a:t>
            </a:r>
            <a:r>
              <a:rPr lang="en-US" altLang="ko-KR" sz="1400" dirty="0"/>
              <a:t>)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44 </a:t>
            </a:r>
            <a:r>
              <a:rPr lang="ko-KR" altLang="en-US" dirty="0"/>
              <a:t>때로는 판단을 보류하는 것이 도움이 된다 </a:t>
            </a:r>
            <a:r>
              <a:rPr lang="en-US" altLang="ko-KR" dirty="0"/>
              <a:t>(</a:t>
            </a:r>
            <a:r>
              <a:rPr lang="ko-KR" altLang="en-US" dirty="0" err="1"/>
              <a:t>에드문트</a:t>
            </a:r>
            <a:r>
              <a:rPr lang="ko-KR" altLang="en-US" dirty="0"/>
              <a:t> 후설</a:t>
            </a:r>
            <a:r>
              <a:rPr lang="en-US" altLang="ko-KR" dirty="0"/>
              <a:t>_</a:t>
            </a:r>
            <a:r>
              <a:rPr lang="ko-KR" altLang="en-US" dirty="0" err="1"/>
              <a:t>에포케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45 </a:t>
            </a:r>
            <a:r>
              <a:rPr lang="ko-KR" altLang="en-US" dirty="0"/>
              <a:t>과학적인 것이 꼭 옳은 것은 아니다 </a:t>
            </a:r>
            <a:r>
              <a:rPr lang="en-US" altLang="ko-KR" dirty="0"/>
              <a:t>(</a:t>
            </a:r>
            <a:r>
              <a:rPr lang="ko-KR" altLang="en-US" dirty="0"/>
              <a:t>칼 </a:t>
            </a:r>
            <a:r>
              <a:rPr lang="ko-KR" altLang="en-US" dirty="0" err="1"/>
              <a:t>포퍼</a:t>
            </a:r>
            <a:r>
              <a:rPr lang="en-US" altLang="ko-KR" dirty="0"/>
              <a:t>_</a:t>
            </a:r>
            <a:r>
              <a:rPr lang="ko-KR" altLang="en-US" dirty="0"/>
              <a:t>반증 가능성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46 </a:t>
            </a:r>
            <a:r>
              <a:rPr lang="ko-KR" altLang="en-US" dirty="0"/>
              <a:t>에디슨은 축음기를 유언장의 대체품으로 발명했다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클로드</a:t>
            </a:r>
            <a:r>
              <a:rPr lang="ko-KR" altLang="en-US" sz="1400" dirty="0"/>
              <a:t> 레비스트로스</a:t>
            </a:r>
            <a:r>
              <a:rPr lang="en-US" altLang="ko-KR" sz="1400" dirty="0"/>
              <a:t>_</a:t>
            </a:r>
            <a:r>
              <a:rPr lang="ko-KR" altLang="en-US" sz="1400" dirty="0" err="1"/>
              <a:t>브리콜라주</a:t>
            </a:r>
            <a:r>
              <a:rPr lang="en-US" altLang="ko-KR" sz="1400" dirty="0"/>
              <a:t>)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47 </a:t>
            </a:r>
            <a:r>
              <a:rPr lang="ko-KR" altLang="en-US" dirty="0"/>
              <a:t>조급해하지 마라</a:t>
            </a:r>
            <a:r>
              <a:rPr lang="en-US" altLang="ko-KR" dirty="0"/>
              <a:t>, </a:t>
            </a:r>
            <a:r>
              <a:rPr lang="ko-KR" altLang="en-US" dirty="0"/>
              <a:t>세상은 그렇게 갑자기 바뀌지 않는다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토머스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쿤</a:t>
            </a:r>
            <a:r>
              <a:rPr lang="en-US" altLang="ko-KR" sz="1600" dirty="0"/>
              <a:t>_</a:t>
            </a:r>
            <a:r>
              <a:rPr lang="ko-KR" altLang="en-US" sz="1600" dirty="0"/>
              <a:t>패러다임 전환</a:t>
            </a:r>
            <a:r>
              <a:rPr lang="en-US" altLang="ko-KR" sz="1600" dirty="0"/>
              <a:t>)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48 </a:t>
            </a:r>
            <a:r>
              <a:rPr lang="ko-KR" altLang="en-US" dirty="0"/>
              <a:t>이분법을 넘어서라 </a:t>
            </a:r>
            <a:r>
              <a:rPr lang="en-US" altLang="ko-KR" dirty="0"/>
              <a:t>(</a:t>
            </a:r>
            <a:r>
              <a:rPr lang="ko-KR" altLang="en-US" dirty="0" err="1"/>
              <a:t>자크</a:t>
            </a:r>
            <a:r>
              <a:rPr lang="ko-KR" altLang="en-US" dirty="0"/>
              <a:t> 데리다</a:t>
            </a:r>
            <a:r>
              <a:rPr lang="en-US" altLang="ko-KR" dirty="0"/>
              <a:t>_</a:t>
            </a:r>
            <a:r>
              <a:rPr lang="ko-KR" altLang="en-US" dirty="0" err="1"/>
              <a:t>탈구축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49 </a:t>
            </a:r>
            <a:r>
              <a:rPr lang="ko-KR" altLang="en-US" dirty="0"/>
              <a:t>미래를 예측하는 최선의 방법은 미래를 창조하는 것이다 </a:t>
            </a:r>
            <a:r>
              <a:rPr lang="en-US" altLang="ko-KR" dirty="0"/>
              <a:t>(</a:t>
            </a:r>
            <a:r>
              <a:rPr lang="ko-KR" altLang="en-US" dirty="0" err="1"/>
              <a:t>앨런</a:t>
            </a:r>
            <a:r>
              <a:rPr lang="ko-KR" altLang="en-US" dirty="0"/>
              <a:t> </a:t>
            </a:r>
            <a:r>
              <a:rPr lang="ko-KR" altLang="en-US" dirty="0" err="1"/>
              <a:t>케이</a:t>
            </a:r>
            <a:r>
              <a:rPr lang="en-US" altLang="ko-KR" dirty="0"/>
              <a:t>_</a:t>
            </a:r>
            <a:r>
              <a:rPr lang="ko-KR" altLang="en-US" dirty="0"/>
              <a:t>미래예측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>50 </a:t>
            </a:r>
            <a:r>
              <a:rPr lang="ko-KR" altLang="en-US" dirty="0"/>
              <a:t>사람은 뇌뿐만 아니라 몸으로도 생각한다 </a:t>
            </a:r>
            <a:r>
              <a:rPr lang="en-US" altLang="ko-KR" dirty="0"/>
              <a:t>(</a:t>
            </a:r>
            <a:r>
              <a:rPr lang="ko-KR" altLang="en-US" dirty="0" err="1"/>
              <a:t>안토니오</a:t>
            </a:r>
            <a:r>
              <a:rPr lang="ko-KR" altLang="en-US" dirty="0"/>
              <a:t> </a:t>
            </a:r>
            <a:r>
              <a:rPr lang="ko-KR" altLang="en-US" dirty="0" err="1"/>
              <a:t>다마지오</a:t>
            </a:r>
            <a:r>
              <a:rPr lang="en-US" altLang="ko-KR" dirty="0"/>
              <a:t>_</a:t>
            </a:r>
            <a:r>
              <a:rPr lang="ko-KR" altLang="en-US" dirty="0"/>
              <a:t>신체적 표지</a:t>
            </a:r>
            <a:r>
              <a:rPr lang="en-US" altLang="ko-KR" dirty="0"/>
              <a:t>)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27007" y="5996104"/>
            <a:ext cx="2410097" cy="365125"/>
          </a:xfrm>
        </p:spPr>
        <p:txBody>
          <a:bodyPr/>
          <a:lstStyle/>
          <a:p>
            <a:pPr algn="ctr"/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 algn="ctr"/>
              <a:t>6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3180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384995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부 더 나은 삶을 향한 탐험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           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24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뇌과학에서</a:t>
            </a:r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삶의 성찰을 얻다</a:t>
            </a:r>
            <a:endParaRPr lang="en-US" altLang="ko-KR" sz="2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01</a:t>
            </a:r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타인의 시기심을 관찰하면 비즈니스 기회가 보인다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 </a:t>
            </a:r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르상티망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80" y="1803663"/>
            <a:ext cx="859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리상티망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약한 입장에 있는 사람이 강자에게 품는 질투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원한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증오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열등감이 뒤섞인 감정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여우와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신포도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 포도는 엄청 신 게 분명해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이런 걸 누가 먹겠어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!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르상티망에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사로잡힌 사람은 그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르상티망을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일으키는 원인이 된 가치 기준에 예속하고 복종함으로써 그 감정을 해소하려고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현대인들은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유독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평등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에 민감한 감각을 가지고 있어서 약간의 차이에도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르상티망을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품게 될 가능성이 있고 그렇게 만들어진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르상티망은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상징을 구입하는 형태로 해소되는데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그리하여 명품 브랜드 판매 실적은 경제 저성장 사회에도 꾸준히 상승세를 그린다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자신이 무언가를 원할 때 그 욕구가 진짜 자신의 순수한 마음에서 비롯된 것인지 혹은 타인이 불러일으킨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르상티망에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의해 가동된 것인지를 판별해야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7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539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02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우리는 모두 가면을 쓰고 살아간다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페르소나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융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페르소냐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원래 고전극에서 배우가 사용하는 가면을 뜻하나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융은 페르소나를 한 사람의 인간이 어떠한 모습을 밖으로 드러내는가에 관한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개인과 사회적 집합체 사이에서 맺어지는 일종의 타협이라고 정의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실제 자신의 모습을 보호하기 위해 만들어 낸 가면이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페르소냐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페르소나가 진짜 자신과의 불일치가 부정적으로 느껴지겠지만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사람은 인격이 다면적이어서 우리가 실제로 어떤 장소에서 걸치고 있던 페르소나를 다른 장소에서는 또 다른 페르소나로 바꿔 쓰면서 어떻게든 인격의 균형을 유지해 살아간다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휴대전화라는 가상의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횡적연계매체가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집단 따돌림의 심각성이 크게 만들었다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회사원도 가정과 직장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그리고 개인이라는 세 가지 인격요소가 각각의 페르소나로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균형을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맞춰 살아가야 하는데 휴대전화로 이 균형이 깨지게 되었다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8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7660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5539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04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사람은 논리만으로 움직이지 않는다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수사학 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아리스토텔레스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 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다른 사람의 행동을 진정한 의미에서 바꾸고 싶다면 설득보다는 이해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이해보다는 공감이 필요하다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논리 사고에 뛰어난 컨설턴트가 종종 일반 회사로 옮긴 후 고전하는 경우가 많은데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이는 그가 사람이 논리에 의해 움직인다고 잘 못 알고 있어서다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사람을 정말 납득해서 움직이게 하려면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–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로고스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,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에토스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파토스가 필요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로고스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논리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그러나 논리는 필요조건이지 충분조건은 아니다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buAutoNum type="arabicParenR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에토스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윤리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아무리 이치에 맞는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말이라 해도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 말을 하는 화자가 도덕성을 의심받는 사람이라면 사람의 힘을 이끌어낼 수 없다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800100" lvl="1" indent="-342900" latinLnBrk="0">
              <a:buAutoNum type="arabicParenR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파토스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패션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열정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본인이 신념을 갖고 열정을 드러내며 말해야 비로소 타인이 공감할 수 있다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800100" lvl="1" indent="-342900" latinLnBrk="0">
              <a:buAutoNum type="arabicParenR"/>
            </a:pP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9</a:t>
            </a:fld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7073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온난">
  <a:themeElements>
    <a:clrScheme name="온난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온난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20569</TotalTime>
  <Words>3129</Words>
  <Application>Microsoft Office PowerPoint</Application>
  <PresentationFormat>화면 슬라이드 쇼(4:3)</PresentationFormat>
  <Paragraphs>267</Paragraphs>
  <Slides>20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굴림</vt:lpstr>
      <vt:lpstr>Arial</vt:lpstr>
      <vt:lpstr>맑은 고딕</vt:lpstr>
      <vt:lpstr>Cambria</vt:lpstr>
      <vt:lpstr>Wingdings</vt:lpstr>
      <vt:lpstr>Calibri</vt:lpstr>
      <vt:lpstr>디자인 사용자 지정</vt:lpstr>
      <vt:lpstr>온난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kimhj</cp:lastModifiedBy>
  <cp:revision>585</cp:revision>
  <cp:lastPrinted>2018-03-04T23:39:02Z</cp:lastPrinted>
  <dcterms:created xsi:type="dcterms:W3CDTF">2013-09-05T09:43:46Z</dcterms:created>
  <dcterms:modified xsi:type="dcterms:W3CDTF">2019-05-13T03:30:03Z</dcterms:modified>
</cp:coreProperties>
</file>