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08" r:id="rId2"/>
  </p:sldMasterIdLst>
  <p:notesMasterIdLst>
    <p:notesMasterId r:id="rId27"/>
  </p:notesMasterIdLst>
  <p:sldIdLst>
    <p:sldId id="279" r:id="rId3"/>
    <p:sldId id="300" r:id="rId4"/>
    <p:sldId id="278" r:id="rId5"/>
    <p:sldId id="304" r:id="rId6"/>
    <p:sldId id="366" r:id="rId7"/>
    <p:sldId id="402" r:id="rId8"/>
    <p:sldId id="391" r:id="rId9"/>
    <p:sldId id="393" r:id="rId10"/>
    <p:sldId id="392" r:id="rId11"/>
    <p:sldId id="375" r:id="rId12"/>
    <p:sldId id="367" r:id="rId13"/>
    <p:sldId id="376" r:id="rId14"/>
    <p:sldId id="394" r:id="rId15"/>
    <p:sldId id="368" r:id="rId16"/>
    <p:sldId id="377" r:id="rId17"/>
    <p:sldId id="378" r:id="rId18"/>
    <p:sldId id="380" r:id="rId19"/>
    <p:sldId id="382" r:id="rId20"/>
    <p:sldId id="396" r:id="rId21"/>
    <p:sldId id="397" r:id="rId22"/>
    <p:sldId id="398" r:id="rId23"/>
    <p:sldId id="399" r:id="rId24"/>
    <p:sldId id="401" r:id="rId25"/>
    <p:sldId id="403" r:id="rId26"/>
  </p:sldIdLst>
  <p:sldSz cx="9144000" cy="6858000" type="screen4x3"/>
  <p:notesSz cx="6797675" cy="9928225"/>
  <p:embeddedFontLst>
    <p:embeddedFont>
      <p:font typeface="맑은 고딕" pitchFamily="50" charset="-127"/>
      <p:regular r:id="rId28"/>
      <p:bold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272123"/>
    <a:srgbClr val="FDA800"/>
    <a:srgbClr val="F19B1D"/>
    <a:srgbClr val="54432A"/>
    <a:srgbClr val="AF9061"/>
    <a:srgbClr val="F2281E"/>
    <a:srgbClr val="7AB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63190" autoAdjust="0"/>
  </p:normalViewPr>
  <p:slideViewPr>
    <p:cSldViewPr>
      <p:cViewPr>
        <p:scale>
          <a:sx n="45" d="100"/>
          <a:sy n="45" d="100"/>
        </p:scale>
        <p:origin x="-8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50" y="3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935BE-65B7-46E2-B1F9-D6AB26677BE8}" type="datetimeFigureOut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D691D-F544-4CC6-8ED8-22A636D02E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14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hn?docId=3578241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dirty="0" smtClean="0">
                <a:effectLst/>
              </a:rPr>
              <a:t>T</a:t>
            </a:r>
            <a:r>
              <a:rPr lang="ko-KR" altLang="en-US" sz="900" dirty="0" smtClean="0">
                <a:effectLst/>
              </a:rPr>
              <a:t>기업이나 제조업 종사자들에게 국한된 것으로 보이는 </a:t>
            </a:r>
            <a:r>
              <a:rPr lang="en-US" altLang="ko-KR" sz="900" dirty="0" smtClean="0">
                <a:effectLst/>
              </a:rPr>
              <a:t>4</a:t>
            </a:r>
            <a:r>
              <a:rPr lang="ko-KR" altLang="en-US" sz="900" dirty="0" smtClean="0">
                <a:effectLst/>
              </a:rPr>
              <a:t>차 산업이란 단어가 어떻게 일반 개인의 직업과 경제 상황으로 연결돼 변화를 가져오는지 자세하게 설명한다</a:t>
            </a:r>
            <a:r>
              <a:rPr lang="en-US" altLang="ko-KR" sz="900" dirty="0" smtClean="0">
                <a:effectLst/>
              </a:rPr>
              <a:t>. 4</a:t>
            </a:r>
            <a:r>
              <a:rPr lang="ko-KR" altLang="en-US" sz="900" dirty="0" smtClean="0">
                <a:effectLst/>
              </a:rPr>
              <a:t>차 산업혁명이 무엇이고 그것이 어떤 사회현상으로 이어지는지 정리하고 국가와 기업</a:t>
            </a:r>
            <a:r>
              <a:rPr lang="en-US" altLang="ko-KR" sz="900" dirty="0" smtClean="0">
                <a:effectLst/>
              </a:rPr>
              <a:t>, </a:t>
            </a:r>
            <a:r>
              <a:rPr lang="ko-KR" altLang="en-US" sz="900" dirty="0" smtClean="0">
                <a:effectLst/>
              </a:rPr>
              <a:t>개인과 사회가 가까운 미래에 나아갈 각각의 해법을 우리 인류가 지난 세기들을 통해 스스로 진화해 왔던 역사적 배경</a:t>
            </a:r>
            <a:r>
              <a:rPr lang="en-US" altLang="ko-KR" sz="900" dirty="0" smtClean="0">
                <a:effectLst/>
              </a:rPr>
              <a:t>, </a:t>
            </a:r>
            <a:r>
              <a:rPr lang="ko-KR" altLang="en-US" sz="900" dirty="0" smtClean="0">
                <a:effectLst/>
              </a:rPr>
              <a:t>경제적 극복 사례를 통해 제시한다</a:t>
            </a:r>
            <a:r>
              <a:rPr lang="en-US" altLang="ko-KR" sz="900" dirty="0" smtClean="0">
                <a:effectLst/>
              </a:rPr>
              <a:t>.</a:t>
            </a:r>
            <a:endParaRPr lang="en-US" altLang="ko-KR" sz="900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00" baseline="0" dirty="0" err="1" smtClean="0"/>
              <a:t>빅데이터랑</a:t>
            </a:r>
            <a:r>
              <a:rPr lang="ko-KR" altLang="en-US" sz="1000" baseline="0" dirty="0" smtClean="0"/>
              <a:t> 요즘에만 있었던 </a:t>
            </a:r>
            <a:r>
              <a:rPr lang="ko-KR" altLang="en-US" sz="1000" baseline="0" dirty="0" err="1" smtClean="0"/>
              <a:t>컨셉이</a:t>
            </a:r>
            <a:r>
              <a:rPr lang="ko-KR" altLang="en-US" sz="1000" baseline="0" dirty="0" smtClean="0"/>
              <a:t> 아니라 조선시대에도 반란을 일으킬 때 규장각을 먼저 장악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박정희도 청와대를 장악하기 위해서는 방송국이나 언론사부터  </a:t>
            </a:r>
            <a:endParaRPr lang="en-US" altLang="ko-KR" sz="1000" baseline="0" dirty="0" smtClean="0"/>
          </a:p>
          <a:p>
            <a:endParaRPr lang="en-US" altLang="ko-KR" sz="1000" baseline="0" dirty="0" smtClean="0"/>
          </a:p>
          <a:p>
            <a:r>
              <a:rPr lang="ko-KR" altLang="en-US" sz="1000" baseline="0" dirty="0" smtClean="0"/>
              <a:t>일본에서는 물개로봇 파로 </a:t>
            </a:r>
            <a:r>
              <a:rPr lang="en-US" altLang="ko-KR" sz="1000" baseline="0" dirty="0" smtClean="0"/>
              <a:t>– </a:t>
            </a:r>
            <a:r>
              <a:rPr lang="ko-KR" altLang="en-US" sz="1000" baseline="0" dirty="0" smtClean="0"/>
              <a:t>복슬복슬한 털도 있고 바다표범 새끼 같은 매끈한 감촉을 지니고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애교도 부리고 </a:t>
            </a:r>
            <a:r>
              <a:rPr lang="en-US" altLang="ko-KR" sz="1000" baseline="0" dirty="0" smtClean="0"/>
              <a:t>– </a:t>
            </a:r>
            <a:r>
              <a:rPr lang="ko-KR" altLang="en-US" sz="1000" baseline="0" dirty="0" smtClean="0"/>
              <a:t>노인과 환자들에게 인기 절정</a:t>
            </a:r>
            <a:r>
              <a:rPr lang="en-US" altLang="ko-KR" sz="1000" baseline="0" dirty="0" smtClean="0"/>
              <a:t>. </a:t>
            </a:r>
          </a:p>
          <a:p>
            <a:endParaRPr lang="en-US" altLang="ko-KR" sz="1000" baseline="0" dirty="0" smtClean="0"/>
          </a:p>
          <a:p>
            <a:r>
              <a:rPr lang="en-US" altLang="ko-KR" sz="1000" baseline="0" dirty="0" smtClean="0"/>
              <a:t>VR – </a:t>
            </a:r>
            <a:r>
              <a:rPr lang="ko-KR" altLang="en-US" sz="1000" baseline="0" dirty="0" smtClean="0"/>
              <a:t>소녀시대를 보더라도 자기가 원하는 소녀시대 멤버로 볼 수 있고 농구 게임도 마찬가지</a:t>
            </a:r>
            <a:r>
              <a:rPr lang="en-US" altLang="ko-KR" sz="1000" baseline="0" dirty="0" smtClean="0"/>
              <a:t>. Virtual </a:t>
            </a:r>
            <a:r>
              <a:rPr lang="en-US" altLang="ko-KR" sz="1000" baseline="0" dirty="0" err="1" smtClean="0"/>
              <a:t>reallity</a:t>
            </a:r>
            <a:r>
              <a:rPr lang="en-US" altLang="ko-KR" sz="1000" baseline="0" dirty="0" smtClean="0"/>
              <a:t> </a:t>
            </a:r>
          </a:p>
          <a:p>
            <a:r>
              <a:rPr lang="en-US" altLang="ko-KR" sz="1000" baseline="0" dirty="0" smtClean="0"/>
              <a:t>VR</a:t>
            </a:r>
            <a:r>
              <a:rPr lang="ko-KR" altLang="en-US" sz="1000" baseline="0" dirty="0" smtClean="0"/>
              <a:t>은 이미 </a:t>
            </a:r>
            <a:r>
              <a:rPr lang="en-US" altLang="ko-KR" sz="1000" baseline="0" dirty="0" smtClean="0"/>
              <a:t>VR </a:t>
            </a:r>
            <a:r>
              <a:rPr lang="ko-KR" altLang="en-US" sz="1000" baseline="0" dirty="0" smtClean="0"/>
              <a:t>쇼핑 기술 </a:t>
            </a:r>
            <a:r>
              <a:rPr lang="ko-KR" altLang="en-US" sz="1000" baseline="0" dirty="0" err="1" smtClean="0"/>
              <a:t>바이</a:t>
            </a:r>
            <a:r>
              <a:rPr lang="ko-KR" altLang="en-US" sz="1000" baseline="0" dirty="0" smtClean="0"/>
              <a:t> 플러스를 공개했습니다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가상현실 속에서 입체적으로 물건을 입체적으로 구경하고 쇼핑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귀찮게 슈퍼나 백화점에 갈 일이 없어</a:t>
            </a:r>
            <a:endParaRPr lang="en-US" altLang="ko-KR" sz="1000" baseline="0" dirty="0" smtClean="0"/>
          </a:p>
          <a:p>
            <a:r>
              <a:rPr lang="ko-KR" altLang="en-US" sz="1000" baseline="0" dirty="0" smtClean="0"/>
              <a:t>부동산을 매매하기 전에 자신이 구입할 부동산을 체험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의학분야에서도 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수술에 시연돼 의사의 임상수술 경험을 늘리는 등 </a:t>
            </a:r>
            <a:r>
              <a:rPr lang="en-US" altLang="ko-KR" sz="1000" baseline="0" dirty="0" smtClean="0"/>
              <a:t> </a:t>
            </a:r>
          </a:p>
          <a:p>
            <a:endParaRPr lang="en-US" altLang="ko-KR" sz="1000" baseline="0" dirty="0" smtClean="0"/>
          </a:p>
          <a:p>
            <a:r>
              <a:rPr lang="en-US" altLang="ko-KR" sz="1000" baseline="0" dirty="0" smtClean="0"/>
              <a:t>AR – </a:t>
            </a:r>
            <a:r>
              <a:rPr lang="ko-KR" altLang="en-US" sz="1000" baseline="0" dirty="0" err="1" smtClean="0"/>
              <a:t>포켓몬고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err="1" smtClean="0"/>
              <a:t>레고는</a:t>
            </a:r>
            <a:r>
              <a:rPr lang="ko-KR" altLang="en-US" sz="1000" baseline="0" dirty="0" smtClean="0"/>
              <a:t> 구매하기 전 매장 내 </a:t>
            </a:r>
            <a:r>
              <a:rPr lang="ko-KR" altLang="en-US" sz="1000" baseline="0" dirty="0" err="1" smtClean="0"/>
              <a:t>설치괸</a:t>
            </a:r>
            <a:r>
              <a:rPr lang="ko-KR" altLang="en-US" sz="1000" baseline="0" dirty="0" smtClean="0"/>
              <a:t> </a:t>
            </a:r>
            <a:r>
              <a:rPr lang="ko-KR" altLang="en-US" sz="1000" baseline="0" dirty="0" err="1" smtClean="0"/>
              <a:t>키오스크에</a:t>
            </a:r>
            <a:r>
              <a:rPr lang="ko-KR" altLang="en-US" sz="1000" baseline="0" dirty="0" smtClean="0"/>
              <a:t> 제품 박스를 비추면 해당 제품의 완성된 이미지가 </a:t>
            </a:r>
            <a:r>
              <a:rPr lang="en-US" altLang="ko-KR" sz="1000" baseline="0" dirty="0" smtClean="0"/>
              <a:t>3D</a:t>
            </a:r>
            <a:r>
              <a:rPr lang="ko-KR" altLang="en-US" sz="1000" baseline="0" dirty="0" smtClean="0"/>
              <a:t>로 구현되는 </a:t>
            </a:r>
            <a:r>
              <a:rPr lang="en-US" altLang="ko-KR" sz="1000" baseline="0" dirty="0" smtClean="0"/>
              <a:t>AR </a:t>
            </a:r>
            <a:r>
              <a:rPr lang="ko-KR" altLang="en-US" sz="1000" baseline="0" dirty="0" smtClean="0"/>
              <a:t>기술</a:t>
            </a:r>
            <a:r>
              <a:rPr lang="en-US" altLang="ko-KR" sz="1000" baseline="0" dirty="0" smtClean="0"/>
              <a:t> </a:t>
            </a:r>
            <a:r>
              <a:rPr lang="ko-KR" altLang="en-US" sz="1000" baseline="0" dirty="0" smtClean="0"/>
              <a:t>도입하여 매출액 증가 </a:t>
            </a:r>
            <a:endParaRPr lang="en-US" altLang="ko-KR" sz="1000" baseline="0" dirty="0" smtClean="0"/>
          </a:p>
          <a:p>
            <a:r>
              <a:rPr lang="ko-KR" altLang="en-US" sz="1000" baseline="0" dirty="0" err="1" smtClean="0"/>
              <a:t>이케아는</a:t>
            </a:r>
            <a:r>
              <a:rPr lang="ko-KR" altLang="en-US" sz="1000" baseline="0" dirty="0" smtClean="0"/>
              <a:t> </a:t>
            </a:r>
            <a:r>
              <a:rPr lang="en-US" altLang="ko-KR" sz="1000" baseline="0" dirty="0" smtClean="0"/>
              <a:t>2013</a:t>
            </a:r>
            <a:r>
              <a:rPr lang="ko-KR" altLang="en-US" sz="1000" baseline="0" dirty="0" smtClean="0"/>
              <a:t>년 카탈로그 </a:t>
            </a:r>
            <a:r>
              <a:rPr lang="ko-KR" altLang="en-US" sz="1000" baseline="0" dirty="0" err="1" smtClean="0"/>
              <a:t>앱</a:t>
            </a:r>
            <a:r>
              <a:rPr lang="ko-KR" altLang="en-US" sz="1000" baseline="0" dirty="0" smtClean="0"/>
              <a:t> 퍼스트 </a:t>
            </a:r>
            <a:r>
              <a:rPr lang="ko-KR" altLang="en-US" sz="1000" baseline="0" dirty="0" err="1" smtClean="0"/>
              <a:t>룩</a:t>
            </a:r>
            <a:r>
              <a:rPr lang="ko-KR" altLang="en-US" sz="1000" baseline="0" dirty="0" smtClean="0"/>
              <a:t> 출시해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집과 사무실에서 </a:t>
            </a:r>
            <a:r>
              <a:rPr lang="ko-KR" altLang="en-US" sz="1000" baseline="0" dirty="0" err="1" smtClean="0"/>
              <a:t>이케야</a:t>
            </a:r>
            <a:r>
              <a:rPr lang="ko-KR" altLang="en-US" sz="1000" baseline="0" dirty="0" smtClean="0"/>
              <a:t> 가구 배치해보는 경험</a:t>
            </a:r>
            <a:endParaRPr lang="en-US" altLang="ko-KR" sz="1000" baseline="0" dirty="0" smtClean="0"/>
          </a:p>
          <a:p>
            <a:r>
              <a:rPr lang="ko-KR" altLang="en-US" sz="1000" baseline="0" dirty="0" err="1" smtClean="0"/>
              <a:t>센토사</a:t>
            </a:r>
            <a:r>
              <a:rPr lang="ko-KR" altLang="en-US" sz="1000" baseline="0" dirty="0" smtClean="0"/>
              <a:t> 섬을 설계한 건축회사는 설계 담당자와 엔지니어가 </a:t>
            </a:r>
            <a:r>
              <a:rPr lang="ko-KR" altLang="en-US" sz="1000" baseline="0" dirty="0" err="1" smtClean="0"/>
              <a:t>홀로렌즈를</a:t>
            </a:r>
            <a:r>
              <a:rPr lang="ko-KR" altLang="en-US" sz="1000" baseline="0" dirty="0" smtClean="0"/>
              <a:t> 끼고 미리 건물에 대해 이야기를 나눌 수 있는 시스템을 갖춰</a:t>
            </a:r>
            <a:endParaRPr lang="en-US" altLang="ko-KR" sz="10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000" baseline="0" dirty="0" smtClean="0"/>
              <a:t>1990</a:t>
            </a:r>
            <a:r>
              <a:rPr lang="ko-KR" altLang="en-US" sz="1000" baseline="0" dirty="0" smtClean="0"/>
              <a:t>년대 포스트모더니즘 논쟁</a:t>
            </a:r>
            <a:r>
              <a:rPr lang="en-US" altLang="ko-KR" sz="1000" baseline="0" dirty="0" smtClean="0"/>
              <a:t>: </a:t>
            </a:r>
            <a:r>
              <a:rPr lang="ko-KR" altLang="en-US" sz="1000" baseline="0" dirty="0" smtClean="0"/>
              <a:t>사람들이 </a:t>
            </a:r>
            <a:r>
              <a:rPr lang="ko-KR" altLang="en-US" sz="1000" baseline="0" dirty="0" err="1" smtClean="0"/>
              <a:t>탈중앙적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err="1" smtClean="0"/>
              <a:t>탈계몽적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탈근대적 사고를 하게 되면서 더는 획일적인 소비를 거부하고 자기의 개성과 창의에 맞는 소비를 하게 될 것이라는 전망이었습니다</a:t>
            </a:r>
            <a:r>
              <a:rPr lang="en-US" altLang="ko-KR" sz="1000" baseline="0" dirty="0" smtClean="0"/>
              <a:t>.  </a:t>
            </a:r>
          </a:p>
          <a:p>
            <a:r>
              <a:rPr lang="ko-KR" altLang="en-US" sz="1000" baseline="0" dirty="0" smtClean="0"/>
              <a:t>가장 유명한 기업은 </a:t>
            </a:r>
            <a:r>
              <a:rPr lang="ko-KR" altLang="en-US" sz="1000" baseline="0" dirty="0" err="1" smtClean="0"/>
              <a:t>베네통이어서</a:t>
            </a:r>
            <a:r>
              <a:rPr lang="ko-KR" altLang="en-US" sz="1000" baseline="0" dirty="0" smtClean="0"/>
              <a:t> 신부와 수녀의 키스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err="1" smtClean="0"/>
              <a:t>고르바초프와</a:t>
            </a:r>
            <a:r>
              <a:rPr lang="ko-KR" altLang="en-US" sz="1000" baseline="0" dirty="0" smtClean="0"/>
              <a:t> </a:t>
            </a:r>
            <a:r>
              <a:rPr lang="ko-KR" altLang="en-US" sz="1000" baseline="0" dirty="0" err="1" smtClean="0"/>
              <a:t>헬무트</a:t>
            </a:r>
            <a:r>
              <a:rPr lang="ko-KR" altLang="en-US" sz="1000" baseline="0" dirty="0" smtClean="0"/>
              <a:t> 콜 의 뽀뽀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동성애자 사진 등 </a:t>
            </a:r>
            <a:endParaRPr lang="en-US" altLang="ko-KR" sz="1000" baseline="0" dirty="0" smtClean="0"/>
          </a:p>
          <a:p>
            <a:r>
              <a:rPr lang="ko-KR" altLang="en-US" sz="1000" baseline="0" dirty="0" smtClean="0"/>
              <a:t>그러나 어려웠어 왜 컨베이어 벨트에서 생산되었기 때문에 </a:t>
            </a:r>
            <a:endParaRPr lang="en-US" altLang="ko-KR" sz="1000" baseline="0" dirty="0" smtClean="0"/>
          </a:p>
          <a:p>
            <a:endParaRPr lang="en-US" altLang="ko-KR" sz="1000" baseline="0" dirty="0" smtClean="0"/>
          </a:p>
          <a:p>
            <a:pPr latinLnBrk="0"/>
            <a:r>
              <a:rPr lang="en-US" altLang="ko-KR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1. ON THE DEMAND</a:t>
            </a:r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를 기반으로 한 기업으로 만들어라</a:t>
            </a:r>
            <a:endParaRPr lang="en-US" altLang="ko-KR" sz="1000" kern="1200" dirty="0" smtClean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latinLnBrk="0"/>
            <a:r>
              <a:rPr lang="en-US" altLang="ko-KR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: </a:t>
            </a:r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아마존</a:t>
            </a:r>
            <a:r>
              <a:rPr lang="en-US" altLang="ko-KR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000" kern="1200" dirty="0" err="1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넷플릭스</a:t>
            </a:r>
            <a:r>
              <a:rPr lang="en-US" altLang="ko-KR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000" kern="1200" dirty="0" err="1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구글이</a:t>
            </a:r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하는 것도 결국 이것입니다</a:t>
            </a:r>
            <a:r>
              <a:rPr lang="en-US" altLang="ko-KR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소비자의 생각을 읽어서 먼저 원하는 것을 제안하는 겁니다</a:t>
            </a:r>
            <a:r>
              <a:rPr lang="en-US" altLang="ko-KR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</a:p>
          <a:p>
            <a:pPr latinLnBrk="0"/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미국의 인기 드라마 시리즈 하우스 </a:t>
            </a:r>
            <a:r>
              <a:rPr lang="ko-KR" altLang="en-US" sz="1000" kern="1200" dirty="0" err="1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오브</a:t>
            </a:r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카드를 만드는 방법 </a:t>
            </a:r>
            <a:r>
              <a:rPr lang="en-US" altLang="ko-KR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-&gt; </a:t>
            </a:r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시청자들이 원하는 내용은 무엇이다</a:t>
            </a:r>
            <a:r>
              <a:rPr lang="en-US" altLang="ko-KR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가장 적절하다고 여기는 배우는 누구다</a:t>
            </a:r>
            <a:r>
              <a:rPr lang="en-US" altLang="ko-KR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이렇게 말한 것들을 </a:t>
            </a:r>
            <a:r>
              <a:rPr lang="ko-KR" altLang="en-US" sz="1000" kern="1200" dirty="0" err="1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빅데이터로</a:t>
            </a:r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선정한 후 해당 배우가 출연하는 방식</a:t>
            </a:r>
            <a:endParaRPr lang="en-US" altLang="ko-KR" sz="1000" kern="1200" dirty="0" smtClean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latinLnBrk="0"/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이런 형식으로 고객의 원하는 것을 읽어 먼저 제안하는 기업이 </a:t>
            </a:r>
            <a:r>
              <a:rPr lang="ko-KR" altLang="en-US" sz="1000" kern="1200" dirty="0" err="1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넷플릭스입니다</a:t>
            </a:r>
            <a:r>
              <a:rPr lang="en-US" altLang="ko-KR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구글 광고를 한 번 보면 관련된 광고가 미친 듯이 뜹니다</a:t>
            </a:r>
            <a:r>
              <a:rPr lang="en-US" altLang="ko-KR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</a:p>
          <a:p>
            <a:pPr latinLnBrk="0"/>
            <a:r>
              <a:rPr lang="ko-KR" altLang="en-US" sz="1000" kern="1200" dirty="0" err="1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유튜브에</a:t>
            </a:r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어떤 주제를 한 번 검색하면 그와 관련된 주제가 또 미친 듯이 뜨지요</a:t>
            </a:r>
            <a:r>
              <a:rPr lang="en-US" altLang="ko-KR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바로 이것이 </a:t>
            </a:r>
            <a:r>
              <a:rPr lang="en-US" altLang="ko-KR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On the Demand </a:t>
            </a:r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입니다</a:t>
            </a:r>
            <a:r>
              <a:rPr lang="en-US" altLang="ko-KR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</a:p>
          <a:p>
            <a:pPr latinLnBrk="0"/>
            <a:r>
              <a:rPr lang="ko-KR" altLang="en-US" sz="1000" kern="1200" dirty="0" err="1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파운드리는</a:t>
            </a:r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타 기업으로부터 설계도를 위탁 받아 반도체를 생산하는 기업 </a:t>
            </a:r>
            <a:endParaRPr lang="en-US" altLang="ko-KR" sz="1000" kern="1200" dirty="0" smtClean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latinLnBrk="0"/>
            <a:r>
              <a:rPr lang="ko-KR" altLang="en-US" sz="1000" kern="1200" dirty="0" err="1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고객사가</a:t>
            </a:r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스마트 </a:t>
            </a:r>
            <a:r>
              <a:rPr lang="ko-KR" altLang="en-US" sz="1000" kern="1200" dirty="0" err="1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와치를</a:t>
            </a:r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개발하기로 했다고 가정한다면 그 스마트 </a:t>
            </a:r>
            <a:r>
              <a:rPr lang="ko-KR" altLang="en-US" sz="1000" kern="1200" dirty="0" err="1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와치에</a:t>
            </a:r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들어가는 반도체가 필요할 때 거기에 맞는 반도체를 생산해주는 기업 </a:t>
            </a:r>
            <a:endParaRPr lang="en-US" altLang="ko-KR" sz="1000" kern="1200" dirty="0" smtClean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latinLnBrk="0"/>
            <a:r>
              <a:rPr lang="en-US" altLang="ko-KR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2. </a:t>
            </a:r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구성원이 다양한 기업을 만들어라 </a:t>
            </a:r>
            <a:endParaRPr lang="en-US" altLang="ko-KR" sz="1000" kern="1200" dirty="0" smtClean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latinLnBrk="0"/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서울대 </a:t>
            </a:r>
            <a:r>
              <a:rPr lang="ko-KR" altLang="en-US" sz="1000" kern="1200" dirty="0" err="1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순혈주의</a:t>
            </a:r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종로학원 </a:t>
            </a:r>
            <a:r>
              <a:rPr lang="en-US" altLang="ko-KR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-&gt; </a:t>
            </a:r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요즘은 망해가는 </a:t>
            </a:r>
            <a:r>
              <a:rPr lang="en-US" altLang="ko-KR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IBM </a:t>
            </a:r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다양한 관리 기업 전략 실천 일정 비율의 인종 성별 전공기준과 지역기준</a:t>
            </a:r>
            <a:endParaRPr lang="en-US" altLang="ko-KR" sz="1000" kern="1200" dirty="0" smtClean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latinLnBrk="0"/>
            <a:r>
              <a:rPr lang="ko-KR" altLang="en-US" sz="1000" kern="12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구성원의 다양성을 강제적으로 보장하는 방식 </a:t>
            </a:r>
            <a:endParaRPr lang="en-US" altLang="ko-KR" sz="1000" kern="1200" dirty="0" smtClean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endParaRPr lang="en-US" altLang="ko-KR" sz="10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00" baseline="0" dirty="0" smtClean="0"/>
              <a:t>여러 영화는 미래를 유토피아보다는 </a:t>
            </a:r>
            <a:r>
              <a:rPr lang="ko-KR" altLang="en-US" sz="1000" baseline="0" dirty="0" err="1" smtClean="0"/>
              <a:t>디스토피아로</a:t>
            </a:r>
            <a:r>
              <a:rPr lang="ko-KR" altLang="en-US" sz="1000" baseline="0" dirty="0" smtClean="0"/>
              <a:t> 그려내고 있습니다</a:t>
            </a:r>
            <a:r>
              <a:rPr lang="en-US" altLang="ko-KR" sz="1000" baseline="0" dirty="0" smtClean="0"/>
              <a:t>. 4</a:t>
            </a:r>
            <a:r>
              <a:rPr lang="ko-KR" altLang="en-US" sz="1000" baseline="0" dirty="0" smtClean="0"/>
              <a:t>차 산업혁명도 희망을 갖기 보다는 걱정이 앞서는 경우가 많습니다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우리의 많은 일자리를 뺏어갈 것이라는 점이죠</a:t>
            </a:r>
            <a:r>
              <a:rPr lang="en-US" altLang="ko-KR" sz="1000" baseline="0" dirty="0" smtClean="0"/>
              <a:t>. </a:t>
            </a:r>
          </a:p>
          <a:p>
            <a:endParaRPr lang="en-US" altLang="ko-KR" sz="1000" baseline="0" dirty="0" smtClean="0"/>
          </a:p>
          <a:p>
            <a:r>
              <a:rPr lang="en-US" altLang="ko-KR" sz="1000" baseline="0" dirty="0" smtClean="0"/>
              <a:t> </a:t>
            </a:r>
            <a:r>
              <a:rPr lang="ko-KR" altLang="en-US" sz="1000" baseline="0" dirty="0" err="1" smtClean="0"/>
              <a:t>핀보이는</a:t>
            </a:r>
            <a:r>
              <a:rPr lang="ko-KR" altLang="en-US" sz="1000" baseline="0" dirty="0" smtClean="0"/>
              <a:t> 십중팔구 얻어맞게 되어 있고 지정병원까지 두고 있을 정도 </a:t>
            </a:r>
            <a:endParaRPr lang="en-US" altLang="ko-KR" sz="1000" baseline="0" dirty="0" smtClean="0"/>
          </a:p>
          <a:p>
            <a:r>
              <a:rPr lang="ko-KR" altLang="en-US" sz="1000" baseline="0" dirty="0" err="1" smtClean="0"/>
              <a:t>러다이트</a:t>
            </a:r>
            <a:r>
              <a:rPr lang="ko-KR" altLang="en-US" sz="1000" baseline="0" dirty="0" smtClean="0"/>
              <a:t> 운동</a:t>
            </a:r>
            <a:r>
              <a:rPr lang="en-US" altLang="ko-KR" sz="1000" baseline="0" dirty="0" smtClean="0"/>
              <a:t>: </a:t>
            </a:r>
            <a:r>
              <a:rPr lang="ko-KR" altLang="en-US" sz="1000" baseline="0" dirty="0" smtClean="0"/>
              <a:t>기계를 부수고 다니는 </a:t>
            </a:r>
            <a:r>
              <a:rPr lang="en-US" altLang="ko-KR" sz="1000" baseline="0" dirty="0" smtClean="0"/>
              <a:t>– </a:t>
            </a:r>
            <a:r>
              <a:rPr lang="ko-KR" altLang="en-US" sz="1000" baseline="0" dirty="0" smtClean="0"/>
              <a:t>기계가 없는 예전으로 돌아가자는 것 </a:t>
            </a:r>
            <a:endParaRPr lang="en-US" altLang="ko-KR" sz="1000" baseline="0" dirty="0" smtClean="0"/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0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일자리 분담 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: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문재인 대통령의 </a:t>
            </a:r>
            <a:r>
              <a:rPr lang="ko-KR" altLang="en-US" sz="10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첫번째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 공약 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–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아동노동을 금지시켜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산업혁명 이후로 생긴 아동노동 착취</a:t>
            </a:r>
            <a:endParaRPr lang="en-US" altLang="ko-KR" sz="10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0" indent="0" latinLnBrk="0">
              <a:buFont typeface="+mj-lt"/>
              <a:buNone/>
            </a:pP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양털의 긴 섬유를 골라 가지런하게 다듬는 기계의 철사를 끼워 넣는 일에 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4-5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세의 아동이 동원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,,,, </a:t>
            </a:r>
          </a:p>
          <a:p>
            <a:pPr marL="0" indent="0" latinLnBrk="0">
              <a:buFont typeface="+mj-lt"/>
              <a:buNone/>
            </a:pP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8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시간 노동제도 마찬가지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지금은 당연하게 받아들여지지만 산업혁명 당시 영국에서 평균 노동시간이 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10-16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시간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주 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1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일 휴일</a:t>
            </a:r>
            <a:endParaRPr lang="en-US" altLang="ko-KR" sz="10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0" indent="0" latinLnBrk="0">
              <a:buFont typeface="+mj-lt"/>
              <a:buNone/>
            </a:pP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8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시간 채택을 처음 한 것은 러시아 사회주의 인민 공화국 </a:t>
            </a:r>
            <a:endParaRPr lang="en-US" altLang="ko-KR" sz="10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r>
              <a:rPr lang="en-US" altLang="ko-KR" sz="1000" baseline="0" dirty="0" smtClean="0"/>
              <a:t>2. </a:t>
            </a:r>
            <a:r>
              <a:rPr lang="ko-KR" altLang="en-US" sz="1000" baseline="0" dirty="0" smtClean="0"/>
              <a:t>서비스의 등장</a:t>
            </a:r>
            <a:r>
              <a:rPr lang="en-US" altLang="ko-KR" sz="1000" baseline="0" dirty="0" smtClean="0"/>
              <a:t>: </a:t>
            </a:r>
            <a:r>
              <a:rPr lang="ko-KR" altLang="en-US" sz="1000" baseline="0" dirty="0" smtClean="0"/>
              <a:t>이발사는 인류이래로 매번 이루어진 일이지만 돈을 받아야 한다는 생각은 못해</a:t>
            </a:r>
            <a:r>
              <a:rPr lang="en-US" altLang="ko-KR" sz="1000" baseline="0" dirty="0" smtClean="0"/>
              <a:t>.</a:t>
            </a:r>
          </a:p>
          <a:p>
            <a:r>
              <a:rPr lang="ko-KR" altLang="en-US" sz="1000" baseline="0" dirty="0" smtClean="0"/>
              <a:t>잘린 머리카락만 청소하고 돈을 받자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더 많은 사람이 이발소에 오게 홍보하고 돈을 받자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이발한 분들의 돈을 잘 정리해서 이발사로부터 돈을 받자 등 다채로운 직업이 생산 </a:t>
            </a:r>
            <a:endParaRPr lang="en-US" altLang="ko-KR" sz="1000" baseline="0" dirty="0" smtClean="0"/>
          </a:p>
          <a:p>
            <a:endParaRPr lang="en-US" altLang="ko-KR" sz="100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ko-KR" altLang="en-US" sz="1000" baseline="0" dirty="0" err="1" smtClean="0"/>
              <a:t>기본소득제</a:t>
            </a:r>
            <a:r>
              <a:rPr lang="en-US" altLang="ko-KR" sz="1000" baseline="0" dirty="0" smtClean="0"/>
              <a:t>: </a:t>
            </a:r>
            <a:r>
              <a:rPr lang="ko-KR" altLang="en-US" sz="1000" baseline="0" dirty="0" smtClean="0"/>
              <a:t>스위스에서 </a:t>
            </a:r>
            <a:r>
              <a:rPr lang="en-US" altLang="ko-KR" sz="1000" baseline="0" dirty="0" smtClean="0"/>
              <a:t>2016</a:t>
            </a:r>
            <a:r>
              <a:rPr lang="ko-KR" altLang="en-US" sz="1000" baseline="0" dirty="0" smtClean="0"/>
              <a:t>년에 조건 없는 기본소득 지급을 위해 국민 투표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결과는 </a:t>
            </a:r>
            <a:r>
              <a:rPr lang="en-US" altLang="ko-KR" sz="1000" baseline="0" dirty="0" smtClean="0"/>
              <a:t>76.3%</a:t>
            </a:r>
            <a:r>
              <a:rPr lang="ko-KR" altLang="en-US" sz="1000" baseline="0" dirty="0" smtClean="0"/>
              <a:t>가 반대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찬성은 </a:t>
            </a:r>
            <a:r>
              <a:rPr lang="en-US" altLang="ko-KR" sz="1000" baseline="0" dirty="0" smtClean="0"/>
              <a:t>23%</a:t>
            </a:r>
            <a:r>
              <a:rPr lang="ko-KR" altLang="en-US" sz="1000" baseline="0" dirty="0" smtClean="0"/>
              <a:t>만</a:t>
            </a:r>
            <a:r>
              <a:rPr lang="en-US" altLang="ko-KR" sz="1000" baseline="0" dirty="0" smtClean="0"/>
              <a:t>.. </a:t>
            </a:r>
          </a:p>
          <a:p>
            <a:pPr marL="0" indent="0">
              <a:buNone/>
            </a:pPr>
            <a:r>
              <a:rPr lang="ko-KR" altLang="en-US" sz="1000" baseline="0" dirty="0" smtClean="0"/>
              <a:t>국내에서는 상당수 언론들이 좌파 </a:t>
            </a:r>
            <a:r>
              <a:rPr lang="ko-KR" altLang="en-US" sz="1000" baseline="0" dirty="0" err="1" smtClean="0"/>
              <a:t>포퓰리즘에</a:t>
            </a:r>
            <a:r>
              <a:rPr lang="ko-KR" altLang="en-US" sz="1000" baseline="0" dirty="0" smtClean="0"/>
              <a:t> 대한 스위스 국민들의 합리적인 거부라는 제목</a:t>
            </a:r>
            <a:r>
              <a:rPr lang="en-US" altLang="ko-KR" sz="1000" baseline="0" dirty="0" smtClean="0"/>
              <a:t>.</a:t>
            </a:r>
          </a:p>
          <a:p>
            <a:pPr marL="0" indent="0">
              <a:buNone/>
            </a:pPr>
            <a:r>
              <a:rPr lang="ko-KR" altLang="en-US" sz="1000" baseline="0" dirty="0" smtClean="0"/>
              <a:t>그러나 실제로는 기본소득을 받으면 기존에 받던 복지혜택을 포기해야 했기 때문에</a:t>
            </a:r>
            <a:r>
              <a:rPr lang="en-US" altLang="ko-KR" sz="1000" baseline="0" dirty="0" smtClean="0"/>
              <a:t>.</a:t>
            </a:r>
          </a:p>
          <a:p>
            <a:pPr marL="0" indent="0">
              <a:buNone/>
            </a:pPr>
            <a:r>
              <a:rPr lang="ko-KR" altLang="en-US" sz="1000" baseline="0" dirty="0" smtClean="0"/>
              <a:t>유럽에서는 </a:t>
            </a:r>
            <a:r>
              <a:rPr lang="ko-KR" altLang="en-US" sz="1000" baseline="0" dirty="0" err="1" smtClean="0"/>
              <a:t>기본소득제를</a:t>
            </a:r>
            <a:r>
              <a:rPr lang="ko-KR" altLang="en-US" sz="1000" baseline="0" dirty="0" smtClean="0"/>
              <a:t> 우파정당이 내 놓은 대안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고령화와 경기침체로 인해 늘어나는 재정부담을 덜기 위해 </a:t>
            </a:r>
            <a:r>
              <a:rPr lang="ko-KR" altLang="en-US" sz="1000" baseline="0" dirty="0" err="1" smtClean="0"/>
              <a:t>기본소득제</a:t>
            </a:r>
            <a:r>
              <a:rPr lang="ko-KR" altLang="en-US" sz="1000" baseline="0" dirty="0" smtClean="0"/>
              <a:t> 제공</a:t>
            </a:r>
            <a:endParaRPr lang="en-US" altLang="ko-KR" sz="1000" baseline="0" dirty="0" smtClean="0"/>
          </a:p>
          <a:p>
            <a:pPr marL="0" indent="0">
              <a:buNone/>
            </a:pPr>
            <a:endParaRPr lang="en-US" altLang="ko-KR" sz="1000" baseline="0" dirty="0" smtClean="0"/>
          </a:p>
          <a:p>
            <a:pPr marL="0" indent="0">
              <a:buNone/>
            </a:pPr>
            <a:endParaRPr lang="en-US" altLang="ko-KR" sz="1000" baseline="0" dirty="0" smtClean="0"/>
          </a:p>
          <a:p>
            <a:pPr marL="228600" indent="-228600">
              <a:buAutoNum type="arabicPeriod"/>
            </a:pPr>
            <a:r>
              <a:rPr lang="ko-KR" altLang="en-US" sz="1000" baseline="0" dirty="0" smtClean="0"/>
              <a:t>로봇세</a:t>
            </a:r>
            <a:r>
              <a:rPr lang="en-US" altLang="ko-KR" sz="1000" baseline="0" dirty="0" smtClean="0"/>
              <a:t>: </a:t>
            </a:r>
            <a:r>
              <a:rPr lang="ko-KR" altLang="en-US" sz="1000" baseline="0" dirty="0" smtClean="0"/>
              <a:t>기존에는 없는 세금 </a:t>
            </a:r>
            <a:endParaRPr lang="en-US" altLang="ko-KR" sz="1000" baseline="0" dirty="0" smtClean="0"/>
          </a:p>
          <a:p>
            <a:pPr marL="0" indent="0">
              <a:buNone/>
            </a:pPr>
            <a:r>
              <a:rPr lang="ko-KR" altLang="en-US" sz="1000" baseline="0" dirty="0" smtClean="0"/>
              <a:t>법인세</a:t>
            </a:r>
            <a:r>
              <a:rPr lang="en-US" altLang="ko-KR" sz="1000" baseline="0" dirty="0" smtClean="0"/>
              <a:t>: </a:t>
            </a:r>
            <a:r>
              <a:rPr lang="ko-KR" altLang="en-US" sz="1000" baseline="0" dirty="0" smtClean="0"/>
              <a:t>기업에서 돈을 벌어 배당을 하면 당연히 배당에 대한 소득세를 내고 그 소득세를 내기 전에 이미 </a:t>
            </a:r>
            <a:r>
              <a:rPr lang="ko-KR" altLang="en-US" sz="1000" baseline="0" dirty="0" err="1" smtClean="0"/>
              <a:t>번돈에</a:t>
            </a:r>
            <a:r>
              <a:rPr lang="ko-KR" altLang="en-US" sz="1000" baseline="0" dirty="0" smtClean="0"/>
              <a:t> 대해서 세금을 내기 때문에 이중과세</a:t>
            </a:r>
            <a:r>
              <a:rPr lang="en-US" altLang="ko-KR" sz="1000" baseline="0" dirty="0" smtClean="0"/>
              <a:t>. </a:t>
            </a:r>
          </a:p>
          <a:p>
            <a:pPr marL="0" indent="0">
              <a:buNone/>
            </a:pPr>
            <a:r>
              <a:rPr lang="ko-KR" altLang="en-US" sz="1000" baseline="0" dirty="0" smtClean="0"/>
              <a:t>처음에는 부당한 세금으로 생각되었던 이중과세가 지금은 당연한 세금으로</a:t>
            </a:r>
            <a:r>
              <a:rPr lang="en-US" altLang="ko-KR" sz="1000" baseline="0" dirty="0" smtClean="0"/>
              <a:t>.</a:t>
            </a:r>
          </a:p>
          <a:p>
            <a:endParaRPr lang="en-US" altLang="ko-KR" sz="10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800100" lvl="1" indent="-342900" latinLnBrk="0">
              <a:buFont typeface="+mj-ea"/>
              <a:buAutoNum type="circleNumDbPlain"/>
            </a:pP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아몰라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전문직도 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AI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로 대체된다는데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노가다라도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해야지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457200" lvl="1" indent="0" latinLnBrk="0">
              <a:buFont typeface="+mj-ea"/>
              <a:buNone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일반 공장은 기계가 모두 대체하고 있으니 힘들 것 같다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테슬라나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박스포장 하는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박스터라는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기계 포장과 같은 잡역의 영역도 빅데이터를 기반으로 인공지능을 갖춘 로봇에 차츰 미렬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457200" lvl="1" indent="0" latinLnBrk="0">
              <a:buFont typeface="+mj-ea"/>
              <a:buNone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그래서 건설현장으로 그러나 측량은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드론이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끝내고 건설디자인은 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AR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를 활용한 디자이너들이 작업을 끝내고 도면이 아닌 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3D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프린터기로 대체 다시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노가다로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457200" lvl="1" indent="0" latinLnBrk="0">
              <a:buFont typeface="+mj-ea"/>
              <a:buNone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아침부터 안전교육을 받는데 가상현실을 볼 수 있는 기기로 착용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콘트롤러를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사용하여 안전사고 예방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… VR</a:t>
            </a:r>
            <a:r>
              <a:rPr lang="en-US" altLang="ko-KR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</a:t>
            </a:r>
            <a:r>
              <a:rPr lang="ko-KR" altLang="en-US" sz="16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사용해본적이</a:t>
            </a:r>
            <a:r>
              <a:rPr lang="ko-KR" altLang="en-US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없는</a:t>
            </a:r>
            <a:r>
              <a:rPr lang="en-US" altLang="ko-KR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.. </a:t>
            </a:r>
            <a:r>
              <a:rPr lang="ko-KR" altLang="en-US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거기다가 무인굴삭기 작업을 거치면서 혼란을 겪고</a:t>
            </a:r>
            <a:r>
              <a:rPr lang="en-US" altLang="ko-KR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… </a:t>
            </a:r>
            <a:r>
              <a:rPr lang="ko-KR" altLang="en-US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작업장의 스마트헬멧도 작동 어렵고 </a:t>
            </a:r>
            <a:r>
              <a:rPr lang="ko-KR" altLang="en-US" sz="16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ㅜㅜ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800100" lvl="1" indent="-342900" latinLnBrk="0">
              <a:buFont typeface="+mj-ea"/>
              <a:buAutoNum type="circleNumDbPlain"/>
            </a:pP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아몰라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식당일이라도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해서 먹고 살아야지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457200" lvl="1" indent="0" latinLnBrk="0">
              <a:buFont typeface="+mj-ea"/>
              <a:buNone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편의점은 이미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아마존고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–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무인편의점 같은 곳으로 다 차있어 눈높이를 낮추어서 식당으로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…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일본 체인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덮밥집이나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접시닦는데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식기세척 로봇이 그 일을 다하고 식기 분류하는 일도 분류 로봇이 있음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… 1300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개의 식기를 세척하는데 시간을 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20%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단축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</a:t>
            </a:r>
          </a:p>
          <a:p>
            <a:pPr marL="457200" lvl="1" indent="0" latinLnBrk="0">
              <a:buFont typeface="+mj-ea"/>
              <a:buNone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이미 배달로 배달자율주행로봇이 석권 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–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요리를 담은 배달로봇이 주문자의 집 앞에 도착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주문자는 전송 받은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핀코드를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입력하고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배달통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문을 열어 음식만 끝내면 끝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800100" lvl="1" indent="-342900" latinLnBrk="0">
              <a:buFont typeface="+mj-ea"/>
              <a:buAutoNum type="circleNumDbPlain"/>
            </a:pP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아몰라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시골에 가서 농사나 지어야지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457200" lvl="1" indent="0" latinLnBrk="0">
              <a:buFont typeface="+mj-ea"/>
              <a:buNone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포도농장에 취업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포도가 익으면 원적외선을 더 많이 발산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….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농장주는 농약이나 비료를 주기 위해서 적외선 카메라가 장착된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드론을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띄워 농장 전체가 어떻게 자라는지 한 눈에 볼 수 있어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…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다음단계로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드론에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비료를 띄우고 양과 방향을 정함 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=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현재 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SK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가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세종시에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대규모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스마트팜을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운영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457200" lvl="1" indent="0" latinLnBrk="0">
              <a:buFont typeface="+mj-ea"/>
              <a:buNone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이제 농사를 짓기 위해서라도 대기업에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취업해야하고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이를 악물고 결심 그러니까 공부를 하자 수학과 과학이 부족하니 열심히 해서 인문학 공부로 취업하자 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800100" lvl="1" indent="-342900" latinLnBrk="0">
              <a:buFont typeface="+mj-ea"/>
              <a:buAutoNum type="circleNumDbPlain"/>
            </a:pP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800100" lvl="1" indent="-342900" latinLnBrk="0">
              <a:buFont typeface="+mj-ea"/>
              <a:buAutoNum type="circleNumDbPlain"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정신 바짝 차리고 융합의 시대에 대비해 인문학을 공부해야지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457200" lvl="1" indent="0" latinLnBrk="0">
              <a:buFont typeface="+mj-ea"/>
              <a:buNone/>
            </a:pP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구글에서는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사원 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6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천명 뽑는데 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5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천명을 인문학자로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… </a:t>
            </a:r>
          </a:p>
          <a:p>
            <a:pPr marL="457200" lvl="1" indent="0" latinLnBrk="0">
              <a:buFont typeface="+mj-ea"/>
              <a:buNone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국내에서도 부품기업이라고 공대</a:t>
            </a:r>
            <a:r>
              <a:rPr lang="ko-KR" altLang="en-US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출신만 뽑아선 안 된다</a:t>
            </a:r>
            <a:r>
              <a:rPr lang="en-US" altLang="ko-KR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제품을 미래에 어떻게 사용할지 상상할 수 있는 인문학도를 채용하자</a:t>
            </a:r>
            <a:r>
              <a:rPr lang="en-US" altLang="ko-KR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그러나 현재 국내 </a:t>
            </a:r>
            <a:r>
              <a:rPr lang="en-US" altLang="ko-KR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4</a:t>
            </a:r>
            <a:r>
              <a:rPr lang="ko-KR" altLang="en-US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대 그룹 인문계 신입사원 비율은 삼성 </a:t>
            </a:r>
            <a:r>
              <a:rPr lang="en-US" altLang="ko-KR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15, </a:t>
            </a:r>
            <a:r>
              <a:rPr lang="ko-KR" altLang="en-US" sz="16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현대차</a:t>
            </a:r>
            <a:r>
              <a:rPr lang="ko-KR" altLang="en-US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</a:t>
            </a:r>
            <a:r>
              <a:rPr lang="en-US" altLang="ko-KR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20, </a:t>
            </a:r>
            <a:r>
              <a:rPr lang="ko-KR" altLang="en-US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나 </a:t>
            </a:r>
            <a:r>
              <a:rPr lang="en-US" altLang="ko-KR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30, LG 15</a:t>
            </a:r>
          </a:p>
          <a:p>
            <a:pPr marL="457200" lvl="1" indent="0" latinLnBrk="0">
              <a:buFont typeface="+mj-ea"/>
              <a:buNone/>
            </a:pPr>
            <a:r>
              <a:rPr lang="ko-KR" altLang="en-US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그냥</a:t>
            </a:r>
            <a:r>
              <a:rPr lang="en-US" altLang="ko-KR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</a:t>
            </a:r>
            <a:r>
              <a:rPr lang="ko-KR" altLang="en-US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이공계 전공자가 아니라 인문학적 소양을 갖춘 이공계 전공자를 선호 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800100" lvl="1" indent="-342900" latinLnBrk="0">
              <a:buFont typeface="+mj-ea"/>
              <a:buAutoNum type="circleNumDbPlain"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정신 바짝 차리고 열심히 공부해서 교수가 되어야지 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457200" lvl="1" indent="0" latinLnBrk="0">
              <a:buFont typeface="+mj-ea"/>
              <a:buNone/>
            </a:pP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MOOC (Massive</a:t>
            </a:r>
            <a:r>
              <a:rPr lang="en-US" altLang="ko-KR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Open Online Course) </a:t>
            </a:r>
            <a:r>
              <a:rPr lang="ko-KR" altLang="en-US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온라인을 활용하면 하버드 대학이나 유면 대학의 </a:t>
            </a:r>
            <a:r>
              <a:rPr lang="ko-KR" altLang="en-US" sz="16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명강의를</a:t>
            </a:r>
            <a:r>
              <a:rPr lang="ko-KR" altLang="en-US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모두 들을 수 있는 시스템</a:t>
            </a:r>
            <a:endParaRPr lang="en-US" altLang="ko-KR" sz="1600" kern="1200" baseline="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457200" lvl="1" indent="0" latinLnBrk="0">
              <a:buFont typeface="+mj-ea"/>
              <a:buNone/>
            </a:pPr>
            <a:r>
              <a:rPr lang="ko-KR" altLang="en-US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최근 미국 기업체는 </a:t>
            </a:r>
            <a:r>
              <a:rPr lang="ko-KR" altLang="en-US" sz="16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채용시</a:t>
            </a:r>
            <a:r>
              <a:rPr lang="ko-KR" altLang="en-US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대학 졸업장이 아닌 </a:t>
            </a:r>
            <a:r>
              <a:rPr lang="en-US" altLang="ko-KR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MOOC </a:t>
            </a:r>
            <a:r>
              <a:rPr lang="ko-KR" altLang="en-US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수료증을 요구</a:t>
            </a:r>
            <a:endParaRPr lang="ko-KR" altLang="en-US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err="1" smtClean="0"/>
              <a:t>스티븐잡스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모든 사람은 코딩을 배워야 한다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생각하는 방법을 가르쳐주기 때문이다 </a:t>
            </a:r>
            <a:r>
              <a:rPr lang="en-US" altLang="ko-KR" sz="1000" dirty="0" smtClean="0"/>
              <a:t>– </a:t>
            </a:r>
            <a:r>
              <a:rPr lang="ko-KR" altLang="en-US" sz="1000" dirty="0" err="1" smtClean="0"/>
              <a:t>스티븐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잡스</a:t>
            </a:r>
            <a:r>
              <a:rPr lang="ko-KR" altLang="en-US" sz="1000" dirty="0" smtClean="0"/>
              <a:t> </a:t>
            </a:r>
            <a:endParaRPr lang="en-US" altLang="ko-KR" sz="100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/>
              <a:t>코딩은 개인 뿐 아니라 나라의 미래를 위해 중요하다 </a:t>
            </a:r>
            <a:r>
              <a:rPr lang="en-US" altLang="ko-KR" sz="1000" dirty="0" smtClean="0"/>
              <a:t>- </a:t>
            </a:r>
            <a:r>
              <a:rPr lang="ko-KR" altLang="en-US" sz="1000" dirty="0" err="1" smtClean="0"/>
              <a:t>오바마</a:t>
            </a:r>
            <a:endParaRPr lang="en-US" altLang="ko-KR" sz="100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/>
              <a:t>산업혁명의 동력이 수학교육이었다면 이제는 코딩이 수학과 같은 역할을 할 것이다 </a:t>
            </a:r>
            <a:r>
              <a:rPr lang="en-US" altLang="ko-KR" sz="1000" dirty="0" smtClean="0"/>
              <a:t>– </a:t>
            </a:r>
            <a:r>
              <a:rPr lang="ko-KR" altLang="en-US" sz="1000" dirty="0" smtClean="0"/>
              <a:t>영국 교육장관</a:t>
            </a:r>
            <a:endParaRPr lang="en-US" altLang="ko-KR" sz="100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dirty="0" smtClean="0"/>
              <a:t>90</a:t>
            </a:r>
            <a:r>
              <a:rPr lang="ko-KR" altLang="en-US" sz="1000" dirty="0" smtClean="0"/>
              <a:t>년대 </a:t>
            </a:r>
            <a:r>
              <a:rPr lang="ko-KR" altLang="en-US" sz="1000" dirty="0" err="1" smtClean="0"/>
              <a:t>초중반</a:t>
            </a:r>
            <a:r>
              <a:rPr lang="ko-KR" altLang="en-US" sz="1000" dirty="0" smtClean="0"/>
              <a:t> 정보화 혁명을 볼 때도 정부는 똑 같은 이야기</a:t>
            </a:r>
            <a:r>
              <a:rPr lang="en-US" altLang="ko-KR" sz="1000" dirty="0" smtClean="0"/>
              <a:t>… </a:t>
            </a:r>
            <a:r>
              <a:rPr lang="ko-KR" altLang="en-US" sz="1000" dirty="0" smtClean="0"/>
              <a:t>그러나 그 때 배웠던 교육이 도움이 되었을까</a:t>
            </a:r>
            <a:r>
              <a:rPr lang="en-US" altLang="ko-KR" sz="1000" dirty="0" smtClean="0"/>
              <a:t>… </a:t>
            </a:r>
            <a:r>
              <a:rPr lang="ko-KR" altLang="en-US" sz="1000" dirty="0" smtClean="0"/>
              <a:t>지금의 코딩교육도 그렇게 되기 쉽다 </a:t>
            </a:r>
            <a:endParaRPr lang="en-US" altLang="ko-KR" sz="100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/>
              <a:t>김정주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서울대 </a:t>
            </a:r>
            <a:r>
              <a:rPr lang="ko-KR" altLang="en-US" sz="1000" dirty="0" err="1" smtClean="0"/>
              <a:t>컴공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카이스트 석사</a:t>
            </a:r>
            <a:r>
              <a:rPr lang="en-US" altLang="ko-KR" sz="1000" dirty="0" smtClean="0"/>
              <a:t>, </a:t>
            </a:r>
            <a:r>
              <a:rPr lang="ko-KR" altLang="en-US" sz="1000" baseline="0" dirty="0" smtClean="0"/>
              <a:t> </a:t>
            </a:r>
            <a:r>
              <a:rPr lang="ko-KR" altLang="en-US" sz="1000" baseline="0" dirty="0" err="1" smtClean="0"/>
              <a:t>넥슨</a:t>
            </a:r>
            <a:r>
              <a:rPr lang="ko-KR" altLang="en-US" sz="1000" baseline="0" dirty="0" smtClean="0"/>
              <a:t> 창업자</a:t>
            </a:r>
            <a:endParaRPr lang="en-US" altLang="ko-KR" sz="1000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aseline="0" dirty="0" smtClean="0"/>
              <a:t>송재경</a:t>
            </a:r>
            <a:r>
              <a:rPr lang="en-US" altLang="ko-KR" sz="1000" baseline="0" dirty="0" smtClean="0"/>
              <a:t>- </a:t>
            </a:r>
            <a:r>
              <a:rPr lang="ko-KR" altLang="en-US" sz="1000" baseline="0" dirty="0" smtClean="0"/>
              <a:t>서울대 </a:t>
            </a:r>
            <a:r>
              <a:rPr lang="ko-KR" altLang="en-US" sz="1000" baseline="0" dirty="0" err="1" smtClean="0"/>
              <a:t>컴공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카이스트 전산학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김정주와 </a:t>
            </a:r>
            <a:r>
              <a:rPr lang="ko-KR" altLang="en-US" sz="1000" baseline="0" dirty="0" err="1" smtClean="0"/>
              <a:t>넥슨</a:t>
            </a:r>
            <a:r>
              <a:rPr lang="ko-KR" altLang="en-US" sz="1000" baseline="0" dirty="0" smtClean="0"/>
              <a:t> 창업 </a:t>
            </a:r>
            <a:endParaRPr lang="en-US" altLang="ko-KR" sz="1000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aseline="0" dirty="0" smtClean="0"/>
              <a:t>이해진</a:t>
            </a:r>
            <a:r>
              <a:rPr lang="en-US" altLang="ko-KR" sz="1000" baseline="0" dirty="0" smtClean="0"/>
              <a:t>-</a:t>
            </a:r>
            <a:r>
              <a:rPr lang="ko-KR" altLang="en-US" sz="1000" baseline="0" dirty="0" smtClean="0"/>
              <a:t>서울대 </a:t>
            </a:r>
            <a:r>
              <a:rPr lang="ko-KR" altLang="en-US" sz="1000" baseline="0" dirty="0" err="1" smtClean="0"/>
              <a:t>컴공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카이스트 석사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err="1" smtClean="0"/>
              <a:t>네이버</a:t>
            </a:r>
            <a:r>
              <a:rPr lang="ko-KR" altLang="en-US" sz="1000" baseline="0" dirty="0" smtClean="0"/>
              <a:t> 창업자</a:t>
            </a:r>
            <a:endParaRPr lang="en-US" altLang="ko-KR" sz="1000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aseline="0" dirty="0" smtClean="0"/>
              <a:t>이희상</a:t>
            </a:r>
            <a:r>
              <a:rPr lang="en-US" altLang="ko-KR" sz="1000" baseline="0" dirty="0" smtClean="0"/>
              <a:t>- </a:t>
            </a:r>
            <a:r>
              <a:rPr lang="ko-KR" altLang="en-US" sz="1000" baseline="0" dirty="0" smtClean="0"/>
              <a:t>서울대 전자공학</a:t>
            </a:r>
            <a:r>
              <a:rPr lang="en-US" altLang="ko-KR" sz="1000" baseline="0" dirty="0" smtClean="0"/>
              <a:t>, NC </a:t>
            </a:r>
            <a:r>
              <a:rPr lang="ko-KR" altLang="en-US" sz="1000" baseline="0" dirty="0" smtClean="0"/>
              <a:t>소프트 부회장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err="1" smtClean="0"/>
              <a:t>김택지</a:t>
            </a:r>
            <a:r>
              <a:rPr lang="ko-KR" altLang="en-US" sz="1000" baseline="0" dirty="0" smtClean="0"/>
              <a:t> 대표와 함께 창업</a:t>
            </a:r>
            <a:endParaRPr lang="en-US" altLang="ko-KR" sz="1000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aseline="0" dirty="0" smtClean="0"/>
              <a:t>김상범 </a:t>
            </a:r>
            <a:r>
              <a:rPr lang="en-US" altLang="ko-KR" sz="1000" baseline="0" dirty="0" smtClean="0"/>
              <a:t>– </a:t>
            </a:r>
            <a:r>
              <a:rPr lang="ko-KR" altLang="en-US" sz="1000" baseline="0" dirty="0" smtClean="0"/>
              <a:t>카이스트 전산학 석사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err="1" smtClean="0"/>
              <a:t>넥슨이사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err="1" smtClean="0"/>
              <a:t>넥슨</a:t>
            </a:r>
            <a:r>
              <a:rPr lang="ko-KR" altLang="en-US" sz="1000" baseline="0" dirty="0" smtClean="0"/>
              <a:t> 창업자 </a:t>
            </a:r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1000" baseline="0" dirty="0" smtClean="0"/>
              <a:t>가상화폐의 미래</a:t>
            </a:r>
            <a:r>
              <a:rPr lang="en-US" altLang="ko-KR" sz="1000" baseline="0" dirty="0" smtClean="0"/>
              <a:t>… </a:t>
            </a:r>
          </a:p>
          <a:p>
            <a:r>
              <a:rPr lang="en-US" altLang="ko-KR" sz="1000" baseline="0" dirty="0" smtClean="0"/>
              <a:t>JTBC</a:t>
            </a:r>
            <a:r>
              <a:rPr lang="ko-KR" altLang="en-US" sz="1000" baseline="0" dirty="0" smtClean="0"/>
              <a:t>에서 손석희씨가 진행했던 </a:t>
            </a:r>
            <a:r>
              <a:rPr lang="ko-KR" altLang="en-US" sz="1000" baseline="0" dirty="0" err="1" smtClean="0"/>
              <a:t>유시민와</a:t>
            </a:r>
            <a:r>
              <a:rPr lang="ko-KR" altLang="en-US" sz="1000" baseline="0" dirty="0" smtClean="0"/>
              <a:t> </a:t>
            </a:r>
            <a:r>
              <a:rPr lang="ko-KR" altLang="en-US" sz="1000" baseline="0" dirty="0" err="1" smtClean="0"/>
              <a:t>뇌과학자</a:t>
            </a:r>
            <a:r>
              <a:rPr lang="ko-KR" altLang="en-US" sz="1000" baseline="0" dirty="0" smtClean="0"/>
              <a:t> 정재승의 논쟁 </a:t>
            </a:r>
            <a:r>
              <a:rPr lang="en-US" altLang="ko-KR" sz="1000" baseline="0" dirty="0" smtClean="0"/>
              <a:t>– </a:t>
            </a:r>
          </a:p>
          <a:p>
            <a:endParaRPr lang="en-US" altLang="ko-KR" sz="1000" baseline="0" dirty="0" smtClean="0"/>
          </a:p>
          <a:p>
            <a:r>
              <a:rPr lang="ko-KR" altLang="en-US" sz="1000" baseline="0" dirty="0" smtClean="0"/>
              <a:t>버블이 나쁠 수도 </a:t>
            </a:r>
            <a:r>
              <a:rPr lang="ko-KR" altLang="en-US" sz="1000" baseline="0" dirty="0" err="1" smtClean="0"/>
              <a:t>좋을수도</a:t>
            </a:r>
            <a:r>
              <a:rPr lang="ko-KR" altLang="en-US" sz="1000" baseline="0" dirty="0" smtClean="0"/>
              <a:t> </a:t>
            </a:r>
            <a:r>
              <a:rPr lang="en-US" altLang="ko-KR" sz="1000" baseline="0" dirty="0" smtClean="0"/>
              <a:t>– </a:t>
            </a:r>
            <a:r>
              <a:rPr lang="ko-KR" altLang="en-US" sz="1000" baseline="0" dirty="0" smtClean="0"/>
              <a:t>아이큐 </a:t>
            </a:r>
            <a:r>
              <a:rPr lang="en-US" altLang="ko-KR" sz="1000" baseline="0" dirty="0" smtClean="0"/>
              <a:t>90</a:t>
            </a:r>
            <a:r>
              <a:rPr lang="ko-KR" altLang="en-US" sz="1000" baseline="0" dirty="0" smtClean="0"/>
              <a:t>자리가 </a:t>
            </a:r>
            <a:r>
              <a:rPr lang="en-US" altLang="ko-KR" sz="1000" baseline="0" dirty="0" smtClean="0"/>
              <a:t>120</a:t>
            </a:r>
            <a:r>
              <a:rPr lang="ko-KR" altLang="en-US" sz="1000" baseline="0" dirty="0" smtClean="0"/>
              <a:t>이라고 생각해도 그 </a:t>
            </a:r>
            <a:r>
              <a:rPr lang="ko-KR" altLang="en-US" sz="1000" baseline="0" dirty="0" err="1" smtClean="0"/>
              <a:t>이사을</a:t>
            </a:r>
            <a:r>
              <a:rPr lang="ko-KR" altLang="en-US" sz="1000" baseline="0" dirty="0" smtClean="0"/>
              <a:t> 발휘해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버블이라고 생각하고 너무 긴축하면 결국 불황이 오게 된다</a:t>
            </a:r>
            <a:r>
              <a:rPr lang="en-US" altLang="ko-KR" sz="1000" baseline="0" dirty="0" smtClean="0"/>
              <a:t>. </a:t>
            </a:r>
          </a:p>
          <a:p>
            <a:r>
              <a:rPr lang="ko-KR" altLang="en-US" sz="1000" baseline="0" dirty="0" smtClean="0"/>
              <a:t>버블이 생기는 곳은 당대의 최고</a:t>
            </a:r>
            <a:r>
              <a:rPr lang="en-US" altLang="ko-KR" sz="1000" baseline="0" dirty="0" smtClean="0"/>
              <a:t>: </a:t>
            </a:r>
            <a:r>
              <a:rPr lang="ko-KR" altLang="en-US" sz="1000" baseline="0" dirty="0" smtClean="0"/>
              <a:t>튤립버블이 생겼을 때는 </a:t>
            </a:r>
            <a:r>
              <a:rPr lang="ko-KR" altLang="en-US" sz="1000" baseline="0" dirty="0" err="1" smtClean="0"/>
              <a:t>네델란드가</a:t>
            </a:r>
            <a:r>
              <a:rPr lang="ko-KR" altLang="en-US" sz="1000" baseline="0" dirty="0" smtClean="0"/>
              <a:t> 세계 최고의 나라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당시 현금창고이자 금빛 전망을 가졌던 나라</a:t>
            </a:r>
            <a:endParaRPr lang="en-US" altLang="ko-KR" sz="1000" baseline="0" dirty="0" smtClean="0"/>
          </a:p>
          <a:p>
            <a:r>
              <a:rPr lang="ko-KR" altLang="en-US" sz="1000" baseline="0" dirty="0" err="1" smtClean="0"/>
              <a:t>닷컴버블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일본부동산 버블도 마찬가지</a:t>
            </a:r>
            <a:r>
              <a:rPr lang="en-US" altLang="ko-KR" sz="1000" baseline="0" dirty="0" smtClean="0"/>
              <a:t>. </a:t>
            </a:r>
          </a:p>
          <a:p>
            <a:r>
              <a:rPr lang="ko-KR" altLang="en-US" sz="1000" baseline="0" dirty="0" smtClean="0"/>
              <a:t>왜 튤립일까</a:t>
            </a:r>
            <a:r>
              <a:rPr lang="en-US" altLang="ko-KR" sz="1000" baseline="0" dirty="0" smtClean="0"/>
              <a:t>… </a:t>
            </a:r>
            <a:r>
              <a:rPr lang="ko-KR" altLang="en-US" sz="1000" baseline="0" dirty="0" smtClean="0"/>
              <a:t>그 당신 식물원은 서구 제국주의의 역사와 밀접한 관련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식물학이 최첨단 과학</a:t>
            </a:r>
            <a:r>
              <a:rPr lang="en-US" altLang="ko-KR" sz="1000" baseline="0" dirty="0" smtClean="0"/>
              <a:t>.. </a:t>
            </a:r>
            <a:r>
              <a:rPr lang="ko-KR" altLang="en-US" sz="1000" baseline="0" dirty="0" smtClean="0"/>
              <a:t>현재의 </a:t>
            </a:r>
            <a:endParaRPr lang="en-US" altLang="ko-KR" sz="1000" baseline="0" dirty="0" smtClean="0"/>
          </a:p>
          <a:p>
            <a:endParaRPr lang="en-US" altLang="ko-KR" sz="1000" baseline="0" dirty="0" smtClean="0"/>
          </a:p>
          <a:p>
            <a:r>
              <a:rPr lang="ko-KR" altLang="en-US" sz="1000" dirty="0" smtClean="0">
                <a:effectLst/>
              </a:rPr>
              <a:t>모든 비트코인 사용자는 </a:t>
            </a:r>
            <a:r>
              <a:rPr lang="en-US" altLang="ko-KR" sz="1000" dirty="0" smtClean="0">
                <a:effectLst/>
              </a:rPr>
              <a:t>P2P </a:t>
            </a:r>
            <a:r>
              <a:rPr lang="ko-KR" altLang="en-US" sz="1000" dirty="0" smtClean="0">
                <a:effectLst/>
              </a:rPr>
              <a:t>네트워크에 접속해 똑같은 거래장부 사본을 나눠 보관한다</a:t>
            </a:r>
            <a:r>
              <a:rPr lang="en-US" altLang="ko-KR" sz="1000" dirty="0" smtClean="0">
                <a:effectLst/>
              </a:rPr>
              <a:t>. </a:t>
            </a:r>
            <a:r>
              <a:rPr lang="ko-KR" altLang="en-US" sz="1000" dirty="0" smtClean="0">
                <a:effectLst/>
              </a:rPr>
              <a:t>새로 생긴 거래내역을 거래장부에 써넣는 일도 사용자 몫이다</a:t>
            </a:r>
            <a:r>
              <a:rPr lang="en-US" altLang="ko-KR" sz="1000" dirty="0" smtClean="0">
                <a:effectLst/>
              </a:rPr>
              <a:t>. </a:t>
            </a:r>
            <a:r>
              <a:rPr lang="ko-KR" altLang="en-US" sz="1000" dirty="0" smtClean="0">
                <a:effectLst/>
              </a:rPr>
              <a:t>이들은 </a:t>
            </a:r>
            <a:r>
              <a:rPr lang="en-US" altLang="ko-KR" sz="1000" dirty="0" smtClean="0">
                <a:effectLst/>
              </a:rPr>
              <a:t>10</a:t>
            </a:r>
            <a:r>
              <a:rPr lang="ko-KR" altLang="en-US" sz="1000" dirty="0" smtClean="0">
                <a:effectLst/>
              </a:rPr>
              <a:t>분에 한 번씩 모여 거래장부를 최신 상태로 갱신한다</a:t>
            </a:r>
            <a:r>
              <a:rPr lang="en-US" altLang="ko-KR" sz="1000" dirty="0" smtClean="0">
                <a:effectLst/>
              </a:rPr>
              <a:t>.</a:t>
            </a:r>
          </a:p>
          <a:p>
            <a:r>
              <a:rPr lang="ko-KR" altLang="en-US" sz="1000" dirty="0" smtClean="0">
                <a:effectLst/>
              </a:rPr>
              <a:t>모든 비트코인 사용자는 가장 최근 </a:t>
            </a:r>
            <a:r>
              <a:rPr lang="en-US" altLang="ko-KR" sz="1000" dirty="0" smtClean="0">
                <a:effectLst/>
              </a:rPr>
              <a:t>10</a:t>
            </a:r>
            <a:r>
              <a:rPr lang="ko-KR" altLang="en-US" sz="1000" dirty="0" smtClean="0">
                <a:effectLst/>
              </a:rPr>
              <a:t>분 동안 돈을 주고받은 내역을 갖고 있던 거래장부 끝에 더한다</a:t>
            </a:r>
            <a:r>
              <a:rPr lang="en-US" altLang="ko-KR" sz="1000" dirty="0" smtClean="0">
                <a:effectLst/>
              </a:rPr>
              <a:t>. </a:t>
            </a:r>
            <a:r>
              <a:rPr lang="ko-KR" altLang="en-US" sz="1000" dirty="0" smtClean="0">
                <a:effectLst/>
              </a:rPr>
              <a:t>기존 장부에 숫자가 물에 번졌거나 한두 페이지가 뜯겨 나간 장부가 있으면</a:t>
            </a:r>
            <a:r>
              <a:rPr lang="en-US" altLang="ko-KR" sz="1000" dirty="0" smtClean="0">
                <a:effectLst/>
              </a:rPr>
              <a:t>, </a:t>
            </a:r>
            <a:r>
              <a:rPr lang="ko-KR" altLang="en-US" sz="1000" dirty="0" smtClean="0">
                <a:effectLst/>
              </a:rPr>
              <a:t>다른 사람이 가진 멀쩡한 장부를 복제해 빈 곳을 메운다</a:t>
            </a:r>
            <a:r>
              <a:rPr lang="en-US" altLang="ko-KR" sz="1000" dirty="0" smtClean="0">
                <a:effectLst/>
              </a:rPr>
              <a:t>. </a:t>
            </a:r>
            <a:r>
              <a:rPr lang="ko-KR" altLang="en-US" sz="1000" dirty="0" smtClean="0">
                <a:effectLst/>
              </a:rPr>
              <a:t>이때 몇몇 사람이 멋대로 장부를 조작할 수 없도록 과반수가 인정한 거래내역만 장부에 기록한다</a:t>
            </a:r>
            <a:r>
              <a:rPr lang="en-US" altLang="ko-KR" sz="1000" dirty="0" smtClean="0">
                <a:effectLst/>
              </a:rPr>
              <a:t>.</a:t>
            </a:r>
          </a:p>
          <a:p>
            <a:r>
              <a:rPr lang="ko-KR" altLang="en-US" sz="1000" dirty="0" smtClean="0">
                <a:effectLst/>
              </a:rPr>
              <a:t>최근 거래내역을 적어 넣었으면</a:t>
            </a:r>
            <a:r>
              <a:rPr lang="en-US" altLang="ko-KR" sz="1000" dirty="0" smtClean="0">
                <a:effectLst/>
              </a:rPr>
              <a:t>, </a:t>
            </a:r>
            <a:r>
              <a:rPr lang="ko-KR" altLang="en-US" sz="1000" dirty="0" smtClean="0">
                <a:effectLst/>
              </a:rPr>
              <a:t>새로 만든 거래장부를 다시 모든 비트코인 사용자가 나눠 가져간다</a:t>
            </a:r>
            <a:r>
              <a:rPr lang="en-US" altLang="ko-KR" sz="1000" dirty="0" smtClean="0">
                <a:effectLst/>
              </a:rPr>
              <a:t>. </a:t>
            </a:r>
            <a:r>
              <a:rPr lang="ko-KR" altLang="en-US" sz="1000" dirty="0" smtClean="0">
                <a:effectLst/>
              </a:rPr>
              <a:t>이런 작업을 </a:t>
            </a:r>
            <a:r>
              <a:rPr lang="en-US" altLang="ko-KR" sz="1000" dirty="0" smtClean="0">
                <a:effectLst/>
              </a:rPr>
              <a:t>10</a:t>
            </a:r>
            <a:r>
              <a:rPr lang="ko-KR" altLang="en-US" sz="1000" dirty="0" smtClean="0">
                <a:effectLst/>
              </a:rPr>
              <a:t>분에 한 번씩 반복한다</a:t>
            </a:r>
            <a:r>
              <a:rPr lang="en-US" altLang="ko-KR" sz="1000" dirty="0" smtClean="0">
                <a:effectLst/>
              </a:rPr>
              <a:t>. </a:t>
            </a:r>
            <a:r>
              <a:rPr lang="ko-KR" altLang="en-US" sz="1000" dirty="0" smtClean="0">
                <a:effectLst/>
              </a:rPr>
              <a:t>이 때 </a:t>
            </a:r>
            <a:r>
              <a:rPr lang="en-US" altLang="ko-KR" sz="1000" dirty="0" smtClean="0">
                <a:effectLst/>
              </a:rPr>
              <a:t>10</a:t>
            </a:r>
            <a:r>
              <a:rPr lang="ko-KR" altLang="en-US" sz="1000" dirty="0" smtClean="0">
                <a:effectLst/>
              </a:rPr>
              <a:t>분에 한 번씩 만드는 거래내역 묶음을 ‘블록</a:t>
            </a:r>
            <a:r>
              <a:rPr lang="en-US" altLang="ko-KR" sz="1000" dirty="0" smtClean="0">
                <a:effectLst/>
              </a:rPr>
              <a:t>(block)’</a:t>
            </a:r>
            <a:r>
              <a:rPr lang="ko-KR" altLang="en-US" sz="1000" dirty="0" smtClean="0">
                <a:effectLst/>
              </a:rPr>
              <a:t>이라고 부른다</a:t>
            </a:r>
            <a:r>
              <a:rPr lang="en-US" altLang="ko-KR" sz="1000" dirty="0" smtClean="0">
                <a:effectLst/>
              </a:rPr>
              <a:t>. </a:t>
            </a:r>
            <a:r>
              <a:rPr lang="ko-KR" altLang="en-US" sz="1000" dirty="0" smtClean="0">
                <a:effectLst/>
              </a:rPr>
              <a:t>블록체인은 블록이 모인 거래장부 전체를 가리킨다</a:t>
            </a:r>
            <a:r>
              <a:rPr lang="en-US" altLang="ko-KR" sz="1000" dirty="0" smtClean="0">
                <a:effectLst/>
              </a:rPr>
              <a:t>. </a:t>
            </a:r>
            <a:r>
              <a:rPr lang="ko-KR" altLang="en-US" sz="1000" dirty="0" smtClean="0">
                <a:effectLst/>
              </a:rPr>
              <a:t>비트코인은 처음 만들어진 </a:t>
            </a:r>
            <a:r>
              <a:rPr lang="en-US" altLang="ko-KR" sz="1000" dirty="0" smtClean="0">
                <a:effectLst/>
              </a:rPr>
              <a:t>2009</a:t>
            </a:r>
            <a:r>
              <a:rPr lang="ko-KR" altLang="en-US" sz="1000" dirty="0" smtClean="0">
                <a:effectLst/>
              </a:rPr>
              <a:t>년 </a:t>
            </a:r>
            <a:r>
              <a:rPr lang="en-US" altLang="ko-KR" sz="1000" dirty="0" smtClean="0">
                <a:effectLst/>
              </a:rPr>
              <a:t>1</a:t>
            </a:r>
            <a:r>
              <a:rPr lang="ko-KR" altLang="en-US" sz="1000" dirty="0" smtClean="0">
                <a:effectLst/>
              </a:rPr>
              <a:t>월부터 지금까지 이뤄진 모든 거래내역을 블록체인 안에 쌓아두고 있다</a:t>
            </a:r>
            <a:r>
              <a:rPr lang="en-US" altLang="ko-KR" sz="1000" dirty="0" smtClean="0">
                <a:effectLst/>
              </a:rPr>
              <a:t>. </a:t>
            </a:r>
            <a:r>
              <a:rPr lang="ko-KR" altLang="en-US" sz="1000" dirty="0" smtClean="0">
                <a:effectLst/>
              </a:rPr>
              <a:t>지금도 전세계 비트코인 사용자는 </a:t>
            </a:r>
            <a:r>
              <a:rPr lang="en-US" altLang="ko-KR" sz="1000" dirty="0" smtClean="0">
                <a:effectLst/>
              </a:rPr>
              <a:t>10</a:t>
            </a:r>
            <a:r>
              <a:rPr lang="ko-KR" altLang="en-US" sz="1000" dirty="0" smtClean="0">
                <a:effectLst/>
              </a:rPr>
              <a:t>분에 한 번씩 비트코인 네트워크에서 만나 블록체인을 연장하고 있다</a:t>
            </a:r>
            <a:r>
              <a:rPr lang="en-US" altLang="ko-KR" sz="1000" dirty="0" smtClean="0">
                <a:effectLst/>
              </a:rPr>
              <a:t>.</a:t>
            </a:r>
          </a:p>
          <a:p>
            <a:r>
              <a:rPr lang="ko-KR" altLang="en-US" sz="1000" dirty="0" smtClean="0">
                <a:effectLst/>
              </a:rPr>
              <a:t>물론 이런 작업을 사용자가 직접 하는 건 아니다</a:t>
            </a:r>
            <a:r>
              <a:rPr lang="en-US" altLang="ko-KR" sz="1000" dirty="0" smtClean="0">
                <a:effectLst/>
              </a:rPr>
              <a:t>. </a:t>
            </a:r>
            <a:r>
              <a:rPr lang="ko-KR" altLang="en-US" sz="1000" dirty="0" smtClean="0">
                <a:effectLst/>
              </a:rPr>
              <a:t>비트코인 네트워크에 연결된 컴퓨터가 알아서 처리한다</a:t>
            </a:r>
            <a:r>
              <a:rPr lang="en-US" altLang="ko-KR" sz="1000" dirty="0" smtClean="0">
                <a:effectLst/>
              </a:rPr>
              <a:t>. </a:t>
            </a:r>
            <a:r>
              <a:rPr lang="ko-KR" altLang="en-US" sz="1000" dirty="0" smtClean="0">
                <a:effectLst/>
              </a:rPr>
              <a:t>사용자는 자기 컴퓨터를 비트코인 네트워크를 유지하는 데 품앗이하는 셈이다</a:t>
            </a:r>
            <a:r>
              <a:rPr lang="en-US" altLang="ko-KR" sz="1000" dirty="0" smtClean="0">
                <a:effectLst/>
              </a:rPr>
              <a:t>.</a:t>
            </a:r>
          </a:p>
          <a:p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네이버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지식백과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블록체인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[Block chain] -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분산된 공개장부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세상을 바꾼다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용어로 보는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IT)</a:t>
            </a:r>
          </a:p>
          <a:p>
            <a:endParaRPr lang="en-US" altLang="ko-KR" sz="10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관용성 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–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창의력을 테스트하는데 </a:t>
            </a:r>
            <a:r>
              <a:rPr lang="ko-KR" altLang="en-US" sz="10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소수자에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대한 포용력을 왜 물어보지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?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동성애를 인정하는 것이 창의력과 무슨 상관이지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?</a:t>
            </a:r>
            <a:endParaRPr lang="en-US" altLang="ko-KR" sz="1000" kern="12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관용성 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–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창의력을 테스트하는데 </a:t>
            </a:r>
            <a:r>
              <a:rPr lang="ko-KR" altLang="en-US" sz="10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소수자에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대한 포용력을 왜 물어보지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?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동성애를 인정하는 것이 창의력과 무슨 상관이지</a:t>
            </a:r>
            <a:r>
              <a:rPr lang="en-US" altLang="ko-KR" sz="1000" kern="120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?</a:t>
            </a:r>
            <a:endParaRPr lang="en-US" altLang="ko-KR" sz="1000" kern="12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창의력 있는 사람들에게 큰 숙제 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–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군대 </a:t>
            </a:r>
            <a:endParaRPr lang="en-US" altLang="ko-KR" sz="10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0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스티븐잡스의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PT-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청바지를 입고 아주 자유로운 행동 연출된 장면이지만 아 뭔가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</a:t>
            </a:r>
            <a:r>
              <a:rPr lang="ko-KR" altLang="en-US" sz="10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잡스는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창의적이야 라는 생각을 할 수 있어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endParaRPr lang="en-US" altLang="ko-KR" sz="1000" kern="12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창의력 있는 사람들에게 큰 숙제 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–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군대 </a:t>
            </a:r>
            <a:endParaRPr lang="en-US" altLang="ko-KR" sz="10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0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스티븐잡스의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PT-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청바지를 입고 아주 자유로운 행동 연출된 장면이지만 아 뭔가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</a:t>
            </a:r>
            <a:r>
              <a:rPr lang="ko-KR" altLang="en-US" sz="10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잡스는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창의적이야 라는 생각을 할 수 있어</a:t>
            </a:r>
            <a:r>
              <a:rPr lang="en-US" altLang="ko-KR" sz="1000" kern="1200" baseline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endParaRPr lang="en-US" altLang="ko-KR" sz="1000" kern="12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latinLnBrk="0">
              <a:buFont typeface="Arial" pitchFamily="34" charset="0"/>
              <a:buChar char="•"/>
            </a:pPr>
            <a:endParaRPr lang="en-US" altLang="ko-KR" sz="1000" kern="12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000" kern="120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나이 들수록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시간이 빠르게 가는 이유는 새로운 경험을 하지 않기 때문이다 </a:t>
            </a:r>
            <a:endParaRPr lang="en-US" altLang="ko-KR" sz="1000" kern="12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latinLnBrk="0">
              <a:buFont typeface="Arial" pitchFamily="34" charset="0"/>
              <a:buChar char="•"/>
            </a:pPr>
            <a:endParaRPr lang="en-US" altLang="ko-KR" sz="1000" kern="12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00" baseline="0" dirty="0" err="1" smtClean="0"/>
              <a:t>인더스트리</a:t>
            </a:r>
            <a:r>
              <a:rPr lang="ko-KR" altLang="en-US" sz="1000" baseline="0" dirty="0" smtClean="0"/>
              <a:t> </a:t>
            </a:r>
            <a:r>
              <a:rPr lang="en-US" altLang="ko-KR" sz="1000" baseline="0" dirty="0" smtClean="0"/>
              <a:t>4.0</a:t>
            </a:r>
            <a:r>
              <a:rPr lang="ko-KR" altLang="en-US" sz="1000" baseline="0" dirty="0" smtClean="0"/>
              <a:t>이라는 지멘스의 </a:t>
            </a:r>
            <a:r>
              <a:rPr lang="ko-KR" altLang="en-US" sz="1000" baseline="0" dirty="0" err="1" smtClean="0"/>
              <a:t>암베르크</a:t>
            </a:r>
            <a:r>
              <a:rPr lang="ko-KR" altLang="en-US" sz="1000" baseline="0" dirty="0" smtClean="0"/>
              <a:t> 공장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생산라인 전체가 자동화</a:t>
            </a:r>
            <a:endParaRPr lang="en-US" altLang="ko-KR" sz="1000" baseline="0" dirty="0" smtClean="0"/>
          </a:p>
          <a:p>
            <a:r>
              <a:rPr lang="ko-KR" altLang="en-US" sz="1000" baseline="0" dirty="0" smtClean="0"/>
              <a:t>이 공장의 불량품 수는 </a:t>
            </a:r>
            <a:r>
              <a:rPr lang="en-US" altLang="ko-KR" sz="1000" baseline="0" dirty="0" smtClean="0"/>
              <a:t>0.00011%</a:t>
            </a:r>
            <a:r>
              <a:rPr lang="ko-KR" altLang="en-US" sz="1000" baseline="0" dirty="0" smtClean="0"/>
              <a:t>예전에 비해 </a:t>
            </a:r>
            <a:r>
              <a:rPr lang="en-US" altLang="ko-KR" sz="1000" baseline="0" dirty="0" smtClean="0"/>
              <a:t>4000% </a:t>
            </a:r>
            <a:r>
              <a:rPr lang="ko-KR" altLang="en-US" sz="1000" baseline="0" dirty="0" smtClean="0"/>
              <a:t>생산성 향상</a:t>
            </a:r>
            <a:endParaRPr lang="en-US" altLang="ko-KR" sz="1000" baseline="0" dirty="0" smtClean="0"/>
          </a:p>
          <a:p>
            <a:r>
              <a:rPr lang="ko-KR" altLang="en-US" sz="1000" baseline="0" dirty="0" smtClean="0"/>
              <a:t>무언가를 도입했는데 그 원인이 공장의 모든 기계를 소프트웨어로 연결할 것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제품의 이상유무를 센서와 측정기계로 연결 </a:t>
            </a:r>
            <a:endParaRPr lang="en-US" altLang="ko-KR" sz="1000" baseline="0" dirty="0" smtClean="0"/>
          </a:p>
          <a:p>
            <a:r>
              <a:rPr lang="ko-KR" altLang="en-US" sz="1000" baseline="0" dirty="0" smtClean="0"/>
              <a:t>한마디로 생산공정에 컴퓨터가 투입되었다는 것으로 투입된 컴퓨터는 매일 </a:t>
            </a:r>
            <a:r>
              <a:rPr lang="en-US" altLang="ko-KR" sz="1000" baseline="0" dirty="0" smtClean="0"/>
              <a:t>5,000</a:t>
            </a:r>
            <a:r>
              <a:rPr lang="ko-KR" altLang="en-US" sz="1000" baseline="0" dirty="0" smtClean="0"/>
              <a:t>만 건의 정보를 생산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이렇게 모인 빅데이터를 바탕으로 가동률과 불량률 등을 실시간으로 점검해 놀라운 생산성 향상을 이룬다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심지어 이렇게 쌓인 정보에 따라 컴퓨터는 오랜 시간 작동하지 않아도 문제가 없다고 판단된 기계의 전원 스위치를 내려 전력 소모를 방지하기도 합니다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바로 제조업과 </a:t>
            </a:r>
            <a:r>
              <a:rPr lang="en-US" altLang="ko-KR" sz="1000" baseline="0" dirty="0" smtClean="0"/>
              <a:t>ICT (information and Communication Technology) </a:t>
            </a:r>
            <a:r>
              <a:rPr lang="ko-KR" altLang="en-US" sz="1000" baseline="0" dirty="0" smtClean="0"/>
              <a:t>의</a:t>
            </a:r>
            <a:r>
              <a:rPr lang="en-US" altLang="ko-KR" sz="1000" baseline="0" dirty="0" smtClean="0"/>
              <a:t> </a:t>
            </a:r>
            <a:r>
              <a:rPr lang="ko-KR" altLang="en-US" sz="1000" baseline="0" dirty="0" smtClean="0"/>
              <a:t>결합</a:t>
            </a:r>
            <a:endParaRPr lang="en-US" altLang="ko-KR" sz="1000" baseline="0" dirty="0" smtClean="0"/>
          </a:p>
          <a:p>
            <a:endParaRPr lang="en-US" altLang="ko-KR" sz="1000" baseline="0" dirty="0" smtClean="0"/>
          </a:p>
          <a:p>
            <a:r>
              <a:rPr lang="ko-KR" altLang="en-US" sz="1000" baseline="0" dirty="0" smtClean="0"/>
              <a:t>현대자동차 </a:t>
            </a:r>
            <a:r>
              <a:rPr lang="ko-KR" altLang="en-US" sz="1000" baseline="0" dirty="0" err="1" smtClean="0"/>
              <a:t>커넥티드</a:t>
            </a:r>
            <a:r>
              <a:rPr lang="ko-KR" altLang="en-US" sz="1000" baseline="0" dirty="0" smtClean="0"/>
              <a:t> 카</a:t>
            </a:r>
            <a:r>
              <a:rPr lang="en-US" altLang="ko-KR" sz="1000" baseline="0" dirty="0" smtClean="0"/>
              <a:t>= </a:t>
            </a:r>
            <a:r>
              <a:rPr lang="ko-KR" altLang="en-US" sz="1000" baseline="0" dirty="0" smtClean="0"/>
              <a:t>제조업과 </a:t>
            </a:r>
            <a:r>
              <a:rPr lang="en-US" altLang="ko-KR" sz="1000" baseline="0" dirty="0" smtClean="0"/>
              <a:t>ICT</a:t>
            </a:r>
            <a:r>
              <a:rPr lang="ko-KR" altLang="en-US" sz="1000" baseline="0" dirty="0" smtClean="0"/>
              <a:t>의 결합을 잘 보여줍니다</a:t>
            </a:r>
            <a:r>
              <a:rPr lang="en-US" altLang="ko-KR" sz="1000" baseline="0" dirty="0" smtClean="0"/>
              <a:t>. </a:t>
            </a:r>
          </a:p>
          <a:p>
            <a:r>
              <a:rPr lang="ko-KR" altLang="en-US" sz="1000" baseline="0" dirty="0" smtClean="0"/>
              <a:t>현대자동차에서는 기사 정보 분석가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err="1" smtClean="0"/>
              <a:t>음석인식</a:t>
            </a:r>
            <a:r>
              <a:rPr lang="ko-KR" altLang="en-US" sz="1000" baseline="0" dirty="0" smtClean="0"/>
              <a:t> 전문가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err="1" smtClean="0"/>
              <a:t>헬스케어</a:t>
            </a:r>
            <a:r>
              <a:rPr lang="ko-KR" altLang="en-US" sz="1000" baseline="0" dirty="0" smtClean="0"/>
              <a:t> 전문가 도시생활 분석가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사물인터넷 </a:t>
            </a:r>
            <a:r>
              <a:rPr lang="ko-KR" altLang="en-US" sz="1000" baseline="0" dirty="0" err="1" smtClean="0"/>
              <a:t>전문가등</a:t>
            </a:r>
            <a:r>
              <a:rPr lang="ko-KR" altLang="en-US" sz="1000" baseline="0" dirty="0" smtClean="0"/>
              <a:t> 자동차 회사에 어울리지 않을 사람들이 자동차 회사에서 일하고 있다</a:t>
            </a:r>
            <a:r>
              <a:rPr lang="en-US" altLang="ko-KR" sz="1000" baseline="0" dirty="0" smtClean="0"/>
              <a:t>. </a:t>
            </a:r>
          </a:p>
          <a:p>
            <a:endParaRPr lang="en-US" altLang="ko-KR" sz="1000" baseline="0" dirty="0"/>
          </a:p>
          <a:p>
            <a:r>
              <a:rPr lang="ko-KR" altLang="en-US" sz="1000" baseline="0" dirty="0"/>
              <a:t>이로 인해 인공지능이 우리의 일자리를 빼앗는 것은 아닐까</a:t>
            </a:r>
            <a:endParaRPr lang="en-US" altLang="ko-KR" sz="1000" baseline="0" dirty="0"/>
          </a:p>
          <a:p>
            <a:r>
              <a:rPr lang="ko-KR" altLang="en-US" sz="1000" baseline="0" dirty="0"/>
              <a:t>한편 이제 운전하지 않아도 목적지까지 데려야 주는 자동차가 있지 않을까 고된 일을 인공지능이 해 주면 지금보다 창의적인 일을 하면서 문화적인 삶을 살 수 있을까</a:t>
            </a:r>
            <a:endParaRPr lang="en-US" altLang="ko-KR" sz="1000" baseline="0" dirty="0"/>
          </a:p>
          <a:p>
            <a:endParaRPr lang="en-US" altLang="ko-KR" sz="1000" baseline="0" dirty="0"/>
          </a:p>
          <a:p>
            <a:r>
              <a:rPr lang="en-US" altLang="ko-KR" sz="1000" baseline="0" dirty="0"/>
              <a:t>4</a:t>
            </a:r>
            <a:r>
              <a:rPr lang="ko-KR" altLang="en-US" sz="1000" baseline="0" dirty="0"/>
              <a:t>차 혁명에 대한 거론 이후에 무인 차를 타고 </a:t>
            </a:r>
            <a:r>
              <a:rPr lang="ko-KR" altLang="en-US" sz="1000" baseline="0" dirty="0" err="1"/>
              <a:t>다니지도</a:t>
            </a:r>
            <a:r>
              <a:rPr lang="en-US" altLang="ko-KR" sz="1000" baseline="0" dirty="0"/>
              <a:t>, 3D</a:t>
            </a:r>
            <a:r>
              <a:rPr lang="ko-KR" altLang="en-US" sz="1000" baseline="0" dirty="0"/>
              <a:t> 프린터기로 뭔가를 만들지도</a:t>
            </a:r>
            <a:r>
              <a:rPr lang="en-US" altLang="ko-KR" sz="1000" baseline="0" dirty="0"/>
              <a:t>, VR</a:t>
            </a:r>
            <a:r>
              <a:rPr lang="ko-KR" altLang="en-US" sz="1000" baseline="0" dirty="0"/>
              <a:t>을 끼고 생활 하지도 않는데</a:t>
            </a:r>
            <a:endParaRPr lang="en-US" altLang="ko-KR" sz="1000" baseline="0" dirty="0"/>
          </a:p>
          <a:p>
            <a:r>
              <a:rPr lang="ko-KR" altLang="en-US" sz="1000" baseline="0" dirty="0"/>
              <a:t>분명한 변화가 있기 보다는 다보스 포럼을 위해 만든 것은 아닌지 </a:t>
            </a:r>
            <a:endParaRPr lang="en-US" altLang="ko-KR" sz="1000" baseline="0" dirty="0"/>
          </a:p>
          <a:p>
            <a:endParaRPr lang="en-US" altLang="ko-KR" sz="1000" baseline="0" dirty="0"/>
          </a:p>
          <a:p>
            <a:r>
              <a:rPr lang="ko-KR" altLang="en-US" sz="1000" baseline="0" dirty="0"/>
              <a:t>반대말을 찾아서</a:t>
            </a:r>
            <a:r>
              <a:rPr lang="en-US" altLang="ko-KR" sz="1000" baseline="0" dirty="0"/>
              <a:t>: </a:t>
            </a:r>
            <a:r>
              <a:rPr lang="ko-KR" altLang="en-US" sz="1000" baseline="0" dirty="0"/>
              <a:t>남자를 정의하려고 한다면 여자의 반대말이라고 하면 그 성격을 확실히 알 수 있지 </a:t>
            </a:r>
            <a:endParaRPr lang="en-US" altLang="ko-KR" sz="10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000" baseline="0" dirty="0" smtClean="0"/>
              <a:t>1</a:t>
            </a:r>
            <a:r>
              <a:rPr lang="ko-KR" altLang="en-US" sz="1000" baseline="0" dirty="0" smtClean="0"/>
              <a:t>차 산업혁명은 영국의 </a:t>
            </a:r>
            <a:r>
              <a:rPr lang="en-US" altLang="ko-KR" sz="1000" baseline="0" dirty="0" smtClean="0"/>
              <a:t>1</a:t>
            </a:r>
            <a:r>
              <a:rPr lang="ko-KR" altLang="en-US" sz="1000" baseline="0" dirty="0" smtClean="0"/>
              <a:t>인당 </a:t>
            </a:r>
            <a:r>
              <a:rPr lang="en-US" altLang="ko-KR" sz="1000" baseline="0" dirty="0" smtClean="0"/>
              <a:t>GDP </a:t>
            </a:r>
            <a:r>
              <a:rPr lang="ko-KR" altLang="en-US" sz="1000" baseline="0" dirty="0" smtClean="0"/>
              <a:t>성장률은 매년 </a:t>
            </a:r>
            <a:r>
              <a:rPr lang="en-US" altLang="ko-KR" sz="1000" baseline="0" dirty="0" smtClean="0"/>
              <a:t>0.4%</a:t>
            </a:r>
            <a:r>
              <a:rPr lang="ko-KR" altLang="en-US" sz="1000" baseline="0" dirty="0" smtClean="0"/>
              <a:t>내외에 그친다 하지만 영구의 </a:t>
            </a:r>
            <a:r>
              <a:rPr lang="ko-KR" altLang="en-US" sz="1000" baseline="0" dirty="0" err="1" smtClean="0"/>
              <a:t>산업혁명전</a:t>
            </a:r>
            <a:r>
              <a:rPr lang="ko-KR" altLang="en-US" sz="1000" baseline="0" dirty="0" smtClean="0"/>
              <a:t> </a:t>
            </a:r>
            <a:r>
              <a:rPr lang="en-US" altLang="ko-KR" sz="1000" baseline="0" dirty="0" smtClean="0"/>
              <a:t>1</a:t>
            </a:r>
            <a:r>
              <a:rPr lang="ko-KR" altLang="en-US" sz="1000" baseline="0" dirty="0" smtClean="0"/>
              <a:t>인당 </a:t>
            </a:r>
            <a:r>
              <a:rPr lang="en-US" altLang="ko-KR" sz="1000" baseline="0" dirty="0" smtClean="0"/>
              <a:t>GDP</a:t>
            </a:r>
            <a:r>
              <a:rPr lang="ko-KR" altLang="en-US" sz="1000" baseline="0" dirty="0" smtClean="0"/>
              <a:t>가 두 배로 걸리는 기간이 </a:t>
            </a:r>
            <a:r>
              <a:rPr lang="en-US" altLang="ko-KR" sz="1000" baseline="0" dirty="0" smtClean="0"/>
              <a:t>1,600</a:t>
            </a:r>
            <a:r>
              <a:rPr lang="ko-KR" altLang="en-US" sz="1000" baseline="0" dirty="0" smtClean="0"/>
              <a:t>년이었다면 산업혁명 후에는 그것을 </a:t>
            </a:r>
            <a:r>
              <a:rPr lang="en-US" altLang="ko-KR" sz="1000" baseline="0" dirty="0" smtClean="0"/>
              <a:t>120</a:t>
            </a:r>
            <a:r>
              <a:rPr lang="ko-KR" altLang="en-US" sz="1000" baseline="0" dirty="0" smtClean="0"/>
              <a:t>년 만에 해낸다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비약적 생산성 향상이 있었다</a:t>
            </a:r>
            <a:endParaRPr lang="en-US" altLang="ko-KR" sz="1000" baseline="0" dirty="0" smtClean="0"/>
          </a:p>
          <a:p>
            <a:r>
              <a:rPr lang="en-US" altLang="ko-KR" sz="1000" baseline="0" dirty="0" smtClean="0"/>
              <a:t>2</a:t>
            </a:r>
            <a:r>
              <a:rPr lang="ko-KR" altLang="en-US" sz="1000" baseline="0" dirty="0" smtClean="0"/>
              <a:t>차 산업혁명은 전기혁명으로 불리고 철강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석유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화학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조선산업 등의 발전을 가져온 혁명이다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그리고 그 핵심은 컨베이어 벨트와 포드주의적 생산방식에 있다</a:t>
            </a:r>
            <a:r>
              <a:rPr lang="en-US" altLang="ko-KR" sz="1000" baseline="0" dirty="0" smtClean="0"/>
              <a:t>. </a:t>
            </a:r>
          </a:p>
          <a:p>
            <a:endParaRPr lang="en-US" altLang="ko-KR" sz="1000" baseline="0" dirty="0" smtClean="0"/>
          </a:p>
          <a:p>
            <a:r>
              <a:rPr lang="ko-KR" altLang="en-US" sz="1000" baseline="0" dirty="0" err="1" smtClean="0"/>
              <a:t>인더스트리</a:t>
            </a:r>
            <a:r>
              <a:rPr lang="ko-KR" altLang="en-US" sz="1000" baseline="0" dirty="0" smtClean="0"/>
              <a:t> </a:t>
            </a:r>
            <a:r>
              <a:rPr lang="en-US" altLang="ko-KR" sz="1000" baseline="0" dirty="0" smtClean="0"/>
              <a:t>4.0</a:t>
            </a:r>
          </a:p>
          <a:p>
            <a:r>
              <a:rPr lang="en-US" altLang="ko-KR" sz="1000" baseline="0" dirty="0" smtClean="0"/>
              <a:t>CPS (</a:t>
            </a:r>
            <a:r>
              <a:rPr lang="ko-KR" altLang="en-US" sz="1000" baseline="0" dirty="0" smtClean="0"/>
              <a:t>사이버물리시스템</a:t>
            </a:r>
            <a:r>
              <a:rPr lang="en-US" altLang="ko-KR" sz="1000" baseline="0" dirty="0" smtClean="0"/>
              <a:t>) </a:t>
            </a:r>
            <a:endParaRPr lang="en-US" altLang="ko-KR" sz="10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sz="10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아디다스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스피드 </a:t>
            </a:r>
            <a:r>
              <a:rPr lang="ko-KR" altLang="en-US" sz="10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팩토리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– 1</a:t>
            </a:r>
            <a:r>
              <a:rPr lang="ko-KR" altLang="en-US" sz="10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년동안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운동화 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50</a:t>
            </a:r>
            <a:r>
              <a:rPr lang="ko-KR" altLang="en-US" sz="10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만켤레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생산 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-&gt;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예전에 이 정도 생산하려면 신발 만드는 사람이 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600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명 필요 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-&gt;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현재는 단 열명이면 된다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. </a:t>
            </a:r>
          </a:p>
          <a:p>
            <a:r>
              <a:rPr lang="en-US" altLang="ko-KR" sz="1000" kern="1200" dirty="0" smtClean="0">
                <a:solidFill>
                  <a:schemeClr val="tx1"/>
                </a:solidFill>
                <a:effectLst/>
              </a:rPr>
              <a:t>4</a:t>
            </a:r>
            <a:r>
              <a:rPr lang="ko-KR" altLang="en-US" sz="1000" kern="1200" dirty="0" err="1" smtClean="0">
                <a:solidFill>
                  <a:schemeClr val="tx1"/>
                </a:solidFill>
                <a:effectLst/>
              </a:rPr>
              <a:t>차산업혁명의</a:t>
            </a:r>
            <a:r>
              <a:rPr lang="ko-KR" altLang="en-US" sz="1000" kern="1200" dirty="0" smtClean="0">
                <a:solidFill>
                  <a:schemeClr val="tx1"/>
                </a:solidFill>
                <a:effectLst/>
              </a:rPr>
              <a:t> 시초는 독일에서 시작됐다고 해도 과언이 아닙니다</a:t>
            </a:r>
            <a:r>
              <a:rPr lang="en-US" altLang="ko-KR" sz="1000" kern="1200" dirty="0" smtClean="0">
                <a:solidFill>
                  <a:schemeClr val="tx1"/>
                </a:solidFill>
                <a:effectLst/>
              </a:rPr>
              <a:t>. </a:t>
            </a:r>
            <a:r>
              <a:rPr lang="ko-KR" altLang="en-US" sz="1000" kern="1200" dirty="0" smtClean="0">
                <a:solidFill>
                  <a:schemeClr val="tx1"/>
                </a:solidFill>
                <a:effectLst/>
              </a:rPr>
              <a:t>그 중 대표적인 사례는 독일 </a:t>
            </a:r>
            <a:r>
              <a:rPr lang="ko-KR" altLang="en-US" sz="1000" kern="1200" dirty="0" err="1" smtClean="0">
                <a:solidFill>
                  <a:schemeClr val="tx1"/>
                </a:solidFill>
                <a:effectLst/>
              </a:rPr>
              <a:t>안스바흐에</a:t>
            </a:r>
            <a:r>
              <a:rPr lang="ko-KR" altLang="en-US" sz="1000" kern="1200" dirty="0" smtClean="0">
                <a:solidFill>
                  <a:schemeClr val="tx1"/>
                </a:solidFill>
                <a:effectLst/>
              </a:rPr>
              <a:t> 위치한 </a:t>
            </a:r>
            <a:r>
              <a:rPr lang="ko-KR" altLang="en-US" sz="1000" kern="1200" dirty="0" err="1" smtClean="0">
                <a:solidFill>
                  <a:schemeClr val="tx1"/>
                </a:solidFill>
                <a:effectLst/>
              </a:rPr>
              <a:t>아디다스</a:t>
            </a:r>
            <a:r>
              <a:rPr lang="ko-KR" altLang="en-US" sz="1000" kern="1200" dirty="0" smtClean="0">
                <a:solidFill>
                  <a:schemeClr val="tx1"/>
                </a:solidFill>
                <a:effectLst/>
              </a:rPr>
              <a:t> 스마트공장인데요</a:t>
            </a:r>
            <a:r>
              <a:rPr lang="en-US" altLang="ko-KR" sz="1000" kern="1200" dirty="0" smtClean="0">
                <a:solidFill>
                  <a:schemeClr val="tx1"/>
                </a:solidFill>
                <a:effectLst/>
              </a:rPr>
              <a:t>.</a:t>
            </a:r>
            <a:endParaRPr lang="ko-KR" altLang="en-US" sz="1000" dirty="0" smtClean="0">
              <a:effectLst/>
            </a:endParaRPr>
          </a:p>
          <a:p>
            <a:r>
              <a:rPr lang="ko-KR" altLang="en-US" sz="1000" u="sng" kern="1200" dirty="0" smtClean="0">
                <a:solidFill>
                  <a:schemeClr val="tx1"/>
                </a:solidFill>
                <a:effectLst/>
              </a:rPr>
              <a:t>지난해 문을 연 이 공장에서는 연간 </a:t>
            </a:r>
            <a:r>
              <a:rPr lang="en-US" altLang="ko-KR" sz="1000" u="sng" kern="1200" dirty="0" smtClean="0">
                <a:solidFill>
                  <a:schemeClr val="tx1"/>
                </a:solidFill>
                <a:effectLst/>
              </a:rPr>
              <a:t>50</a:t>
            </a:r>
            <a:r>
              <a:rPr lang="ko-KR" altLang="en-US" sz="1000" u="sng" kern="1200" dirty="0" smtClean="0">
                <a:solidFill>
                  <a:schemeClr val="tx1"/>
                </a:solidFill>
                <a:effectLst/>
              </a:rPr>
              <a:t>만 켤레의 신발을 생산하는데</a:t>
            </a:r>
            <a:r>
              <a:rPr lang="en-US" altLang="ko-KR" sz="1000" u="sng" kern="1200" dirty="0" smtClean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000" u="sng" kern="1200" dirty="0" smtClean="0">
                <a:solidFill>
                  <a:schemeClr val="tx1"/>
                </a:solidFill>
                <a:effectLst/>
              </a:rPr>
              <a:t>직원은 단 열 명뿐</a:t>
            </a:r>
            <a:r>
              <a:rPr lang="ko-KR" altLang="en-US" sz="1000" kern="1200" dirty="0" smtClean="0">
                <a:solidFill>
                  <a:schemeClr val="tx1"/>
                </a:solidFill>
                <a:effectLst/>
              </a:rPr>
              <a:t>입니다</a:t>
            </a:r>
            <a:r>
              <a:rPr lang="en-US" altLang="ko-KR" sz="1000" kern="1200" dirty="0" smtClean="0">
                <a:solidFill>
                  <a:schemeClr val="tx1"/>
                </a:solidFill>
                <a:effectLst/>
              </a:rPr>
              <a:t>. </a:t>
            </a:r>
            <a:r>
              <a:rPr lang="ko-KR" altLang="en-US" sz="1000" kern="1200" dirty="0" smtClean="0">
                <a:solidFill>
                  <a:schemeClr val="tx1"/>
                </a:solidFill>
                <a:effectLst/>
              </a:rPr>
              <a:t>제조 공정에 로봇</a:t>
            </a:r>
            <a:r>
              <a:rPr lang="en-US" altLang="ko-KR" sz="1000" kern="1200" dirty="0" smtClean="0">
                <a:solidFill>
                  <a:schemeClr val="tx1"/>
                </a:solidFill>
                <a:effectLst/>
              </a:rPr>
              <a:t>, IoT</a:t>
            </a:r>
            <a:r>
              <a:rPr lang="ko-KR" altLang="en-US" sz="1000" kern="1200" dirty="0" smtClean="0">
                <a:solidFill>
                  <a:schemeClr val="tx1"/>
                </a:solidFill>
                <a:effectLst/>
              </a:rPr>
              <a:t>를 접목해 </a:t>
            </a:r>
            <a:r>
              <a:rPr lang="en-US" altLang="ko-KR" sz="1000" kern="1200" dirty="0" smtClean="0">
                <a:solidFill>
                  <a:schemeClr val="tx1"/>
                </a:solidFill>
                <a:effectLst/>
              </a:rPr>
              <a:t>600</a:t>
            </a:r>
            <a:r>
              <a:rPr lang="ko-KR" altLang="en-US" sz="1000" kern="1200" dirty="0" smtClean="0">
                <a:solidFill>
                  <a:schemeClr val="tx1"/>
                </a:solidFill>
                <a:effectLst/>
              </a:rPr>
              <a:t>여명이 담당했던 노동력을 대체한 것입니다</a:t>
            </a:r>
            <a:endParaRPr lang="ko-KR" altLang="en-US" sz="1000" dirty="0" smtClean="0">
              <a:effectLst/>
            </a:endParaRPr>
          </a:p>
          <a:p>
            <a:pPr marL="457200" lvl="1" indent="0" latinLnBrk="0">
              <a:buFont typeface="Wingdings" panose="05000000000000000000" pitchFamily="2" charset="2"/>
              <a:buNone/>
            </a:pPr>
            <a:endParaRPr lang="en-US" altLang="ko-KR" sz="10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로봇 두 대로 한 켤레 만드는 데 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5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시간이면 충분 </a:t>
            </a:r>
            <a:endParaRPr lang="en-US" altLang="ko-KR" sz="10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endParaRPr lang="en-US" altLang="ko-KR" sz="10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  <a:p>
            <a:pPr marL="457200" lvl="1" indent="0" latinLnBrk="0">
              <a:buFont typeface="Wingdings" panose="05000000000000000000" pitchFamily="2" charset="2"/>
              <a:buNone/>
            </a:pPr>
            <a:r>
              <a:rPr lang="ko-KR" altLang="en-US" sz="10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테슬라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공장은 최첨단 공장으로 공장 안에 사람도 없고 </a:t>
            </a:r>
            <a:r>
              <a:rPr lang="ko-KR" altLang="en-US" sz="10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컨베이어벤트도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없어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.</a:t>
            </a:r>
          </a:p>
          <a:p>
            <a:pPr marL="457200" lvl="1" indent="0" latinLnBrk="0">
              <a:buFont typeface="Wingdings" panose="05000000000000000000" pitchFamily="2" charset="2"/>
              <a:buNone/>
            </a:pP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대량 실업이 걱정되지만 </a:t>
            </a:r>
            <a:r>
              <a:rPr lang="ko-KR" altLang="en-US" sz="10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아디다스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</a:t>
            </a:r>
            <a:r>
              <a:rPr lang="ko-KR" altLang="en-US" sz="10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팩토리는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독일에 위치 이전에 인건비 때문에 중국으로 쏠렸던 공장이 다시 돌아와</a:t>
            </a:r>
            <a:endParaRPr lang="en-US" altLang="ko-KR" sz="10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  <a:p>
            <a:pPr marL="457200" lvl="1" indent="0" latinLnBrk="0">
              <a:buFont typeface="Wingdings" panose="05000000000000000000" pitchFamily="2" charset="2"/>
              <a:buNone/>
            </a:pPr>
            <a:r>
              <a:rPr lang="ko-KR" altLang="en-US" sz="10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테슬라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공장도 미국으로 돌아와 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-&gt;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그러나 미국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전통적인 </a:t>
            </a:r>
            <a:r>
              <a:rPr lang="ko-KR" altLang="en-US" sz="10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러스트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벨트라고 부르는 지역이 아니라 실리콘밸리에 위치 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-&gt; 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최첨단 기술의 집산지</a:t>
            </a:r>
            <a:endParaRPr lang="en-US" altLang="ko-KR" sz="1000" kern="1200" baseline="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  <a:p>
            <a:pPr marL="457200" lvl="1" indent="0" latinLnBrk="0">
              <a:buFont typeface="Wingdings" panose="05000000000000000000" pitchFamily="2" charset="2"/>
              <a:buNone/>
            </a:pPr>
            <a:r>
              <a:rPr lang="ko-KR" altLang="en-US" sz="10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리쇼어링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-&gt; 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트럼프의 최대 공약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, 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다시 미국으로 공장이 들어오는 </a:t>
            </a:r>
            <a:r>
              <a:rPr lang="ko-KR" altLang="en-US" sz="10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리쇼어링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현상</a:t>
            </a:r>
            <a:endParaRPr lang="en-US" altLang="ko-KR" sz="1000" kern="1200" baseline="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  <a:p>
            <a:pPr marL="457200" lvl="1" indent="0" latinLnBrk="0">
              <a:buFont typeface="Wingdings" panose="05000000000000000000" pitchFamily="2" charset="2"/>
              <a:buNone/>
            </a:pPr>
            <a:endParaRPr lang="en-US" altLang="ko-KR" sz="1000" kern="1200" baseline="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ko-KR" altLang="en-US" sz="10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대분기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: 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영국이 어떻게 중국을 제압했는가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? </a:t>
            </a:r>
            <a:r>
              <a:rPr kumimoji="0" lang="en-US" altLang="ko-KR" sz="1000" b="0" i="0" u="none" strike="noStrike" kern="1200" cap="none" spc="0" normalizeH="0" baseline="0" noProof="0" dirty="0" smtClean="0">
                <a:ln>
                  <a:solidFill>
                    <a:srgbClr val="4D5B6B">
                      <a:alpha val="30000"/>
                    </a:srgbClr>
                  </a:solidFill>
                </a:ln>
                <a:solidFill>
                  <a:srgbClr val="272123"/>
                </a:solidFill>
                <a:effectLst/>
                <a:uLnTx/>
                <a:uFillTx/>
              </a:rPr>
              <a:t>4</a:t>
            </a:r>
            <a:r>
              <a:rPr kumimoji="0" lang="ko-KR" altLang="en-US" sz="1000" b="0" i="0" u="none" strike="noStrike" kern="1200" cap="none" spc="0" normalizeH="0" baseline="0" noProof="0" dirty="0" smtClean="0">
                <a:ln>
                  <a:solidFill>
                    <a:srgbClr val="4D5B6B">
                      <a:alpha val="30000"/>
                    </a:srgbClr>
                  </a:solidFill>
                </a:ln>
                <a:solidFill>
                  <a:srgbClr val="272123"/>
                </a:solidFill>
                <a:effectLst/>
                <a:uLnTx/>
                <a:uFillTx/>
              </a:rPr>
              <a:t>차 산업혁명은 선진국과 저개발국의 격차를 벌릴 </a:t>
            </a:r>
            <a:r>
              <a:rPr kumimoji="0" lang="ko-KR" altLang="en-US" sz="1000" b="0" i="0" u="none" strike="noStrike" kern="1200" cap="none" spc="0" normalizeH="0" baseline="0" noProof="0" dirty="0" err="1" smtClean="0">
                <a:ln>
                  <a:solidFill>
                    <a:srgbClr val="4D5B6B">
                      <a:alpha val="30000"/>
                    </a:srgbClr>
                  </a:solidFill>
                </a:ln>
                <a:solidFill>
                  <a:srgbClr val="272123"/>
                </a:solidFill>
                <a:effectLst/>
                <a:uLnTx/>
                <a:uFillTx/>
              </a:rPr>
              <a:t>대분기라고</a:t>
            </a:r>
            <a:r>
              <a:rPr kumimoji="0" lang="ko-KR" altLang="en-US" sz="1000" b="0" i="0" u="none" strike="noStrike" kern="1200" cap="none" spc="0" normalizeH="0" baseline="0" noProof="0" dirty="0" smtClean="0">
                <a:ln>
                  <a:solidFill>
                    <a:srgbClr val="4D5B6B">
                      <a:alpha val="30000"/>
                    </a:srgbClr>
                  </a:solidFill>
                </a:ln>
                <a:solidFill>
                  <a:srgbClr val="272123"/>
                </a:solidFill>
                <a:effectLst/>
                <a:uLnTx/>
                <a:uFillTx/>
              </a:rPr>
              <a:t> 말합니다</a:t>
            </a:r>
            <a:r>
              <a:rPr kumimoji="0" lang="en-US" altLang="ko-KR" sz="1000" b="0" i="0" u="none" strike="noStrike" kern="1200" cap="none" spc="0" normalizeH="0" baseline="0" noProof="0" dirty="0" smtClean="0">
                <a:ln>
                  <a:solidFill>
                    <a:srgbClr val="4D5B6B">
                      <a:alpha val="30000"/>
                    </a:srgbClr>
                  </a:solidFill>
                </a:ln>
                <a:solidFill>
                  <a:srgbClr val="272123"/>
                </a:solidFill>
                <a:effectLst/>
                <a:uLnTx/>
                <a:uFillTx/>
              </a:rPr>
              <a:t>. </a:t>
            </a:r>
            <a:r>
              <a:rPr kumimoji="0" lang="ko-KR" altLang="en-US" sz="1000" b="0" i="0" u="none" strike="noStrike" kern="1200" cap="none" spc="0" normalizeH="0" baseline="0" noProof="0" dirty="0" smtClean="0">
                <a:ln>
                  <a:solidFill>
                    <a:srgbClr val="4D5B6B">
                      <a:alpha val="30000"/>
                    </a:srgbClr>
                  </a:solidFill>
                </a:ln>
                <a:solidFill>
                  <a:srgbClr val="272123"/>
                </a:solidFill>
                <a:effectLst/>
                <a:uLnTx/>
                <a:uFillTx/>
              </a:rPr>
              <a:t>그래서 더욱 냉철하게 현실을 직시하고 </a:t>
            </a:r>
            <a:r>
              <a:rPr kumimoji="0" lang="en-US" altLang="ko-KR" sz="1000" b="0" i="0" u="none" strike="noStrike" kern="1200" cap="none" spc="0" normalizeH="0" baseline="0" noProof="0" dirty="0" smtClean="0">
                <a:ln>
                  <a:solidFill>
                    <a:srgbClr val="4D5B6B">
                      <a:alpha val="30000"/>
                    </a:srgbClr>
                  </a:solidFill>
                </a:ln>
                <a:solidFill>
                  <a:srgbClr val="272123"/>
                </a:solidFill>
                <a:effectLst/>
                <a:uLnTx/>
                <a:uFillTx/>
              </a:rPr>
              <a:t>4</a:t>
            </a:r>
            <a:r>
              <a:rPr kumimoji="0" lang="ko-KR" altLang="en-US" sz="1000" b="0" i="0" u="none" strike="noStrike" kern="1200" cap="none" spc="0" normalizeH="0" baseline="0" noProof="0" dirty="0" smtClean="0">
                <a:ln>
                  <a:solidFill>
                    <a:srgbClr val="4D5B6B">
                      <a:alpha val="30000"/>
                    </a:srgbClr>
                  </a:solidFill>
                </a:ln>
                <a:solidFill>
                  <a:srgbClr val="272123"/>
                </a:solidFill>
                <a:effectLst/>
                <a:uLnTx/>
                <a:uFillTx/>
              </a:rPr>
              <a:t>차 산업혁명을 준비해야 하는 것이 아닌가 싶습니다 </a:t>
            </a:r>
            <a:r>
              <a:rPr kumimoji="0" lang="en-US" altLang="ko-KR" sz="1000" b="0" i="0" u="none" strike="noStrike" kern="1200" cap="none" spc="0" normalizeH="0" baseline="0" noProof="0" dirty="0" smtClean="0">
                <a:ln>
                  <a:solidFill>
                    <a:srgbClr val="4D5B6B">
                      <a:alpha val="30000"/>
                    </a:srgbClr>
                  </a:solidFill>
                </a:ln>
                <a:solidFill>
                  <a:srgbClr val="272123"/>
                </a:solidFill>
                <a:effectLst/>
                <a:uLnTx/>
                <a:uFillTx/>
              </a:rPr>
              <a:t>. </a:t>
            </a:r>
          </a:p>
          <a:p>
            <a:pPr marL="457200" lvl="1" indent="0" latinLnBrk="0">
              <a:buFont typeface="Wingdings" panose="05000000000000000000" pitchFamily="2" charset="2"/>
              <a:buNone/>
            </a:pP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</a:t>
            </a:r>
            <a:endParaRPr lang="en-US" altLang="ko-KR" sz="10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906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 latinLnBrk="0">
              <a:buFont typeface="Wingdings" panose="05000000000000000000" pitchFamily="2" charset="2"/>
              <a:buNone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스마트 보일러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: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집주인이 외출하고 돌아왔을 때 최적의 실내 온도를 맞출 수 있는 것은 집주인과 비슷한 성향의 사람들이 귀가 시간과 계절 별로 좋아하는 적정온도에 대한 빅데이터를 가지고 있기 때문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457200" lvl="1" indent="0" latinLnBrk="0">
              <a:buFont typeface="Wingdings" panose="05000000000000000000" pitchFamily="2" charset="2"/>
              <a:buNone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냉장고에 물건이 떨어지면 알아서 자동으로 주문할 수 있는 것 역시 그 물건들의 유효기간과 주간 소비량에 대한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빅데이터가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있기 때문 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457200" lvl="1" indent="0" latinLnBrk="0">
              <a:buFont typeface="Wingdings" panose="05000000000000000000" pitchFamily="2" charset="2"/>
              <a:buNone/>
            </a:pP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457200" lvl="1" indent="0" latinLnBrk="0">
              <a:buFont typeface="Wingdings" panose="05000000000000000000" pitchFamily="2" charset="2"/>
              <a:buNone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자동차 회사들이 지도 회사</a:t>
            </a:r>
            <a:r>
              <a:rPr lang="ko-KR" altLang="en-US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인수에 열을 올리고 </a:t>
            </a:r>
            <a:r>
              <a:rPr lang="en-US" altLang="ko-KR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– </a:t>
            </a:r>
            <a:r>
              <a:rPr lang="ko-KR" altLang="en-US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빅데이터 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457200" lvl="1" indent="0" latinLnBrk="0">
              <a:buFont typeface="Wingdings" panose="05000000000000000000" pitchFamily="2" charset="2"/>
              <a:buNone/>
            </a:pP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906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 latinLnBrk="0">
              <a:buFont typeface="Wingdings" panose="05000000000000000000" pitchFamily="2" charset="2"/>
              <a:buNone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마부들의 실직을 해결하기 위해서 그 요구가 다 수용될 수 있도록 하다가 산업 경쟁력을 잃어버림 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90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6B30-B225-4D5A-8072-AEBF6EBFC108}" type="datetime1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8B36-B198-4F19-A982-5F77A6829D0E}" type="datetime1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CB10-777B-4546-954E-C70BBD9A62C3}" type="datetime1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97AF-2C4D-49F4-9218-EE766C1F859F}" type="datetime1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21B1-9843-424E-AE2E-8C781A583B36}" type="datetime1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BCE2-A762-4F2F-8302-968A7613E07F}" type="datetime1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0875-2793-4587-9B40-CC6D85458A8C}" type="datetime1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3A5822-A72A-4A68-8B4F-4094BCC252D3}" type="datetime1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CA94-180B-4B7B-9927-F130CD94097F}" type="datetime1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001-3D99-43FB-8B24-BB70CC9C30C3}" type="datetime1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6D96-D6E3-455B-85DA-2AED441E266B}" type="datetime1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D0F0C-5B12-4C61-BF54-D89125F5A9A5}" type="datetimeFigureOut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93D0F0C-5B12-4C61-BF54-D89125F5A9A5}" type="datetimeFigureOut">
              <a:rPr lang="ko-KR" altLang="en-US" smtClean="0"/>
              <a:pPr/>
              <a:t>2018-06-18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1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fwUbGhnLX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hjRXPbrGp-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이(가) 표시된 사진&#10;&#10;높은 신뢰도로 생성된 설명">
            <a:extLst>
              <a:ext uri="{FF2B5EF4-FFF2-40B4-BE49-F238E27FC236}">
                <a16:creationId xmlns:a16="http://schemas.microsoft.com/office/drawing/2014/main" xmlns="" id="{C8CAB849-6AF5-4604-9EF2-EE7A57A80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0"/>
            <a:ext cx="696264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9" y="1974809"/>
            <a:ext cx="4355977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latin typeface="+mj-ea"/>
              <a:ea typeface="+mj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012160" y="5109283"/>
            <a:ext cx="19639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+mj-ea"/>
                <a:ea typeface="+mj-ea"/>
                <a:cs typeface="Arial" panose="020B0604020202020204" pitchFamily="34" charset="0"/>
              </a:rPr>
              <a:t>SCG </a:t>
            </a:r>
            <a:r>
              <a:rPr lang="ko-KR" altLang="en-US" sz="2400" dirty="0" smtClean="0">
                <a:latin typeface="+mj-ea"/>
                <a:ea typeface="+mj-ea"/>
                <a:cs typeface="Arial" panose="020B0604020202020204" pitchFamily="34" charset="0"/>
              </a:rPr>
              <a:t>김현정</a:t>
            </a:r>
            <a:endParaRPr lang="en-US" altLang="ko-KR" sz="2400" dirty="0">
              <a:latin typeface="+mj-ea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+mj-ea"/>
                <a:ea typeface="+mj-ea"/>
                <a:cs typeface="Arial" panose="020B0604020202020204" pitchFamily="34" charset="0"/>
              </a:rPr>
              <a:t>2018. 06. </a:t>
            </a:r>
            <a:r>
              <a:rPr lang="en-US" altLang="ko-KR" sz="2400" dirty="0" smtClean="0">
                <a:latin typeface="+mj-ea"/>
                <a:ea typeface="+mj-ea"/>
                <a:cs typeface="Arial" panose="020B0604020202020204" pitchFamily="34" charset="0"/>
              </a:rPr>
              <a:t>18.</a:t>
            </a:r>
            <a:endParaRPr lang="en-US" altLang="ko-KR" sz="240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299695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atin typeface="+mj-ea"/>
                <a:ea typeface="+mj-ea"/>
              </a:rPr>
              <a:t>최진기 지음 </a:t>
            </a:r>
          </a:p>
        </p:txBody>
      </p:sp>
    </p:spTree>
    <p:extLst>
      <p:ext uri="{BB962C8B-B14F-4D97-AF65-F5344CB8AC3E}">
        <p14:creationId xmlns:p14="http://schemas.microsoft.com/office/powerpoint/2010/main" val="38368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4" y="4725144"/>
            <a:ext cx="5728344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9385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707886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3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장 어떤 기업이 승리하는가</a:t>
            </a:r>
            <a:r>
              <a:rPr lang="en-US" altLang="ko-KR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3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기업 승리의 키워드가 된 빅데이터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742950" lvl="1" indent="-285750" latinLnBrk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정보의 시대를 넘어 빅데이터 시대로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1200150" lvl="2" indent="-285750" latinLnBrk="0">
              <a:lnSpc>
                <a:spcPct val="150000"/>
              </a:lnSpc>
              <a:buFont typeface="맑은 고딕" panose="020B0503020000020004" pitchFamily="50" charset="-127"/>
              <a:buChar char="→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엄청난 데이터로 인간 행동을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예측할 수 있지 않을까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그것을 산업에 적용시킬 수 있지 않을까 더 나아가 새로운 사회 질서를 만들어 나갈 수 있지 않을까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742950" lvl="1" indent="-285750" latinLnBrk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빅데이터에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 대한 사회학적 정의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marL="1200150" lvl="2" indent="-285750" latinLnBrk="0">
              <a:lnSpc>
                <a:spcPct val="150000"/>
              </a:lnSpc>
              <a:buFontTx/>
              <a:buChar char="→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빅데이터는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단순히 많은 양의 자료가 아닌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사람의 마음을 읽음으로써 인간행동의 결과를 예측하고 그것을 기반으로 인간 행위를 변화시키는 기술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1200150" lvl="2" indent="-285750" latinLnBrk="0">
              <a:lnSpc>
                <a:spcPct val="150000"/>
              </a:lnSpc>
              <a:buFontTx/>
              <a:buChar char="→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정신적 풍요를 제공하는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4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차 산업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–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로봇친구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, VR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과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AR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800100" lvl="1" indent="-342900" latinLnBrk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VR (Virtual Reality):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컴퓨터 등을 사용한 인공적인 기술로 만들어낸 실제와 유사하지만 실제가 아닌 어떤 특정한 환경이나 상황 혹은 그 기술 자체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800100" lvl="1" indent="-342900" latinLnBrk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AR (Augmented Reality):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실세계에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3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차원의 가상물체를 겹쳐서 보여주는 기술을 활용해 현실과 가상환경을 융합하는 복합형 가상 현실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10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419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683568" y="332656"/>
            <a:ext cx="5400600" cy="415636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683568" y="-155044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7584" y="323364"/>
            <a:ext cx="472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소품종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대량생산에서 다품종 소량생산으로 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003" y="908720"/>
            <a:ext cx="8468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베네통의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다품종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이제 공장은 스마트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팩토리다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1068" y="1844824"/>
            <a:ext cx="8122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600" dirty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컨베이어 벨트가 해냈던 </a:t>
            </a:r>
            <a:r>
              <a:rPr lang="ko-KR" altLang="en-US" sz="1600" dirty="0" err="1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소품종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대량생산에서 컨베이어 벨트가 없어졌다면</a:t>
            </a:r>
            <a:endParaRPr lang="en-US" altLang="ko-KR" sz="1600" dirty="0" smtClean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atinLnBrk="0"/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-&gt; 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제품을 당신이 결정하세요 </a:t>
            </a:r>
            <a:endParaRPr lang="en-US" altLang="ko-KR" sz="1600" dirty="0" smtClean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atinLnBrk="0"/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이제 컨베이어 벨트에 의해서 생산되지 않기 때문에 소비자가 타고 싶은 자동차를 구입 </a:t>
            </a:r>
            <a:endParaRPr lang="en-US" altLang="ko-KR" sz="1600" dirty="0" smtClean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atinLnBrk="0"/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-&gt; </a:t>
            </a:r>
            <a:r>
              <a:rPr lang="ko-KR" altLang="en-US" sz="1600" dirty="0" err="1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하이얼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세탁기 주문</a:t>
            </a:r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제작 공정까지 볼 수 있도록 원하는 사양과 기능을 맞춘 후 실시간 영상으로 제공받아 </a:t>
            </a:r>
            <a:endParaRPr lang="en-US" altLang="ko-KR" sz="1600" dirty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4924" y="4307612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AutoNum type="arabicPeriod"/>
            </a:pPr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ON THE DEMAND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를 기반으로 한 기업으로 만들어라</a:t>
            </a:r>
            <a:endParaRPr lang="en-US" altLang="ko-KR" sz="1600" dirty="0" smtClean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  <a:p>
            <a:pPr latinLnBrk="0"/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고객의 </a:t>
            </a:r>
            <a:r>
              <a:rPr lang="ko-KR" altLang="en-US" sz="1600" dirty="0" err="1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니즈에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 바로 적응하여 생산시스템을 갖추는 기업이 승리한다</a:t>
            </a:r>
            <a:endParaRPr lang="en-US" altLang="ko-KR" sz="1600" dirty="0" smtClean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  <a:p>
            <a:pPr latinLnBrk="0"/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아마존</a:t>
            </a:r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err="1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넷플릭스</a:t>
            </a:r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구글</a:t>
            </a:r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파운드리</a:t>
            </a:r>
            <a:endParaRPr lang="en-US" altLang="ko-KR" sz="1600" dirty="0" smtClean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  <a:p>
            <a:pPr latinLnBrk="0"/>
            <a:endParaRPr lang="en-US" altLang="ko-KR" sz="1600" dirty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  <a:p>
            <a:pPr latinLnBrk="0"/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2. 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구성원이 다양한 기업을 만들어라</a:t>
            </a:r>
            <a:endParaRPr lang="en-US" altLang="ko-KR" sz="1600" dirty="0" smtClean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  <a:p>
            <a:pPr latinLnBrk="0"/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다양한 구성원으로 다양한 생각</a:t>
            </a:r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다양한 제안 및 다양한 제품을 생</a:t>
            </a:r>
            <a:r>
              <a:rPr lang="ko-KR" altLang="en-US" sz="1600" dirty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산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 </a:t>
            </a:r>
            <a:endParaRPr lang="en-US" altLang="ko-KR" sz="1600" dirty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  <a:p>
            <a:pPr latinLnBrk="0"/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다품종 유연생산 사회가 되려면 기업도 다양한 인재가 있어야 한다</a:t>
            </a:r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. </a:t>
            </a:r>
            <a:endParaRPr lang="en-US" altLang="ko-KR" sz="1600" dirty="0">
              <a:ln>
                <a:solidFill>
                  <a:srgbClr val="AF9061">
                    <a:alpha val="30000"/>
                  </a:srgbClr>
                </a:solidFill>
              </a:ln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38064" y="3801298"/>
            <a:ext cx="3936838" cy="415636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3828801"/>
            <a:ext cx="344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승리하는 기업의 조건 두 가지  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</p:txBody>
      </p:sp>
      <p:sp>
        <p:nvSpPr>
          <p:cNvPr id="12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11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62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1015663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4</a:t>
            </a:r>
            <a:r>
              <a:rPr lang="ko-KR" altLang="en-US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장 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어떤 개인이 성공할 것인가 </a:t>
            </a:r>
            <a:endParaRPr lang="en-US" altLang="ko-KR" sz="3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/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실업문제 인류는 어떻게 해결했는가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628800"/>
            <a:ext cx="8352928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r>
              <a:rPr lang="en-US" altLang="ko-KR" sz="2000" u="sng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Pin boy</a:t>
            </a: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2000" u="sng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러다이트</a:t>
            </a:r>
            <a:r>
              <a:rPr lang="ko-KR" altLang="en-US" sz="2000" u="sng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운동</a:t>
            </a:r>
            <a:endParaRPr lang="en-US" altLang="ko-KR" sz="2000" u="sng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2000" u="sng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실업 문제를 해결하는 현재까지의 방법 </a:t>
            </a:r>
            <a:endParaRPr lang="en-US" altLang="ko-KR" sz="2000" u="sng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일자리 분담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아동노동을 금지시키고 노동시간을 감축하여 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30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명의 일자리를 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50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명으로 늘려감으로써 실업을 줄여나가는 한편 사회 정의를 실현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서비스의 등장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다채로운 직업의 생산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실업보험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20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세기 대량 실업이 문제화 되면서 세계 최초로 실업 보험제도가 입법화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12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384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1015663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4</a:t>
            </a:r>
            <a:r>
              <a:rPr lang="ko-KR" altLang="en-US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장 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어떤 개인이 성공할 것인가 </a:t>
            </a:r>
            <a:endParaRPr lang="en-US" altLang="ko-KR" sz="3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/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실업문제 인류는 어떻게 해결했는가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412776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anose="05000000000000000000" pitchFamily="2" charset="2"/>
              <a:buChar char="§"/>
            </a:pPr>
            <a:r>
              <a:rPr lang="en-US" altLang="ko-KR" sz="2000" u="sng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4</a:t>
            </a:r>
            <a:r>
              <a:rPr lang="ko-KR" altLang="en-US" sz="2000" u="sng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차 혁명 이후의 실업 해결방안</a:t>
            </a:r>
            <a:endParaRPr lang="en-US" altLang="ko-KR" sz="2000" u="sng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기본 </a:t>
            </a:r>
            <a:r>
              <a:rPr lang="ko-KR" altLang="en-US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소득제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4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차 산업혁명은 필연적으로 실업 증가를 가져올 것이고 실업증가는 사회 소비의 감소를 가져오고 경기침체를 초래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이를 막기 위한 방편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buAutoNum type="arabicPeriod"/>
            </a:pP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기존에 없는 세금 로봇세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atinLnBrk="0"/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   -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이중과세였던 법인세 이제는 보편화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atinLnBrk="0"/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   - 2017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년 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2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월 유럽의회는 로봇에게 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‘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특수한 권리와 의무를 가진 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atinLnBrk="0"/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    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전자인간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’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이라는 법적 지위를 부여하자는 안건을 승인 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atinLnBrk="0"/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   -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로봇인간이라는 법률적 존재를 인정해 </a:t>
            </a:r>
            <a:r>
              <a:rPr lang="ko-KR" altLang="en-US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로봇세를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징수할 길을 미리 열어둠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atinLnBrk="0"/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   -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그러나 아직도 로봇세로 실직자와 사회 취약계층을 지원하자는 측과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atinLnBrk="0"/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      </a:t>
            </a:r>
            <a:r>
              <a:rPr lang="ko-KR" altLang="en-US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로봇세를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거두면 누가 로봇을 만들어 쓰겠냐는 측의 공방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atinLnBrk="0"/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   - </a:t>
            </a:r>
            <a:r>
              <a:rPr lang="ko-KR" altLang="en-US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로봇세를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원했던 인물들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빌게이츠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프랑스 </a:t>
            </a:r>
            <a:r>
              <a:rPr lang="ko-KR" altLang="en-US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브누아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ko-KR" altLang="en-US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아몽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대통령 후보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atinLnBrk="0"/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       </a:t>
            </a:r>
          </a:p>
          <a:p>
            <a:pPr latinLnBrk="0"/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FF0000"/>
                </a:solidFill>
                <a:latin typeface="+mj-ea"/>
                <a:ea typeface="+mj-ea"/>
              </a:rPr>
              <a:t>연봉 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FF0000"/>
                </a:solidFill>
                <a:latin typeface="+mj-ea"/>
                <a:ea typeface="+mj-ea"/>
              </a:rPr>
              <a:t>5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FF0000"/>
                </a:solidFill>
                <a:latin typeface="+mj-ea"/>
                <a:ea typeface="+mj-ea"/>
              </a:rPr>
              <a:t>만 달러를 받는 공장 노동자는 수입에서 소득세와 사회 보장부담금을 낸다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FF0000"/>
                </a:solidFill>
                <a:latin typeface="+mj-ea"/>
                <a:ea typeface="+mj-ea"/>
              </a:rPr>
              <a:t>.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FF0000"/>
                </a:solidFill>
                <a:latin typeface="+mj-ea"/>
                <a:ea typeface="+mj-ea"/>
              </a:rPr>
              <a:t>로봇이 동일한 일을 하면 동일한 세금을 내야 한다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FF0000"/>
                </a:solidFill>
                <a:latin typeface="+mj-ea"/>
                <a:ea typeface="+mj-ea"/>
              </a:rPr>
              <a:t>. 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13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572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683568" y="332656"/>
            <a:ext cx="3936838" cy="415636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683568" y="-155044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7584" y="323364"/>
            <a:ext cx="344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청춘 당신의 미래는 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…..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003" y="1023114"/>
            <a:ext cx="800145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청년실업문제는 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3-4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년 가량 정점에 이르고 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10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년 정도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지나면 청년실업 문제가 많이 해결될 겁니다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7~8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년 정도 지나면 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98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년 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IMF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이후에 태어난 친구들이 주로 구직활동을 하게 되고 그 기점으로 출생아 수가 현격히 줄어들었기 때문에 구직활동에 어려움이 줄어들 것입니다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현재 취업세대는 대학 진학률이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80%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이상 되어 높아진 눈높이에 어울리는 직장을 구하기가 어려운 세대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이탈리아와 스페인 같은 국가들은 청년 실업률이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50%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에 육박 여기에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4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차 산업혁명의 파고까지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…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취업하기 힘든 청춘의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5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가지 선택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800100" lvl="1" indent="-342900" latinLnBrk="0">
              <a:buFont typeface="+mj-ea"/>
              <a:buAutoNum type="circleNumDbPlain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아몰라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전문직도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AI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로 대체된다는데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노가다라도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해야지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800100" lvl="1" indent="-342900" latinLnBrk="0">
              <a:buFont typeface="+mj-ea"/>
              <a:buAutoNum type="circleNumDbPlain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아몰라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식당일이라도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해서 먹고 살아야지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800100" lvl="1" indent="-342900" latinLnBrk="0">
              <a:buFont typeface="+mj-ea"/>
              <a:buAutoNum type="circleNumDbPlain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아몰라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시골에 가서 농사나 지어야지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800100" lvl="1" indent="-342900" latinLnBrk="0">
              <a:buFont typeface="+mj-ea"/>
              <a:buAutoNum type="circleNumDbPlain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정신 바짝 차리고 융합의 시대에 대비해 인문학을 공부해야지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800100" lvl="1" indent="-342900" latinLnBrk="0">
              <a:buFont typeface="+mj-ea"/>
              <a:buAutoNum type="circleNumDbPlain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정신 바짝 차리고 열심히 공부해서 교수가 되어야지 </a:t>
            </a:r>
            <a:endParaRPr lang="ko-KR" altLang="en-US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32676" y="1412776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600" dirty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9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14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62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683568" y="332656"/>
            <a:ext cx="5112568" cy="415636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683568" y="-155044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7583" y="323364"/>
            <a:ext cx="447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어떻게 준비하고 어떻게 교육할 것인가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?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4955" y="692696"/>
            <a:ext cx="80014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국어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수학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외국어와 같은 과목은 정보화 혁명이나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4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차 산업혁명을 대비하기 위한 것이 아니라 사고의 확장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추상화 능력의 확충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타문화의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이해와 의사소통능력 향상을 위한 과목입니다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다시 말해 근대적 인간을 양성하기 위한 기본 교육이지 새로운 변화에 대응하기 위한 교육은 아니라는 것입니다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따라서 시대 변화가 요구하는 새로운 교육은 기존교육을 대체하는 교육이 아니라 기존교육에 추가되는 교육이라는 점을 간과해서는 안 됩니다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코딩교육의 유행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atinLnBrk="0"/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4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차 산업혁명 시대 어떤 교육이 필요할까요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?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 정답은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3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차 산업혁명에서 찾아야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… 3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차 산업혁명에 누가 승리자로 남았나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?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이과생이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?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코딩교육 잘 받은 학생이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?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기본 교육을 때려치우고 새로운 교육을 받은 사람이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?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정답은 새로운 변화에 주목하고 관심을 가졌던 학생들이라고 생각합니다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김정주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송재경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이해진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이희상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김상범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같은 분들은 학교에서 컴퓨터라는 공통 화제로 미래를 논했던 친구들이었습니다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그들은 새로운 변화를 능동적으로 맞이했고 그 변화가 가져올 미래를 상상하고 그리고 변화에 몸을 맡겼습니다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그들이 고학력자이기 때문에 아니라 학교가 중요한 것이 아니라 다가올 변화를 회피하지 않고 관심을 갖고 준비하는 사람이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4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차 산업혁명의 승자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32676" y="1412776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600" dirty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9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15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62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683568" y="332656"/>
            <a:ext cx="3936838" cy="415636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683568" y="-155044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7584" y="323364"/>
            <a:ext cx="344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핵심은 우리의 시각이다 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003" y="1064925"/>
            <a:ext cx="80014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무인차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VR, 3D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프린터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AI,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드론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코딩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빅데이터 같은 용어들에 친숙하고 그 현장에 관심을 두는 사람이 반드시 승리할 것입니다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이과냐 문과냐가 중요한 것이 아니라 이과라면 그것이 만들어지는 과정에 더 관심을 기울이고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문과라면 그것의 활용에 더 관심을 갖는다면 그 미래 전망은 밝을 것이라 생각합니다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아이를 가지고 있는 학부모라면 이 변화에 접할 수 있는 기회를 자연스럽게 만들어 주세요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저는 그것이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4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차 산업혁명 시대를 대비하는 우리의 생존전략이라고 생각합니다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변하지 않은 시대에는 세상변화에 관심을 두지 않아도 생존할 수 있습니다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하지만 변화의 시대에는 그 변화에 주목하지 않는 사람은 생존 자격을 박탈당하고 맙니다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정치적 혁명도 그렇지만 경제적 혁명 역시 예외일 수는 없습니다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32676" y="1412776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600" dirty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9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16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62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707886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5</a:t>
            </a:r>
            <a:r>
              <a:rPr lang="ko-KR" altLang="en-US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장 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가상화폐</a:t>
            </a:r>
            <a:r>
              <a:rPr lang="en-US" altLang="ko-KR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블록체인</a:t>
            </a:r>
            <a:r>
              <a:rPr lang="en-US" altLang="ko-KR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그리고 버블</a:t>
            </a:r>
            <a:r>
              <a:rPr lang="en-US" altLang="ko-KR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? </a:t>
            </a:r>
            <a:endParaRPr lang="en-US" altLang="ko-KR" sz="3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340768"/>
            <a:ext cx="83529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2000" u="sng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가상화폐와 튤립버</a:t>
            </a:r>
            <a:r>
              <a:rPr lang="ko-KR" altLang="en-US" sz="2000" u="sng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블</a:t>
            </a:r>
            <a:endParaRPr lang="en-US" altLang="ko-KR" sz="2000" u="sng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/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블록체인이란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공공거래 장부라고도 부르며 가상 화폐로 거래할 때 발생할 수 있는 해킹을 맞는 기술이다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누구나 열람할 수 있는 장부에 거래 내역을 투명하게 기록하고 여러 대의 컴퓨터에 이를 복제하여 저장하는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분산형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데이터 저장기술 여러 대의 컴퓨터가 기록을 검증하여 해킹을 막는다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블록체인 활용 분야는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블록체인에 저장하는 정보는 다양하기 때문에 블록체인을 활용할 수 있는 분야도 매우 광범위하다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대표적으로 가상통화에 사용되는데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이때는 블록에 금전 거래 내역을 저장해 거래에 참여하는 모든 사용자에게 거래 내역을 보내주며 거래 때마다 이를 대조해 데이터 위조를 막는 방식을 사용한다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이 밖에도 전자 결제나 디지털 인증뿐만 아니라 화물 추적 시스템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P2P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대출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원산지부터 유통까지 전 과정을 추적하거나 예술품의 진품 감정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위조화폐 방지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전자투표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전자시민권 발급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차량 공유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부동산 등기부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병원 간 공유되는 의료기록 관리 등 신뢰성이 요구되는 다양한 분야에 활용할 수 있다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.[</a:t>
            </a:r>
            <a:r>
              <a:rPr lang="ko-KR" altLang="en-US" sz="16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네이버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지식백과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]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17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384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754053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6</a:t>
            </a:r>
            <a:r>
              <a:rPr lang="ko-KR" altLang="en-US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장 </a:t>
            </a:r>
            <a:r>
              <a:rPr lang="en-US" altLang="ko-KR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4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차 산업혁명시대 그리고 창의력 </a:t>
            </a:r>
            <a:endParaRPr lang="en-US" altLang="ko-KR" sz="3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3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556792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/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다보스 포럼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미래고용 보고서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’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에서는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2020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년 요구되는 교육 목표로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1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위 복잡한 문제를 푸는 능력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2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위 비판적 사고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3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위 창의력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4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위 사람관리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5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위 협업능력을 꼽았습니다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이 다섯 가지 능력은 인공지능이 건드리지 못할 인간의 고유영역이라고 다보스 포럼에서는 생각했을 것입니다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4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차 산업혁명은 인간의 정신노동이 얼마나 덧없는지를 보여주는 것이지요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육체노동과 정신노동이라는 두 가지 영역을 다 빼앗겨버린 인간에게 남아있는 것은 무엇일까요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?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그 힌트는 인공지능이라고 생각합니다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인공지능은 인공지능이지 인간지능이 될 수는 없다는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것이죠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그것이 바로 인간의 창의력이라고 말합니다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창의력이란 무엇인가요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?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변화하는 환경에 적응하는 사고능력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알파고가 아무리 바둑을 잘 두더라도 알파고가 군대에 간다면 군생활을 잘 할 수는 없습니다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알파고는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어떠한 유연성에 기반하고 있는 상황대처능력을 가지고 있지 못하기 때문입니다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한국학생들의 뛰어난 기술력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수학 시험에서 동아시아국가들이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1-7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위 차지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그러나 종합 성적에선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31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위로 밀려남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..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인재성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관용성에서 바닥점수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18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1285172"/>
            <a:ext cx="3936838" cy="415636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275880"/>
            <a:ext cx="344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인공지능과 창의력 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38443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754053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6</a:t>
            </a:r>
            <a:r>
              <a:rPr lang="ko-KR" altLang="en-US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장 </a:t>
            </a:r>
            <a:r>
              <a:rPr lang="en-US" altLang="ko-KR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4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차 산업혁명시대 그리고 창의력 </a:t>
            </a:r>
            <a:endParaRPr lang="en-US" altLang="ko-KR" sz="3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3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556792"/>
            <a:ext cx="83529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/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새로운 상황에 얼마나 많은 대안을 꺼낼 수 있는가가 창의력의 핵심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무인차가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등장하면 세상이 어떻게 변할까요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?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이 문제를 해결할 수 있는 창의적인 사람은 누구일까요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?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어떤 선입견이나 편견이 없어서 남들은 상상할 수 없는 대안을 내세우는 사람이 아닐까요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?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무인차를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화성왕복선에 실어서 보낸다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이를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또라이라고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하지 않고 창의적인 사람이라고 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전화기에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MP3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플레이어를 붙여버리겠다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이런 사람들을 창의적인 사람이라고 부른다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토론토대학의 글로벌 창의력 지수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기술력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인재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관용성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관용성 평가지수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인종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민족적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소수자에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대한 포용력 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                                             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19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1285172"/>
            <a:ext cx="3936838" cy="415636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275880"/>
            <a:ext cx="344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인공지능과 창의력 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4508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직사각형 71"/>
          <p:cNvSpPr/>
          <p:nvPr/>
        </p:nvSpPr>
        <p:spPr>
          <a:xfrm>
            <a:off x="1417368" y="1081265"/>
            <a:ext cx="2880320" cy="312274"/>
          </a:xfrm>
          <a:prstGeom prst="rect">
            <a:avLst/>
          </a:prstGeom>
          <a:solidFill>
            <a:srgbClr val="7AB53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03648" y="1052736"/>
            <a:ext cx="290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지은이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최 진 기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갈매기형 수장 36"/>
          <p:cNvSpPr/>
          <p:nvPr/>
        </p:nvSpPr>
        <p:spPr>
          <a:xfrm>
            <a:off x="1119251" y="1145026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8" name="갈매기형 수장 37"/>
          <p:cNvSpPr/>
          <p:nvPr/>
        </p:nvSpPr>
        <p:spPr>
          <a:xfrm>
            <a:off x="971600" y="1145026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2540" y="2349710"/>
            <a:ext cx="76238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6863" indent="-296863" latinLnBrk="0">
              <a:buFont typeface="Arial" pitchFamily="34" charset="0"/>
              <a:buChar char="•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인문학 대중화를 위해 노력하고 있는 대한민국 대표 강사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96863" indent="-296863" latinLnBrk="0">
              <a:buFont typeface="Arial" pitchFamily="34" charset="0"/>
              <a:buChar char="•"/>
            </a:pPr>
            <a:r>
              <a:rPr lang="ko-KR" altLang="en-US" sz="1600" dirty="0"/>
              <a:t>한림대학교 대학원 사회학</a:t>
            </a:r>
            <a:r>
              <a:rPr lang="en-US" altLang="ko-KR" sz="1600" dirty="0"/>
              <a:t>, </a:t>
            </a:r>
            <a:r>
              <a:rPr lang="ko-KR" altLang="en-US" sz="1600" dirty="0"/>
              <a:t>고려대학교 사회학</a:t>
            </a:r>
            <a:endParaRPr lang="en-US" altLang="ko-KR" sz="1600" dirty="0"/>
          </a:p>
          <a:p>
            <a:pPr marL="296863" indent="-296863" latinLnBrk="0">
              <a:buFont typeface="Arial" pitchFamily="34" charset="0"/>
              <a:buChar char="•"/>
            </a:pPr>
            <a:endParaRPr lang="en-US" altLang="ko-KR" sz="1600" dirty="0"/>
          </a:p>
          <a:p>
            <a:pPr marL="296863" indent="-296863" latinLnBrk="0">
              <a:buFont typeface="Arial" pitchFamily="34" charset="0"/>
              <a:buChar char="•"/>
            </a:pPr>
            <a:r>
              <a:rPr lang="ko-KR" altLang="en-US" sz="1600" dirty="0"/>
              <a:t>대중을 대상으로 철학부터 역사</a:t>
            </a:r>
            <a:r>
              <a:rPr lang="en-US" altLang="ko-KR" sz="1600" dirty="0"/>
              <a:t>, </a:t>
            </a:r>
            <a:r>
              <a:rPr lang="ko-KR" altLang="en-US" sz="1600" dirty="0"/>
              <a:t>경제</a:t>
            </a:r>
            <a:r>
              <a:rPr lang="en-US" altLang="ko-KR" sz="1600" dirty="0"/>
              <a:t>, </a:t>
            </a:r>
            <a:r>
              <a:rPr lang="ko-KR" altLang="en-US" sz="1600" dirty="0"/>
              <a:t>사회 전반을 아우르는</a:t>
            </a:r>
            <a:r>
              <a:rPr lang="en-US" altLang="ko-KR" sz="1600" dirty="0"/>
              <a:t>, </a:t>
            </a:r>
            <a:r>
              <a:rPr lang="ko-KR" altLang="en-US" sz="1600" dirty="0"/>
              <a:t>한 곳에 매몰되지 않은 인문학을 선보이고 있다</a:t>
            </a:r>
            <a:r>
              <a:rPr lang="en-US" altLang="ko-KR" sz="1600" dirty="0"/>
              <a:t>. 2008</a:t>
            </a:r>
            <a:r>
              <a:rPr lang="ko-KR" altLang="en-US" sz="1600" dirty="0"/>
              <a:t>년 환율 해설 강의를 통해 대중들에게 인기를 얻기 시작하였으며</a:t>
            </a:r>
            <a:r>
              <a:rPr lang="en-US" altLang="ko-KR" sz="1600" dirty="0"/>
              <a:t>, 2010</a:t>
            </a:r>
            <a:r>
              <a:rPr lang="ko-KR" altLang="en-US" sz="1600" dirty="0"/>
              <a:t>년부터 현재까지 </a:t>
            </a:r>
            <a:r>
              <a:rPr lang="ko-KR" altLang="en-US" sz="1600" b="1" dirty="0" err="1"/>
              <a:t>오마이스쿨</a:t>
            </a:r>
            <a:r>
              <a:rPr lang="ko-KR" altLang="en-US" sz="1600" b="1" dirty="0"/>
              <a:t> 인문학 대표강사로 </a:t>
            </a:r>
            <a:r>
              <a:rPr lang="ko-KR" altLang="en-US" sz="1600" dirty="0"/>
              <a:t>활동 중이다</a:t>
            </a:r>
            <a:r>
              <a:rPr lang="en-US" altLang="ko-KR" sz="1600" dirty="0"/>
              <a:t>. </a:t>
            </a:r>
            <a:r>
              <a:rPr lang="ko-KR" altLang="en-US" sz="1600" dirty="0"/>
              <a:t>다가가기 어려운 인문학을 최진기만의 시각으로 쉽게 풀어내며</a:t>
            </a:r>
            <a:r>
              <a:rPr lang="en-US" altLang="ko-KR" sz="1600" dirty="0"/>
              <a:t>, </a:t>
            </a:r>
            <a:r>
              <a:rPr lang="ko-KR" altLang="en-US" sz="1600" dirty="0"/>
              <a:t>탁월한 </a:t>
            </a:r>
            <a:r>
              <a:rPr lang="ko-KR" altLang="en-US" sz="1600" dirty="0" err="1"/>
              <a:t>강의력과</a:t>
            </a:r>
            <a:r>
              <a:rPr lang="ko-KR" altLang="en-US" sz="1600" dirty="0"/>
              <a:t> 명쾌한 </a:t>
            </a:r>
            <a:r>
              <a:rPr lang="ko-KR" altLang="en-US" sz="1600" dirty="0" err="1"/>
              <a:t>전달력을</a:t>
            </a:r>
            <a:r>
              <a:rPr lang="ko-KR" altLang="en-US" sz="1600" dirty="0"/>
              <a:t> 기반으로 많은 사랑을 받고 있다</a:t>
            </a:r>
            <a:r>
              <a:rPr lang="en-US" altLang="ko-KR" sz="1600" dirty="0"/>
              <a:t>. </a:t>
            </a:r>
            <a:r>
              <a:rPr lang="ko-KR" altLang="en-US" sz="1600" dirty="0"/>
              <a:t>어렵고 복잡한 인문학과 경제 현상을 더 많은 대중들이 쉽게 다가갈 수 있도록 불철주야 노력하고 있다</a:t>
            </a:r>
            <a:r>
              <a:rPr lang="en-US" altLang="ko-KR" sz="1600" dirty="0"/>
              <a:t>. </a:t>
            </a:r>
          </a:p>
          <a:p>
            <a:pPr marL="296863" indent="-296863" latinLnBrk="0">
              <a:buFont typeface="Arial" pitchFamily="34" charset="0"/>
              <a:buChar char="•"/>
            </a:pPr>
            <a:endParaRPr lang="en-US" altLang="ko-KR" sz="1600" dirty="0"/>
          </a:p>
          <a:p>
            <a:pPr marL="296863" indent="-296863" latinLnBrk="0">
              <a:buFont typeface="Arial" pitchFamily="34" charset="0"/>
              <a:buChar char="•"/>
            </a:pPr>
            <a:r>
              <a:rPr lang="ko-KR" altLang="en-US" sz="1600" dirty="0" smtClean="0"/>
              <a:t>주요 </a:t>
            </a:r>
            <a:r>
              <a:rPr lang="ko-KR" altLang="en-US" sz="1600" dirty="0"/>
              <a:t>저서로는 </a:t>
            </a:r>
            <a:r>
              <a:rPr lang="en-US" altLang="ko-KR" sz="1600" dirty="0"/>
              <a:t>&lt;</a:t>
            </a:r>
            <a:r>
              <a:rPr lang="ko-KR" altLang="en-US" sz="1600" dirty="0"/>
              <a:t>인문의 바다에 빠져라</a:t>
            </a:r>
            <a:r>
              <a:rPr lang="en-US" altLang="ko-KR" sz="1600" dirty="0"/>
              <a:t>1, 2&gt;, &lt;</a:t>
            </a:r>
            <a:r>
              <a:rPr lang="ko-KR" altLang="en-US" sz="1600" dirty="0"/>
              <a:t>최진기의 교실 밖 인문학</a:t>
            </a:r>
            <a:r>
              <a:rPr lang="en-US" altLang="ko-KR" sz="1600" dirty="0"/>
              <a:t>&gt;, &lt;</a:t>
            </a:r>
            <a:r>
              <a:rPr lang="ko-KR" altLang="en-US" sz="1600" dirty="0"/>
              <a:t>최진기의 지금 당장 경제학</a:t>
            </a:r>
            <a:r>
              <a:rPr lang="en-US" altLang="ko-KR" sz="1600" dirty="0"/>
              <a:t>&gt;, &lt;</a:t>
            </a:r>
            <a:r>
              <a:rPr lang="ko-KR" altLang="en-US" sz="1600" dirty="0"/>
              <a:t>최진기와 함께 읽는 </a:t>
            </a:r>
            <a:r>
              <a:rPr lang="en-US" altLang="ko-KR" sz="1600" dirty="0"/>
              <a:t>21</a:t>
            </a:r>
            <a:r>
              <a:rPr lang="ko-KR" altLang="en-US" sz="1600" dirty="0"/>
              <a:t>세기 자본</a:t>
            </a:r>
            <a:r>
              <a:rPr lang="en-US" altLang="ko-KR" sz="1600" dirty="0"/>
              <a:t>&gt;</a:t>
            </a:r>
            <a:r>
              <a:rPr lang="ko-KR" altLang="en-US" sz="1600" dirty="0"/>
              <a:t>가 있다</a:t>
            </a:r>
            <a:r>
              <a:rPr lang="en-US" altLang="ko-KR" sz="1600" dirty="0"/>
              <a:t>.</a:t>
            </a:r>
            <a:br>
              <a:rPr lang="en-US" altLang="ko-KR" sz="1600" dirty="0"/>
            </a:br>
            <a:endParaRPr lang="en-US" altLang="ko-KR" sz="1600" dirty="0"/>
          </a:p>
          <a:p>
            <a:pPr marL="296863" indent="-296863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atinLnBrk="0"/>
            <a:r>
              <a:rPr lang="en-US" altLang="ko-KR" sz="1600" b="1" dirty="0"/>
              <a:t>https://tv.naver.com/v/3142216</a:t>
            </a:r>
          </a:p>
        </p:txBody>
      </p:sp>
      <p:sp>
        <p:nvSpPr>
          <p:cNvPr id="11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6876256" y="6271096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2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099D44FF-926B-4BD1-8D30-6E7BCA327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23" y="575568"/>
            <a:ext cx="1879101" cy="234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0209" y="715601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/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창의적인 삶은 항상 좋은 일일까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?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그렇게 사는 것은 너무 피곤하진 않을까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?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창의의 반대말은 무엇일까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?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저는 창의의 반대말은 안정감이라고 생각합니다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제복 입은 사람을 보면 어떤 생각이 들죠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?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경찰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군인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소방관을 볼 때 우리는 안정감을 느끼죠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아 저 분들은 어떤 일이 벌어지면 어떻게 행동할 것인가를 예측 가능하기 때문입니다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군대에서는 창의력이 필요 없고 제복을 입는 순간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옆에 있는 사람과 다른 행동을 해서는 안 된다는 생각을 갖게 됩니다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그렇다면 창의력을 키우기 위해서는 어떻게 해야 할까요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?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그렇습니다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제복을 벗어 던져야 합니다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창의력의 기본은 자유입니다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자유의 다른 말은 개인주의이고 개인주의에 기반을 둔 자유가 바로 창의의 원천입니다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이것이 집단문화가 발달한 동아시아 보다 개인주의 문화가 발달한 서구사회가 좀 더 창의적일 수 있다는 주장의 근거가 되는 것입니다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모범생을 생각해보세요 그 친구를 보면 훌륭하고 바르다는 생각은 들지만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그 친구가 뭔가 창의적이라는 생각은 들지 않죠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왜냐하면 모범생의 행동은 예측 가능하기 때문입니다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20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404664"/>
            <a:ext cx="6120680" cy="415636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3" y="404664"/>
            <a:ext cx="535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어떻게 창의력을 키울 것인가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?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56553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0209" y="715601"/>
            <a:ext cx="83529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/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중학교의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자율학기제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.. 4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차 산업혁명 시대를 맞이해 만들어진 제도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아직 많은 문제가 있지만 궁극적으로는 우리가 가야 할 길이 아닌가 싶습니다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게임회사도 창의력이 중요한 기업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–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정장 입고 다니는 사람들은 거의 없고 편안한고 튀는 복장을 하고 있습니다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구글의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회사 내부 전경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직원들에게 자유로운 공간과 시간을 좀 더 많이 제공해야 창의적인 제품과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콘텐츠를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만들어 낼 것이고 그래야 회사 이윤이 증가할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구글의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혁신을 위한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20%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타임제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근무시간의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20%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를 자신이 하고 싶은 업무와 프로젝트에 사용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742950" lvl="1" indent="-285750" latinLnBrk="0">
              <a:buFontTx/>
              <a:buChar char="-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엔지니어와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비엔지니어에게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모두 허용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742950" lvl="1" indent="-285750" latinLnBrk="0">
              <a:buFontTx/>
              <a:buChar char="-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내부에서는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100%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하고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20%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더 하는 것이기 때문에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120%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라는 말이 나오기도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742950" lvl="1" indent="-285750" latinLnBrk="0">
              <a:buFontTx/>
              <a:buChar char="-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자발적으로 새로운 시도를 하도록 인센티브 제시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742950" lvl="1" indent="-285750" latinLnBrk="0">
              <a:buFontTx/>
              <a:buChar char="-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새로운 시도 하려는 동료를 격려하는 조직 분위기 구축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21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404664"/>
            <a:ext cx="6120680" cy="415636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3" y="404664"/>
            <a:ext cx="535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어떻게 창의력을 키울 것인가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?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3106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0209" y="715601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/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자유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긍정유인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아빠가 중학교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3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학년 딸에게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“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이번 중간고사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5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등 이상 올라가면 아빠가 너랑 일요일마다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에버랜드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같이 갈게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”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아 공부를 하지 말아야 되겠구나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,,,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아빠의 긍정요인은 딸에게는 엄청난 부정유인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긍정유인을 던지기 위해서는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긍정유인을 받는 사람이 무엇을 요구하고 있는지를 명확하게 이해하고 창의 있는 대안을 제시해보라고 말 하기 전에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“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네가 만일 창의적인 대안을 제시한다면 나는 네가 원하는 것이 이루어질 수 있게 해 주겠어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”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라는 전제조건을 제시해야 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latinLnBrk="0"/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낯설게 하자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800100" lvl="1" indent="-342900" latinLnBrk="0"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86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년이나 걸린 지우개 달린 연필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800100" lvl="1" indent="-342900" latinLnBrk="0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바퀴 달린 캐리어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800100" lvl="1" indent="-342900" latinLnBrk="0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이렇게 시간이 걸린 이유는 무엇일까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낯설게 하지 못했기 때문입니다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그 반대는 일상적 사고하기 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</a:t>
            </a:r>
          </a:p>
          <a:p>
            <a:pPr marL="800100" lvl="1" indent="-342900" latinLnBrk="0">
              <a:buFont typeface="Wingdings" panose="05000000000000000000" pitchFamily="2" charset="2"/>
              <a:buChar char="ü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잡스가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왜 창의적인 사람입니까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?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모든 사람이 따로 있을 것이라고 생각했던 컴퓨터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전화기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MP3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를 하나로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묶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어버린 사람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최고의 디자인은 디자인이 사라져서 보이지 않는 것이라고 생각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22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404664"/>
            <a:ext cx="6120680" cy="415636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3" y="404664"/>
            <a:ext cx="535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어떻게 창의력을 키울 것인가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?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27299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0209" y="715601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/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나이 들수록 왜 시간은 빨리 흐르는가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?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이유가 많겠지만 나이 들수록 낯선 경험이 적어지기 때문이라고 합니다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우리가 기억하는 것은 시간이 아니라 사건입니다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일주일전 오늘 이 시간을 기억하는 사람은 없죠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우리는 지난 사건만을 기억할 뿐입니다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열다섯 살 때 하루를 생각해봅시다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그 때는 하루에 새로운 사건이 많이 일어나지요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하루에 새로 일어나는 사건이 열 개라 생각하면 그때는 사건이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100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개 일어나기 위해서 열흘이 필요하지요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그러나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60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세가 되면 이제는 하루에 새로운 사건이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2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개밖에 일어나지 않습니다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100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개가 벌어지려면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50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일이 있어야 하지요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우리 머릿속에는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50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일로 기억되는 것입니다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이 경우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60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살인 사람은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15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살인 사람보다 시간이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5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배 빠르게 흐른다고 느끼게 된다는 것입니다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그만큼 나이 들수록 의도적으로 더 활기차게 새로운 도전을 받아들여야 하지 않겠습니까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그게 바로 젊게 사는 방법이겠지요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어떻게 하면 낯설게 하기를 할 수 있을까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?</a:t>
            </a:r>
          </a:p>
          <a:p>
            <a:pPr marL="342900" indent="-342900" latinLnBrk="0">
              <a:buFont typeface="Arial" pitchFamily="34" charset="0"/>
              <a:buChar char="•"/>
            </a:pP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여행하는 것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단체로 철저한 계획에 의해 움직이는 여행이 아니라 혼자만의 계획 없는 배낭여행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독서 간접적으로 낯설게 하기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독서는 지각의 자동화를 막는 지름길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내가 일상적으로 생각하고 내 몸에 굳어져 버린 것을 깨는 것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23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404664"/>
            <a:ext cx="6120680" cy="415636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3" y="404664"/>
            <a:ext cx="535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젊게 사는 방법 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05985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0209" y="715601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/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latinLnBrk="0"/>
            <a:r>
              <a:rPr lang="en-US" altLang="ko-KR" sz="16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[</a:t>
            </a:r>
            <a:r>
              <a:rPr lang="ko-KR" altLang="en-US" sz="16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국가는 강력한 리더가 필요하다</a:t>
            </a:r>
            <a:r>
              <a:rPr lang="en-US" altLang="ko-KR" sz="16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]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4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차 산업혁명은 제조업과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ICT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의 결합이므로 제조업 강국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모든 분야를 막론한 빅데이터를 많이 가진 국가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기업이 발전할 수 있는 환경을 조성하고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막대한 실업률을 해결할 수 있도록 사회통합을 이륙할 힘있는 정부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latinLnBrk="0"/>
            <a:r>
              <a:rPr lang="en-US" altLang="ko-KR" sz="16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[</a:t>
            </a:r>
            <a:r>
              <a:rPr lang="ko-KR" altLang="en-US" sz="16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기업은 혁신을 대비해야 한다</a:t>
            </a:r>
            <a:r>
              <a:rPr lang="en-US" altLang="ko-KR" sz="16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]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인간의 행동의 예측 가능성을 바탕으로 정보화시대를 준비하는 기업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공급자 중심 사회에서 수요자 중심 사회로의 변환을 대비하는 기업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소비자에게 먼저 찾아가 소비 주체자에게 능동적인 제품 구매를 제안하는 기업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선도자가 빅데이터를 얻는다는 사실을 이해하고 핵심기술을 토대로 언제든 추격자로 변신이 가능한 기업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latinLnBrk="0"/>
            <a:r>
              <a:rPr lang="en-US" altLang="ko-KR" sz="16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[</a:t>
            </a:r>
            <a:r>
              <a:rPr lang="ko-KR" altLang="en-US" sz="16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개인은 창의력을 기반으로 융합적 사고를 길러야 한다</a:t>
            </a:r>
            <a:r>
              <a:rPr lang="en-US" altLang="ko-KR" sz="16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]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로봇이 모든 분야에 걸쳐 인간을 대신할 노동을 제공해 사회적으로 투입되는 일자리가 줄어든다는 것을 이해하고 대비하는 사람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기계가 없는 시절로 돌아가려 했던 과거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러라이트운동에서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교훈점을 확실히 인지한 사람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기본소득제와 로봇세 혹은 인공지능세 등 사회 합의에 대한 의견을 도출해 내는 사람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창의적 인간으로 거듭나기 위한 교육을 많이 받고 책을 많이 읽는 사람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24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404663"/>
            <a:ext cx="7200800" cy="648073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3" y="431286"/>
            <a:ext cx="640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결론</a:t>
            </a:r>
            <a:r>
              <a:rPr lang="en-US" altLang="ko-KR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: 4</a:t>
            </a:r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차 산업혁명 생존의 조건은 무엇인가 </a:t>
            </a:r>
            <a:endParaRPr lang="en-US" altLang="ko-KR" sz="2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7141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148" y="284892"/>
            <a:ext cx="333302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7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INDEX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67544" y="1340768"/>
            <a:ext cx="72008" cy="4824536"/>
          </a:xfrm>
          <a:prstGeom prst="line">
            <a:avLst/>
          </a:prstGeom>
          <a:ln>
            <a:solidFill>
              <a:srgbClr val="27212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9552" y="1052736"/>
            <a:ext cx="425033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/>
            </a:r>
            <a:br>
              <a:rPr lang="ko-KR" altLang="en-US" sz="1400" b="1" dirty="0"/>
            </a:br>
            <a:r>
              <a:rPr lang="en-US" altLang="ko-KR" b="1" dirty="0"/>
              <a:t>1</a:t>
            </a:r>
            <a:r>
              <a:rPr lang="ko-KR" altLang="en-US" b="1" dirty="0"/>
              <a:t>장 </a:t>
            </a:r>
            <a:r>
              <a:rPr lang="en-US" altLang="ko-KR" b="1" dirty="0"/>
              <a:t>4</a:t>
            </a:r>
            <a:r>
              <a:rPr lang="ko-KR" altLang="en-US" b="1" dirty="0"/>
              <a:t>차 산업혁명이란 무엇인가</a:t>
            </a:r>
            <a:r>
              <a:rPr lang="en-US" altLang="ko-KR" b="1" dirty="0"/>
              <a:t>? 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4</a:t>
            </a:r>
            <a:r>
              <a:rPr lang="ko-KR" altLang="en-US" sz="1600" dirty="0"/>
              <a:t>차 산업혁명은 있기는 한 걸까</a:t>
            </a:r>
            <a:r>
              <a:rPr lang="en-US" altLang="ko-KR" sz="1600" dirty="0"/>
              <a:t>? </a:t>
            </a:r>
            <a:br>
              <a:rPr lang="en-US" altLang="ko-KR" sz="1600" dirty="0"/>
            </a:br>
            <a:r>
              <a:rPr lang="en-US" altLang="ko-KR" sz="1600" dirty="0"/>
              <a:t>4</a:t>
            </a:r>
            <a:r>
              <a:rPr lang="ko-KR" altLang="en-US" sz="1600" dirty="0"/>
              <a:t>차 산업혁명은 말장난이다</a:t>
            </a:r>
            <a:r>
              <a:rPr lang="en-US" altLang="ko-KR" sz="1600" dirty="0"/>
              <a:t>? </a:t>
            </a:r>
            <a:br>
              <a:rPr lang="en-US" altLang="ko-KR" sz="1600" dirty="0"/>
            </a:br>
            <a:r>
              <a:rPr lang="en-US" altLang="ko-KR" sz="1600" dirty="0"/>
              <a:t>‘4</a:t>
            </a:r>
            <a:r>
              <a:rPr lang="ko-KR" altLang="en-US" sz="1600" dirty="0"/>
              <a:t>차 산업혁명’ 그 반대말을 찾아서 </a:t>
            </a:r>
            <a:br>
              <a:rPr lang="ko-KR" altLang="en-US" sz="1600" dirty="0"/>
            </a:br>
            <a:r>
              <a:rPr lang="ko-KR" altLang="en-US" sz="1600" dirty="0"/>
              <a:t>세계화 논쟁과 포스트 모더니즘 논쟁 </a:t>
            </a:r>
            <a:br>
              <a:rPr lang="ko-KR" altLang="en-US" sz="1600" dirty="0"/>
            </a:br>
            <a:r>
              <a:rPr lang="ko-KR" altLang="en-US" sz="1600" dirty="0"/>
              <a:t>산업혁명이란 무엇인가</a:t>
            </a:r>
            <a:r>
              <a:rPr lang="en-US" altLang="ko-KR" sz="1600" dirty="0"/>
              <a:t>? </a:t>
            </a:r>
            <a:br>
              <a:rPr lang="en-US" altLang="ko-KR" sz="1600" dirty="0"/>
            </a:br>
            <a:r>
              <a:rPr lang="en-US" altLang="ko-KR" sz="1600" dirty="0"/>
              <a:t>《</a:t>
            </a:r>
            <a:r>
              <a:rPr lang="ko-KR" altLang="en-US" sz="1600" dirty="0"/>
              <a:t>최진기의 잡학사전</a:t>
            </a:r>
            <a:r>
              <a:rPr lang="en-US" altLang="ko-KR" sz="1600" dirty="0"/>
              <a:t>》 </a:t>
            </a:r>
            <a:r>
              <a:rPr lang="ko-KR" altLang="en-US" sz="1600" dirty="0"/>
              <a:t>시위와 혁명의 변증법 </a:t>
            </a:r>
            <a:br>
              <a:rPr lang="ko-KR" altLang="en-US" sz="1600" dirty="0"/>
            </a:b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en-US" altLang="ko-KR" sz="1600" dirty="0"/>
              <a:t>1, 2, 3, 4</a:t>
            </a:r>
            <a:r>
              <a:rPr lang="ko-KR" altLang="en-US" sz="1600" dirty="0"/>
              <a:t>차 산업혁명 이야기 </a:t>
            </a:r>
            <a:br>
              <a:rPr lang="ko-KR" altLang="en-US" sz="1600" dirty="0"/>
            </a:br>
            <a:r>
              <a:rPr lang="ko-KR" altLang="en-US" sz="1600" dirty="0"/>
              <a:t>혁명 같지 않은 혁명</a:t>
            </a:r>
            <a:r>
              <a:rPr lang="en-US" altLang="ko-KR" sz="1600" dirty="0"/>
              <a:t>, 1</a:t>
            </a:r>
            <a:r>
              <a:rPr lang="ko-KR" altLang="en-US" sz="1600" dirty="0"/>
              <a:t>차 산업혁명 </a:t>
            </a:r>
            <a:br>
              <a:rPr lang="ko-KR" altLang="en-US" sz="1600" dirty="0"/>
            </a:br>
            <a:r>
              <a:rPr lang="en-US" altLang="ko-KR" sz="1600" dirty="0"/>
              <a:t>1</a:t>
            </a:r>
            <a:r>
              <a:rPr lang="ko-KR" altLang="en-US" sz="1600" dirty="0"/>
              <a:t>차 못지 않게 중요한 </a:t>
            </a:r>
            <a:r>
              <a:rPr lang="en-US" altLang="ko-KR" sz="1600" dirty="0"/>
              <a:t>2</a:t>
            </a:r>
            <a:r>
              <a:rPr lang="ko-KR" altLang="en-US" sz="1600" dirty="0"/>
              <a:t>차 산업혁명 </a:t>
            </a:r>
            <a:br>
              <a:rPr lang="ko-KR" altLang="en-US" sz="1600" dirty="0"/>
            </a:br>
            <a:r>
              <a:rPr lang="en-US" altLang="ko-KR" sz="1600" dirty="0"/>
              <a:t>3</a:t>
            </a:r>
            <a:r>
              <a:rPr lang="ko-KR" altLang="en-US" sz="1600" dirty="0"/>
              <a:t>차 산업혁명은 혁명인가</a:t>
            </a:r>
            <a:r>
              <a:rPr lang="en-US" altLang="ko-KR" sz="1600" dirty="0"/>
              <a:t>? </a:t>
            </a:r>
            <a:br>
              <a:rPr lang="en-US" altLang="ko-KR" sz="1600" dirty="0"/>
            </a:br>
            <a:r>
              <a:rPr lang="en-US" altLang="ko-KR" sz="1600" dirty="0"/>
              <a:t>《</a:t>
            </a:r>
            <a:r>
              <a:rPr lang="ko-KR" altLang="en-US" sz="1600" dirty="0"/>
              <a:t>최진기의 잡학사전</a:t>
            </a:r>
            <a:r>
              <a:rPr lang="en-US" altLang="ko-KR" sz="1600" dirty="0"/>
              <a:t>》 </a:t>
            </a:r>
            <a:r>
              <a:rPr lang="ko-KR" altLang="en-US" sz="1600" dirty="0" err="1"/>
              <a:t>테일러</a:t>
            </a:r>
            <a:r>
              <a:rPr lang="ko-KR" altLang="en-US" sz="1600" dirty="0"/>
              <a:t> 시스템 </a:t>
            </a:r>
            <a:br>
              <a:rPr lang="ko-KR" altLang="en-US" sz="1600" dirty="0"/>
            </a:br>
            <a:r>
              <a:rPr lang="ko-KR" altLang="en-US" sz="1600" dirty="0"/>
              <a:t>─ 히틀러와 포디즘 </a:t>
            </a:r>
            <a:br>
              <a:rPr lang="ko-KR" altLang="en-US" sz="1600" dirty="0"/>
            </a:b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en-US" altLang="ko-KR" sz="1600" dirty="0"/>
              <a:t>4</a:t>
            </a:r>
            <a:r>
              <a:rPr lang="ko-KR" altLang="en-US" sz="1600" dirty="0"/>
              <a:t>차 산업혁명을 어떻게 정의 할 것인가</a:t>
            </a:r>
            <a:r>
              <a:rPr lang="en-US" altLang="ko-KR" sz="1600" dirty="0"/>
              <a:t>? </a:t>
            </a:r>
            <a:br>
              <a:rPr lang="en-US" altLang="ko-KR" sz="1600" dirty="0"/>
            </a:br>
            <a:r>
              <a:rPr lang="ko-KR" altLang="en-US" sz="1600" dirty="0"/>
              <a:t>출발지점에 답이 있다 </a:t>
            </a:r>
            <a:br>
              <a:rPr lang="ko-KR" altLang="en-US" sz="1600" dirty="0"/>
            </a:br>
            <a:r>
              <a:rPr lang="ko-KR" altLang="en-US" sz="1600" dirty="0"/>
              <a:t>제조업체가 </a:t>
            </a:r>
            <a:r>
              <a:rPr lang="en-US" altLang="ko-KR" sz="1600" dirty="0"/>
              <a:t>ICT </a:t>
            </a:r>
            <a:r>
              <a:rPr lang="ko-KR" altLang="en-US" sz="1600" dirty="0"/>
              <a:t>기업이 되다 </a:t>
            </a:r>
            <a:br>
              <a:rPr lang="ko-KR" altLang="en-US" sz="1600" dirty="0"/>
            </a:br>
            <a:r>
              <a:rPr lang="en-US" altLang="ko-KR" sz="1600" dirty="0"/>
              <a:t>《</a:t>
            </a:r>
            <a:r>
              <a:rPr lang="ko-KR" altLang="en-US" sz="1600" dirty="0"/>
              <a:t>최진기의 잡학사전</a:t>
            </a:r>
            <a:r>
              <a:rPr lang="en-US" altLang="ko-KR" sz="1600" dirty="0"/>
              <a:t>》 2018 CES</a:t>
            </a:r>
            <a:r>
              <a:rPr lang="ko-KR" altLang="en-US" sz="1600" dirty="0"/>
              <a:t>와 한국 기업</a:t>
            </a:r>
            <a:br>
              <a:rPr lang="ko-KR" altLang="en-US" sz="1600" dirty="0"/>
            </a:b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en-US" altLang="ko-KR" sz="1600" b="1" dirty="0"/>
              <a:t>2</a:t>
            </a: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6453336"/>
            <a:ext cx="9579779" cy="40925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SCG </a:t>
            </a:r>
            <a:r>
              <a:rPr lang="ko-KR" altLang="en-US" sz="7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김현정 </a:t>
            </a:r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-435778" y="-27384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6733903" y="5805264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3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C86A7B-4E89-4DAF-BA7F-E9387CA018D3}"/>
              </a:ext>
            </a:extLst>
          </p:cNvPr>
          <p:cNvSpPr txBox="1"/>
          <p:nvPr/>
        </p:nvSpPr>
        <p:spPr>
          <a:xfrm>
            <a:off x="4871133" y="1270204"/>
            <a:ext cx="394933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2</a:t>
            </a:r>
            <a:r>
              <a:rPr lang="ko-KR" altLang="en-US" b="1" dirty="0"/>
              <a:t>장 어떤 국가가 승리할 것인가</a:t>
            </a:r>
            <a:r>
              <a:rPr lang="en-US" altLang="ko-KR" b="1" dirty="0"/>
              <a:t>? 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ko-KR" altLang="en-US" sz="1600" dirty="0"/>
              <a:t>스마트 </a:t>
            </a:r>
            <a:r>
              <a:rPr lang="ko-KR" altLang="en-US" sz="1600" dirty="0" err="1"/>
              <a:t>팩토리에</a:t>
            </a:r>
            <a:r>
              <a:rPr lang="ko-KR" altLang="en-US" sz="1600" dirty="0"/>
              <a:t> 정답이 있다 </a:t>
            </a:r>
            <a:br>
              <a:rPr lang="ko-KR" altLang="en-US" sz="1600" dirty="0"/>
            </a:br>
            <a:r>
              <a:rPr lang="ko-KR" altLang="en-US" sz="1600" dirty="0"/>
              <a:t>자본주의의 본질은 공장 안에 있다 </a:t>
            </a:r>
            <a:br>
              <a:rPr lang="ko-KR" altLang="en-US" sz="1600" dirty="0"/>
            </a:br>
            <a:r>
              <a:rPr lang="ko-KR" altLang="en-US" sz="1600" dirty="0" smtClean="0"/>
              <a:t>사람 없는 </a:t>
            </a:r>
            <a:r>
              <a:rPr lang="ko-KR" altLang="en-US" sz="1600" dirty="0"/>
              <a:t>공장</a:t>
            </a:r>
            <a:r>
              <a:rPr lang="en-US" altLang="ko-KR" sz="1600" dirty="0"/>
              <a:t>? &amp;#8211; </a:t>
            </a:r>
            <a:r>
              <a:rPr lang="ko-KR" altLang="en-US" sz="1600" dirty="0"/>
              <a:t>그 미래를 어떻게 접근할 것인가</a:t>
            </a:r>
            <a:r>
              <a:rPr lang="en-US" altLang="ko-KR" sz="1600" dirty="0"/>
              <a:t>? </a:t>
            </a:r>
            <a:br>
              <a:rPr lang="en-US" altLang="ko-KR" sz="1600" dirty="0"/>
            </a:br>
            <a:r>
              <a:rPr lang="ko-KR" altLang="en-US" sz="1600" dirty="0"/>
              <a:t>공장은 어디에 세워지는가</a:t>
            </a:r>
            <a:r>
              <a:rPr lang="en-US" altLang="ko-KR" sz="1600" dirty="0"/>
              <a:t>? ─ </a:t>
            </a:r>
            <a:r>
              <a:rPr lang="ko-KR" altLang="en-US" sz="1600" dirty="0" err="1"/>
              <a:t>리쇼어링의</a:t>
            </a:r>
            <a:r>
              <a:rPr lang="ko-KR" altLang="en-US" sz="1600" dirty="0"/>
              <a:t> 시대가 온다 </a:t>
            </a:r>
            <a:br>
              <a:rPr lang="ko-KR" altLang="en-US" sz="1600" dirty="0"/>
            </a:br>
            <a:r>
              <a:rPr lang="ko-KR" altLang="en-US" sz="1600" dirty="0"/>
              <a:t>다시 한번 대분기가 온다 </a:t>
            </a:r>
            <a:br>
              <a:rPr lang="ko-KR" altLang="en-US" sz="1600" dirty="0"/>
            </a:br>
            <a:r>
              <a:rPr lang="en-US" altLang="ko-KR" sz="1600" dirty="0"/>
              <a:t>《</a:t>
            </a:r>
            <a:r>
              <a:rPr lang="ko-KR" altLang="en-US" sz="1600" dirty="0"/>
              <a:t>최진기의 잡학사전</a:t>
            </a:r>
            <a:r>
              <a:rPr lang="en-US" altLang="ko-KR" sz="1600" dirty="0"/>
              <a:t>》 </a:t>
            </a:r>
            <a:r>
              <a:rPr lang="ko-KR" altLang="en-US" sz="1600" dirty="0"/>
              <a:t>무엇이 영국과 중국의 차이를 벌렸는가</a:t>
            </a:r>
            <a:r>
              <a:rPr lang="en-US" altLang="ko-KR" sz="1600" dirty="0"/>
              <a:t>? </a:t>
            </a:r>
            <a:br>
              <a:rPr lang="en-US" altLang="ko-KR" sz="1600" dirty="0"/>
            </a:br>
            <a:r>
              <a:rPr lang="en-US" altLang="ko-KR" sz="1600" dirty="0"/>
              <a:t>─ </a:t>
            </a:r>
            <a:r>
              <a:rPr lang="ko-KR" altLang="en-US" sz="1600" dirty="0"/>
              <a:t>일본 자동차 미국 </a:t>
            </a:r>
            <a:r>
              <a:rPr lang="ko-KR" altLang="en-US" sz="1600" dirty="0" err="1"/>
              <a:t>진출기</a:t>
            </a:r>
            <a:r>
              <a:rPr lang="ko-KR" altLang="en-US" sz="1600" dirty="0"/>
              <a:t> </a:t>
            </a:r>
            <a:br>
              <a:rPr lang="ko-KR" altLang="en-US" sz="1600" dirty="0"/>
            </a:b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en-US" altLang="ko-KR" sz="1600" dirty="0"/>
              <a:t>4</a:t>
            </a:r>
            <a:r>
              <a:rPr lang="ko-KR" altLang="en-US" sz="1600" dirty="0"/>
              <a:t>차 산업혁명에서 승리하는 국가의 조건 </a:t>
            </a:r>
            <a:br>
              <a:rPr lang="ko-KR" altLang="en-US" sz="1600" dirty="0"/>
            </a:br>
            <a:r>
              <a:rPr lang="ko-KR" altLang="en-US" sz="1600" dirty="0"/>
              <a:t>제조업 강국이 승리한다 </a:t>
            </a:r>
            <a:br>
              <a:rPr lang="ko-KR" altLang="en-US" sz="1600" dirty="0"/>
            </a:br>
            <a:r>
              <a:rPr lang="ko-KR" altLang="en-US" sz="1600" dirty="0"/>
              <a:t>빅데이터를 가진 국가가 승리한다 </a:t>
            </a:r>
            <a:br>
              <a:rPr lang="ko-KR" altLang="en-US" sz="1600" dirty="0"/>
            </a:br>
            <a:r>
              <a:rPr lang="ko-KR" altLang="en-US" sz="1600" dirty="0"/>
              <a:t>사회통합을 이룩할 수 있는 힘 있는 정부가 필요하다 </a:t>
            </a:r>
            <a:br>
              <a:rPr lang="ko-KR" altLang="en-US" sz="1600" dirty="0"/>
            </a:b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59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349504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7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INDEX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323528" y="1368152"/>
            <a:ext cx="0" cy="5112568"/>
          </a:xfrm>
          <a:prstGeom prst="line">
            <a:avLst/>
          </a:prstGeom>
          <a:ln>
            <a:solidFill>
              <a:srgbClr val="27212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9483" y="1076256"/>
            <a:ext cx="42254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3</a:t>
            </a:r>
            <a:r>
              <a:rPr lang="ko-KR" altLang="en-US" sz="1400" b="1" dirty="0"/>
              <a:t>장 어떤 기업이 승리하는가</a:t>
            </a:r>
            <a:r>
              <a:rPr lang="en-US" altLang="ko-KR" sz="1400" b="1" dirty="0"/>
              <a:t>? </a:t>
            </a:r>
            <a:br>
              <a:rPr lang="en-US" altLang="ko-KR" sz="1400" b="1" dirty="0"/>
            </a:br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ko-KR" altLang="en-US" sz="1400" dirty="0"/>
              <a:t>기업 승리의 키워드가 된 빅데이터 </a:t>
            </a:r>
            <a:br>
              <a:rPr lang="ko-KR" altLang="en-US" sz="1400" dirty="0"/>
            </a:br>
            <a:r>
              <a:rPr lang="ko-KR" altLang="en-US" sz="1400" dirty="0"/>
              <a:t>정보화 시대란 무엇인가</a:t>
            </a:r>
            <a:r>
              <a:rPr lang="en-US" altLang="ko-KR" sz="1400" dirty="0"/>
              <a:t>? </a:t>
            </a:r>
            <a:br>
              <a:rPr lang="en-US" altLang="ko-KR" sz="1400" dirty="0"/>
            </a:br>
            <a:r>
              <a:rPr lang="ko-KR" altLang="en-US" sz="1400" dirty="0"/>
              <a:t>정보화 시대를 넘어 빅데이터 시대로 </a:t>
            </a:r>
            <a:br>
              <a:rPr lang="ko-KR" altLang="en-US" sz="1400" dirty="0"/>
            </a:br>
            <a:r>
              <a:rPr lang="ko-KR" altLang="en-US" sz="1400" dirty="0"/>
              <a:t>빅데이터에 대한 사회학적 정의 </a:t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2</a:t>
            </a:r>
            <a:r>
              <a:rPr lang="ko-KR" altLang="en-US" sz="1400" dirty="0"/>
              <a:t>차 산업혁명으로부터 배우는 </a:t>
            </a:r>
            <a:r>
              <a:rPr lang="en-US" altLang="ko-KR" sz="1400" dirty="0"/>
              <a:t>4</a:t>
            </a:r>
            <a:r>
              <a:rPr lang="ko-KR" altLang="en-US" sz="1400" dirty="0"/>
              <a:t>차 산업혁명 </a:t>
            </a:r>
            <a:br>
              <a:rPr lang="ko-KR" altLang="en-US" sz="1400" dirty="0"/>
            </a:br>
            <a:r>
              <a:rPr lang="en-US" altLang="ko-KR" sz="1400" dirty="0"/>
              <a:t>2</a:t>
            </a:r>
            <a:r>
              <a:rPr lang="ko-KR" altLang="en-US" sz="1400" dirty="0"/>
              <a:t>차 산업혁명과 석유 </a:t>
            </a:r>
            <a:br>
              <a:rPr lang="ko-KR" altLang="en-US" sz="1400" dirty="0"/>
            </a:br>
            <a:r>
              <a:rPr lang="ko-KR" altLang="en-US" sz="1400" dirty="0"/>
              <a:t>석유와 빅 데이터 그리고 물질적 풍요와 정신적 풍요 </a:t>
            </a:r>
            <a:br>
              <a:rPr lang="ko-KR" altLang="en-US" sz="1400" dirty="0"/>
            </a:br>
            <a:r>
              <a:rPr lang="ko-KR" altLang="en-US" sz="1400" dirty="0"/>
              <a:t>정신적 풍요를 제공하는 </a:t>
            </a:r>
            <a:r>
              <a:rPr lang="en-US" altLang="ko-KR" sz="1400" dirty="0"/>
              <a:t>4</a:t>
            </a:r>
            <a:r>
              <a:rPr lang="ko-KR" altLang="en-US" sz="1400" dirty="0"/>
              <a:t>차 </a:t>
            </a:r>
            <a:r>
              <a:rPr lang="ko-KR" altLang="en-US" sz="1400" dirty="0" err="1"/>
              <a:t>산업─로봇</a:t>
            </a:r>
            <a:r>
              <a:rPr lang="ko-KR" altLang="en-US" sz="1400" dirty="0"/>
              <a:t> 친구 </a:t>
            </a:r>
            <a:br>
              <a:rPr lang="ko-KR" altLang="en-US" sz="1400" dirty="0"/>
            </a:br>
            <a:r>
              <a:rPr lang="ko-KR" altLang="en-US" sz="1400" dirty="0"/>
              <a:t>정신적 풍요를 제공하는 </a:t>
            </a:r>
            <a:r>
              <a:rPr lang="en-US" altLang="ko-KR" sz="1400" dirty="0"/>
              <a:t>4</a:t>
            </a:r>
            <a:r>
              <a:rPr lang="ko-KR" altLang="en-US" sz="1400" dirty="0"/>
              <a:t>차 산업─ </a:t>
            </a:r>
            <a:r>
              <a:rPr lang="en-US" altLang="ko-KR" sz="1400" dirty="0"/>
              <a:t>VR</a:t>
            </a:r>
            <a:r>
              <a:rPr lang="ko-KR" altLang="en-US" sz="1400" dirty="0"/>
              <a:t>과 </a:t>
            </a:r>
            <a:r>
              <a:rPr lang="en-US" altLang="ko-KR" sz="1400" dirty="0"/>
              <a:t>AR </a:t>
            </a:r>
            <a:br>
              <a:rPr lang="en-US" altLang="ko-KR" sz="1400" dirty="0"/>
            </a:br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ko-KR" altLang="en-US" sz="1400" dirty="0" err="1"/>
              <a:t>소품종</a:t>
            </a:r>
            <a:r>
              <a:rPr lang="ko-KR" altLang="en-US" sz="1400" dirty="0"/>
              <a:t> 다량생산에서 다품종 소량생산으로 </a:t>
            </a:r>
            <a:br>
              <a:rPr lang="ko-KR" altLang="en-US" sz="1400" dirty="0"/>
            </a:br>
            <a:r>
              <a:rPr lang="ko-KR" altLang="en-US" sz="1400" dirty="0"/>
              <a:t>이제 공장은 스마트 </a:t>
            </a:r>
            <a:r>
              <a:rPr lang="ko-KR" altLang="en-US" sz="1400" dirty="0" err="1"/>
              <a:t>팩토리다</a:t>
            </a:r>
            <a:r>
              <a:rPr lang="ko-KR" altLang="en-US" sz="1400" dirty="0"/>
              <a:t> </a:t>
            </a:r>
            <a:br>
              <a:rPr lang="ko-KR" altLang="en-US" sz="1400" dirty="0"/>
            </a:br>
            <a:r>
              <a:rPr lang="ko-KR" altLang="en-US" sz="1400" dirty="0"/>
              <a:t>다품종 소량생산의 </a:t>
            </a:r>
            <a:r>
              <a:rPr lang="ko-KR" altLang="en-US" sz="1400" dirty="0" err="1"/>
              <a:t>총아─프린터</a:t>
            </a:r>
            <a:r>
              <a:rPr lang="ko-KR" altLang="en-US" sz="1400" dirty="0"/>
              <a:t> </a:t>
            </a:r>
            <a:br>
              <a:rPr lang="ko-KR" altLang="en-US" sz="1400" dirty="0"/>
            </a:br>
            <a:r>
              <a:rPr lang="ko-KR" altLang="en-US" sz="1400" dirty="0"/>
              <a:t>승리하는 기업의 조건 두 가지 </a:t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4</a:t>
            </a:r>
            <a:r>
              <a:rPr lang="ko-KR" altLang="en-US" sz="1400" dirty="0"/>
              <a:t>차 산업혁명과 한국기업 </a:t>
            </a:r>
            <a:br>
              <a:rPr lang="ko-KR" altLang="en-US" sz="1400" dirty="0"/>
            </a:br>
            <a:r>
              <a:rPr lang="ko-KR" altLang="en-US" sz="1400" dirty="0"/>
              <a:t>반도체 없는 </a:t>
            </a:r>
            <a:r>
              <a:rPr lang="en-US" altLang="ko-KR" sz="1400" dirty="0"/>
              <a:t>4</a:t>
            </a:r>
            <a:r>
              <a:rPr lang="ko-KR" altLang="en-US" sz="1400" dirty="0"/>
              <a:t>차 산업혁명은 없다 </a:t>
            </a:r>
            <a:br>
              <a:rPr lang="ko-KR" altLang="en-US" sz="1400" dirty="0"/>
            </a:br>
            <a:r>
              <a:rPr lang="ko-KR" altLang="en-US" sz="1400" dirty="0" err="1"/>
              <a:t>테슬라는</a:t>
            </a:r>
            <a:r>
              <a:rPr lang="ko-KR" altLang="en-US" sz="1400" dirty="0"/>
              <a:t> 누가 만드는가</a:t>
            </a:r>
            <a:r>
              <a:rPr lang="en-US" altLang="ko-KR" sz="1400" dirty="0"/>
              <a:t>? </a:t>
            </a:r>
            <a:br>
              <a:rPr lang="en-US" altLang="ko-KR" sz="1400" dirty="0"/>
            </a:b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579794" y="6381328"/>
            <a:ext cx="10502415" cy="508652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ea"/>
              </a:rPr>
              <a:t>SCG </a:t>
            </a:r>
            <a:r>
              <a:rPr lang="ko-KR" altLang="en-US" sz="7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ea"/>
              </a:rPr>
              <a:t>김현정 </a:t>
            </a:r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ea"/>
            </a:endParaRPr>
          </a:p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-579794" y="0"/>
            <a:ext cx="10502415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슬라이드 번호 개체 틀 15"/>
          <p:cNvSpPr txBox="1">
            <a:spLocks/>
          </p:cNvSpPr>
          <p:nvPr/>
        </p:nvSpPr>
        <p:spPr>
          <a:xfrm>
            <a:off x="6733903" y="5805264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B9E3-907B-4C9E-8669-48B8CFAF986F}" type="slidenum">
              <a:rPr kumimoji="0" lang="ko-KR" altLang="en-US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ko-KR" altLang="en-US" sz="15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</a:t>
            </a:r>
            <a:r>
              <a:rPr kumimoji="0" lang="en-US" altLang="ko-KR" sz="15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/ 24  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241A72-D653-42AD-8BAB-0A35AEA9153D}"/>
              </a:ext>
            </a:extLst>
          </p:cNvPr>
          <p:cNvSpPr txBox="1"/>
          <p:nvPr/>
        </p:nvSpPr>
        <p:spPr>
          <a:xfrm>
            <a:off x="4814936" y="1073012"/>
            <a:ext cx="3982516" cy="627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4</a:t>
            </a:r>
            <a:r>
              <a:rPr lang="ko-KR" altLang="en-US" sz="1400" b="1" dirty="0"/>
              <a:t>장 어떤 개인이 성공할 것인가</a:t>
            </a:r>
            <a:r>
              <a:rPr lang="en-US" altLang="ko-KR" sz="1400" b="1" dirty="0"/>
              <a:t>? </a:t>
            </a:r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ko-KR" altLang="en-US" sz="1400" dirty="0"/>
              <a:t>실업문제 인류는 어떻게 해결했는가</a:t>
            </a:r>
            <a:r>
              <a:rPr lang="en-US" altLang="ko-KR" sz="1400" dirty="0"/>
              <a:t>? </a:t>
            </a:r>
            <a:br>
              <a:rPr lang="en-US" altLang="ko-KR" sz="1400" dirty="0"/>
            </a:br>
            <a:r>
              <a:rPr lang="ko-KR" altLang="en-US" sz="1400" dirty="0"/>
              <a:t>더 많은 일자리가 창출될 </a:t>
            </a:r>
            <a:r>
              <a:rPr lang="ko-KR" altLang="en-US" sz="1400" dirty="0" err="1"/>
              <a:t>것인다</a:t>
            </a:r>
            <a:r>
              <a:rPr lang="en-US" altLang="ko-KR" sz="1400" dirty="0"/>
              <a:t>? </a:t>
            </a:r>
            <a:br>
              <a:rPr lang="en-US" altLang="ko-KR" sz="1400" dirty="0"/>
            </a:br>
            <a:r>
              <a:rPr lang="ko-KR" altLang="en-US" sz="1400" dirty="0" err="1"/>
              <a:t>러다이트</a:t>
            </a:r>
            <a:r>
              <a:rPr lang="ko-KR" altLang="en-US" sz="1400" dirty="0"/>
              <a:t> 운동은 어떻게 사라졌는가</a:t>
            </a:r>
            <a:r>
              <a:rPr lang="en-US" altLang="ko-KR" sz="1400" dirty="0"/>
              <a:t>? </a:t>
            </a:r>
            <a:br>
              <a:rPr lang="en-US" altLang="ko-KR" sz="1400" dirty="0"/>
            </a:br>
            <a:r>
              <a:rPr lang="ko-KR" altLang="en-US" sz="1400" dirty="0"/>
              <a:t>새로운 </a:t>
            </a:r>
            <a:r>
              <a:rPr lang="ko-KR" altLang="en-US" sz="1400" dirty="0" err="1"/>
              <a:t>실업─어떻게</a:t>
            </a:r>
            <a:r>
              <a:rPr lang="ko-KR" altLang="en-US" sz="1400" dirty="0"/>
              <a:t> 해결할 것인가</a:t>
            </a:r>
            <a:r>
              <a:rPr lang="en-US" altLang="ko-KR" sz="1400" dirty="0"/>
              <a:t>? </a:t>
            </a:r>
            <a:br>
              <a:rPr lang="en-US" altLang="ko-KR" sz="1400" dirty="0"/>
            </a:br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ko-KR" altLang="en-US" sz="1400" dirty="0" err="1"/>
              <a:t>청춘─당신의</a:t>
            </a:r>
            <a:r>
              <a:rPr lang="ko-KR" altLang="en-US" sz="1400" dirty="0"/>
              <a:t> 미래는</a:t>
            </a:r>
            <a:r>
              <a:rPr lang="en-US" altLang="ko-KR" sz="1400" dirty="0"/>
              <a:t>? </a:t>
            </a:r>
            <a:br>
              <a:rPr lang="en-US" altLang="ko-KR" sz="1400" dirty="0"/>
            </a:br>
            <a:r>
              <a:rPr lang="ko-KR" altLang="en-US" sz="1400" dirty="0"/>
              <a:t>취업하기 힘든 청춘의 </a:t>
            </a:r>
            <a:r>
              <a:rPr lang="en-US" altLang="ko-KR" sz="1400" dirty="0"/>
              <a:t>5</a:t>
            </a:r>
            <a:r>
              <a:rPr lang="ko-KR" altLang="en-US" sz="1400" dirty="0"/>
              <a:t>가지 선택 </a:t>
            </a:r>
            <a:r>
              <a:rPr lang="en-US" altLang="ko-KR" sz="1400" dirty="0"/>
              <a:t>1200</a:t>
            </a:r>
            <a:r>
              <a:rPr lang="ko-KR" altLang="en-US" sz="1400" dirty="0"/>
              <a:t>시 </a:t>
            </a:r>
            <a:br>
              <a:rPr lang="ko-KR" altLang="en-US" sz="1400" dirty="0"/>
            </a:br>
            <a:r>
              <a:rPr lang="ko-KR" altLang="en-US" sz="1400" dirty="0"/>
              <a:t>어떻게 준비하고 어떻게 교육할 것인가</a:t>
            </a:r>
            <a:r>
              <a:rPr lang="en-US" altLang="ko-KR" sz="1400" dirty="0"/>
              <a:t>? </a:t>
            </a:r>
            <a:br>
              <a:rPr lang="en-US" altLang="ko-KR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b="1" dirty="0"/>
              <a:t>5</a:t>
            </a:r>
            <a:r>
              <a:rPr lang="ko-KR" altLang="en-US" sz="1400" b="1" dirty="0"/>
              <a:t>장 </a:t>
            </a:r>
            <a:r>
              <a:rPr lang="en-US" altLang="ko-KR" sz="1400" b="1" dirty="0"/>
              <a:t>4</a:t>
            </a:r>
            <a:r>
              <a:rPr lang="ko-KR" altLang="en-US" sz="1400" b="1" dirty="0"/>
              <a:t>차 산업혁명시대 그리고 창의력 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>인공지능과 창의력 </a:t>
            </a:r>
            <a:br>
              <a:rPr lang="ko-KR" altLang="en-US" sz="1400" dirty="0"/>
            </a:br>
            <a:r>
              <a:rPr lang="ko-KR" altLang="en-US" sz="1400" dirty="0"/>
              <a:t>창의력이란 무엇인가 </a:t>
            </a:r>
            <a:br>
              <a:rPr lang="ko-KR" altLang="en-US" sz="1400" dirty="0"/>
            </a:br>
            <a:r>
              <a:rPr lang="ko-KR" altLang="en-US" sz="1400" dirty="0"/>
              <a:t>우리에게 부족한 창의력은</a:t>
            </a:r>
            <a:r>
              <a:rPr lang="en-US" altLang="ko-KR" sz="1400" dirty="0"/>
              <a:t>? </a:t>
            </a:r>
            <a:br>
              <a:rPr lang="en-US" altLang="ko-KR" sz="1400" dirty="0"/>
            </a:br>
            <a:r>
              <a:rPr lang="en-US" altLang="ko-KR" sz="1400" dirty="0"/>
              <a:t>《</a:t>
            </a:r>
            <a:r>
              <a:rPr lang="ko-KR" altLang="en-US" sz="1400" dirty="0"/>
              <a:t>최진기의 잡학사전</a:t>
            </a:r>
            <a:r>
              <a:rPr lang="en-US" altLang="ko-KR" sz="1400" dirty="0"/>
              <a:t>》</a:t>
            </a:r>
            <a:r>
              <a:rPr lang="ko-KR" altLang="en-US" sz="1400" dirty="0"/>
              <a:t>삼성의 창의성 면접 </a:t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>어떻게 창의력을 키울 것인가</a:t>
            </a:r>
            <a:r>
              <a:rPr lang="en-US" altLang="ko-KR" sz="1400" dirty="0"/>
              <a:t>? </a:t>
            </a:r>
            <a:br>
              <a:rPr lang="en-US" altLang="ko-KR" sz="1400" dirty="0"/>
            </a:br>
            <a:r>
              <a:rPr lang="ko-KR" altLang="en-US" sz="1400" dirty="0"/>
              <a:t>자유를 주자 </a:t>
            </a:r>
            <a:br>
              <a:rPr lang="ko-KR" altLang="en-US" sz="1400" dirty="0"/>
            </a:br>
            <a:r>
              <a:rPr lang="ko-KR" altLang="en-US" sz="1400" dirty="0"/>
              <a:t>긍정 유인을 주자 </a:t>
            </a:r>
            <a:br>
              <a:rPr lang="ko-KR" altLang="en-US" sz="1400" dirty="0"/>
            </a:br>
            <a:r>
              <a:rPr lang="ko-KR" altLang="en-US" sz="1400" dirty="0"/>
              <a:t>낯설게 하자 </a:t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endParaRPr lang="ko-KR" altLang="en-US" sz="1400" dirty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59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1015663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1</a:t>
            </a:r>
            <a:r>
              <a:rPr lang="ko-KR" altLang="en-US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장 </a:t>
            </a:r>
            <a:r>
              <a:rPr lang="en-US" altLang="ko-KR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4</a:t>
            </a:r>
            <a:r>
              <a:rPr lang="ko-KR" altLang="en-US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차 산업혁명이란 무엇인가</a:t>
            </a:r>
            <a:r>
              <a:rPr lang="en-US" altLang="ko-KR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?</a:t>
            </a:r>
          </a:p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1. 4</a:t>
            </a: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차 산업혁명이 있기는 한 걸까</a:t>
            </a:r>
            <a:r>
              <a: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80" y="1784648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4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차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산업혁명을 어떻게 정의할 것인가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4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차 산업혁명은 인공지능과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빅데이타를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기반으로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무인차와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VR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을 사용하는 정보화 혁명이다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이와 더불어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4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차 산업혁명으로 인해 산업기술이 발달되어 인간이 자유로움과 평화를 얻을 수 있는 놀라운 신세계가 열린다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지멘스의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암베르크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공장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제조업체가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ICT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기업이 된다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현대차의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커넥티드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 카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  <a:hlinkClick r:id="rId3"/>
              </a:rPr>
              <a:t>https://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  <a:hlinkClick r:id="rId3"/>
              </a:rPr>
              <a:t>www.youtube.com/watch?v=LfwUbGhnLXI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  <a:hlinkClick r:id="rId4"/>
              </a:rPr>
              <a:t>https://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  <a:hlinkClick r:id="rId4"/>
              </a:rPr>
              <a:t>www.youtube.com/watch?v=hjRXPbrGp-4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4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차 산업혁명 시대에는 직업의 진입장벽이 느슨해집니다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제조업에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ICT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가 들어오기 때문입니다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제조업체가 전통적인 틀에서 벗어나 생산공정에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ICT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를 받아들여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ICT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기업이 되는 것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이것이 바로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4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차 산업혁명의 본질입니다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5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62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1015663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1</a:t>
            </a:r>
            <a:r>
              <a:rPr lang="ko-KR" altLang="en-US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장 </a:t>
            </a:r>
            <a:r>
              <a:rPr lang="en-US" altLang="ko-KR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4</a:t>
            </a:r>
            <a:r>
              <a:rPr lang="ko-KR" altLang="en-US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차 산업혁명이란 무엇인가</a:t>
            </a:r>
            <a:r>
              <a:rPr lang="en-US" altLang="ko-KR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?</a:t>
            </a:r>
          </a:p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1, 2, 3, 4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차 산업혁명 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6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026" name="Picture 2" descr="사진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66312"/>
            <a:ext cx="6840760" cy="442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4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684" y="1556792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스마트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팩토리에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정답이 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아디다스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스피드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팩토리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– 1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년 동안 운동화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50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만 켤레 생산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4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차 산업혁명은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1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차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2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차 산업혁명 못지 않게 공장에서의 생산성을 비약적으로 향상시킬 것입니다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그렇다면 이러한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4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차 산업혁명에서 승리하는 국가는 어떤 국가일까요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?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국가의 역할은 이러한 공장을 만들어 내고 그 공장이 가져올 파급 효과를 가장 먼저 파악해야 합니다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사람 없는 공장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–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그 미래를 어떻게 접근할 것인가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? -&gt;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테슬라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 공장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공장은 어디에 세워지는가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? -&gt;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리쇼어링의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 시대가 온다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. -&gt;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세계 물동량이 줄어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anose="05000000000000000000" pitchFamily="2" charset="2"/>
              <a:buChar char="§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테슬라의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전기 자동차는 석유가 아니라 배터리만 충전하면 됩니다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심지어 전기는 석유로 만드는 것도 아니고 차체를 가볍게 하기 위해 철의 비중도 줄어들게 됐습니다 그래서 공장은 다시 미국으로 들어서게 되고 개도국은 공장에 인력을 제공할 수 없고 그 임금을 바탕으로 자본을 형성할 기회는 물론이고 기술 이전의 기회도 완벽하게 차단됩니다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latinLnBrk="0"/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00015"/>
            <a:ext cx="8208912" cy="1015663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2</a:t>
            </a:r>
            <a:r>
              <a:rPr lang="ko-KR" altLang="en-US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장 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어떤 국가가 승리할 것인가</a:t>
            </a:r>
            <a:r>
              <a:rPr lang="en-US" altLang="ko-KR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? </a:t>
            </a:r>
            <a:endParaRPr lang="en-US" altLang="ko-KR" sz="3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스마트 </a:t>
            </a:r>
            <a:r>
              <a:rPr lang="ko-KR" altLang="en-US" sz="20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팩</a:t>
            </a:r>
            <a:r>
              <a:rPr lang="ko-KR" altLang="en-US" sz="20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토리에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정답이 있다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7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7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641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548680"/>
            <a:ext cx="8352928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4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차 산업혁명에서 승리하는 국가의 조건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탄탄한 </a:t>
            </a:r>
            <a:r>
              <a:rPr lang="ko-KR" altLang="en-US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제조업 </a:t>
            </a:r>
            <a:r>
              <a:rPr lang="ko-KR" altLang="en-US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기반</a:t>
            </a:r>
            <a:endParaRPr lang="en-US" altLang="ko-KR" b="1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높은 </a:t>
            </a:r>
            <a:r>
              <a:rPr lang="ko-KR" altLang="en-US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정보화 수준</a:t>
            </a:r>
            <a:endParaRPr lang="en-US" altLang="ko-KR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스마트시티화에 유리한 </a:t>
            </a:r>
            <a:r>
              <a:rPr lang="ko-KR" altLang="en-US" b="1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메트로</a:t>
            </a:r>
            <a:r>
              <a:rPr lang="ko-KR" altLang="en-US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 </a:t>
            </a:r>
            <a:r>
              <a:rPr lang="ko-KR" altLang="en-US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폴리스</a:t>
            </a:r>
            <a:endParaRPr lang="en-US" altLang="ko-KR" b="1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정부의 </a:t>
            </a:r>
            <a:r>
              <a:rPr lang="ko-KR" altLang="en-US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강력한 리더십으로 사회통합 가능</a:t>
            </a:r>
            <a:endParaRPr lang="en-US" altLang="ko-KR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제조업 강국이 승리한다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미래 자동차 산업에서 구글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애플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테슬라가 승리할 것인지 벤츠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포드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GM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이 승리할 것인지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무인차 시장을 전부 장악할 것 같던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구글은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 최근 자율 자동차 개발을 중단하고 무인차 기술 개발에만 집중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가전제품과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ICT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를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결합한다면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LG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나 삼성이 애플이나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구글보다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 나은 위치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빅데이터를 가진 국가가 승리한다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latinLnBrk="0"/>
            <a:endParaRPr lang="en-US" altLang="ko-KR" sz="8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IoT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에 속하는 스마트 가전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또는 스마트 홈 사업은 가전제품과 모든 사물에 빅데이터를 활용하여 기계와 인간의 상호작용을 통해서 기술의 효용성을 높인다는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그렇기 때문에 빅데이터를 가진 기업이 승리할 수 밖에 없다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. </a:t>
            </a: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빅데이터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기본 데이터 관리 방식으로는 다룰 수 없는 최소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1024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테라바이트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 이상의 크기를 가지고 있는 데이터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IoT: Internet of Things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각종 사물에 통신 기능을 달아 사물간에 서로 무선 통신으로 연결하는 기술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 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</a:endParaRPr>
          </a:p>
          <a:p>
            <a:pPr latinLnBrk="0"/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3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448251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8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482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4" y="3166050"/>
            <a:ext cx="4660304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50839"/>
            <a:ext cx="468052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42227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latinLnBrk="0"/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vl="1" latinLnBrk="0"/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vl="1" latinLnBrk="0"/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사회 통합을 이룰 힘 있는 정부가 필요하다 </a:t>
            </a:r>
            <a:endParaRPr lang="en-US" altLang="ko-KR" sz="1600" b="1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marL="742950" lvl="1" indent="-285750" latinLnBrk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영국 자동차 시장을 무너지게 만든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레드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 플래그 법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lvl="1" latinLnBrk="0"/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   -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자동차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1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대에는 운전수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3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인이 필요하다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lvl="1" latinLnBrk="0"/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   -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운전수 중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1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인은 빨간 깃발을 들고 자동차 앞에서 걸으면서 자동차 속도를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lvl="1" latinLnBrk="0"/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   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 지키고 마차나 행인 등의 접근을 예고한다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독일 메이커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(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벤츠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BMW,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아우디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)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에게 영국의 롤스로이스 인수됨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anose="05000000000000000000" pitchFamily="2" charset="2"/>
              <a:buChar char="§"/>
            </a:pPr>
            <a:endParaRPr lang="en-US" altLang="ko-KR" sz="1600" b="1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anose="05000000000000000000" pitchFamily="2" charset="2"/>
              <a:buChar char="§"/>
            </a:pPr>
            <a:endParaRPr lang="en-US" altLang="ko-KR" sz="1000" b="1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anose="05000000000000000000" pitchFamily="2" charset="2"/>
              <a:buChar char="§"/>
            </a:pPr>
            <a:r>
              <a:rPr lang="ko-KR" altLang="en-US" sz="16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스마트시티화에 유리한 </a:t>
            </a:r>
            <a:r>
              <a:rPr lang="ko-KR" altLang="en-US" sz="1600" b="1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메트로</a:t>
            </a:r>
            <a:r>
              <a:rPr lang="ko-KR" altLang="en-US" sz="16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폴리스 보유</a:t>
            </a:r>
            <a:endParaRPr lang="en-US" altLang="ko-KR" sz="1600" b="1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atinLnBrk="0"/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인구가 많을 것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인구 밀집도가 높을 것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거주하는 도시민의 소득수준이 높을 것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빅데이터가 제대로 쌓여 효율적인 스마트시티를 건설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. </a:t>
            </a: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차량 공유 서비스로 도심의 차는 줄어들고 자동화된 신호 시스템으로 차량 정체가 사라지고 스마트 가로등은 지나가는 사람 수에 따라 조명이 바뀌고 남아도는 가구의 전력과 수도는 모자란 가구로 저절로 매매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교육과 의료는 예측되는 수요만큼 적정량만 공급되어 과잉 공급의 우려가 사라져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자원의 효율적인 배분으로 다른 산업 역량에 투자할 기회를 갖게 됩니다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</a:rPr>
              <a:t>.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</a:endParaRPr>
          </a:p>
          <a:p>
            <a:pPr latinLnBrk="0"/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8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9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037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온난">
  <a:themeElements>
    <a:clrScheme name="온난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온난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온난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10263</TotalTime>
  <Words>4805</Words>
  <Application>Microsoft Office PowerPoint</Application>
  <PresentationFormat>화면 슬라이드 쇼(4:3)</PresentationFormat>
  <Paragraphs>438</Paragraphs>
  <Slides>24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24</vt:i4>
      </vt:variant>
    </vt:vector>
  </HeadingPairs>
  <TitlesOfParts>
    <vt:vector size="31" baseType="lpstr">
      <vt:lpstr>굴림</vt:lpstr>
      <vt:lpstr>Arial</vt:lpstr>
      <vt:lpstr>맑은 고딕</vt:lpstr>
      <vt:lpstr>Wingdings</vt:lpstr>
      <vt:lpstr>Calibri</vt:lpstr>
      <vt:lpstr>디자인 사용자 지정</vt:lpstr>
      <vt:lpstr>온난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</dc:creator>
  <cp:lastModifiedBy>Owner</cp:lastModifiedBy>
  <cp:revision>533</cp:revision>
  <cp:lastPrinted>2018-06-17T23:16:23Z</cp:lastPrinted>
  <dcterms:created xsi:type="dcterms:W3CDTF">2013-09-05T09:43:46Z</dcterms:created>
  <dcterms:modified xsi:type="dcterms:W3CDTF">2018-06-18T11:02:00Z</dcterms:modified>
</cp:coreProperties>
</file>