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4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6" r:id="rId24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396" autoAdjust="0"/>
  </p:normalViewPr>
  <p:slideViewPr>
    <p:cSldViewPr snapToGrid="0">
      <p:cViewPr varScale="1">
        <p:scale>
          <a:sx n="70" d="100"/>
          <a:sy n="70" d="100"/>
        </p:scale>
        <p:origin x="-63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827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8DE75-1126-43E5-BB5E-4AE314E0D5EE}" type="datetime4">
              <a:rPr lang="ko-KR" altLang="en-US" smtClean="0">
                <a:latin typeface="바탕" panose="02030600000101010101" pitchFamily="18" charset="-127"/>
                <a:ea typeface="바탕" panose="02030600000101010101" pitchFamily="18" charset="-127"/>
              </a:rPr>
              <a:t>2018년 6월 4일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t>‹#›</a:t>
            </a:fld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74D0A919-9142-4BF0-95CD-0D0FDF7DFEFA}" type="datetime4">
              <a:rPr lang="ko-KR" altLang="en-US" smtClean="0"/>
              <a:pPr/>
              <a:t>2018년 6월 4일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C6539446-6953-447E-A4E3-E7CFBF870046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9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2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255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3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43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4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517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23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67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물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하늘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6" name="물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물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하늘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4FAB73BC-B049-4115-A692-8D63A059BFB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하늘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4FAB73BC-B049-4115-A692-8D63A059BFB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하늘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물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물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물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641080" y="6601968"/>
            <a:ext cx="137160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4FAB73BC-B049-4115-A692-8D63A059BFB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10524564" y="659300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ko-KR"/>
            </a:defPPr>
            <a:lvl1pPr marL="0" algn="r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/</a:t>
            </a:r>
            <a:r>
              <a:rPr lang="en-US" altLang="ko-KR" baseline="0" dirty="0" smtClean="0"/>
              <a:t> 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4pPr>
      <a:lvl5pPr marL="137160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5pPr>
      <a:lvl6pPr marL="164592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1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1688677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5</a:t>
            </a:r>
            <a:r>
              <a:rPr lang="ko-KR" altLang="en-US" dirty="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분 </a:t>
            </a:r>
            <a:r>
              <a:rPr lang="ko-KR" altLang="en-US" dirty="0" err="1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dirty="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건강법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05872" y="3860277"/>
            <a:ext cx="9601200" cy="77771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앉는 습관이 당신을 죽인다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!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686EF77-C37B-457C-8D2A-BAE36A7F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42" y="2169390"/>
            <a:ext cx="9509759" cy="1088136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‘</a:t>
            </a:r>
            <a:r>
              <a:rPr lang="ko-KR" altLang="en-US" sz="2800" dirty="0"/>
              <a:t>설마 좀 앉아 있었다고 수명이 진짜 줄어 </a:t>
            </a:r>
            <a:r>
              <a:rPr lang="ko-KR" altLang="en-US" sz="2800" dirty="0" err="1"/>
              <a:t>들겠어</a:t>
            </a:r>
            <a:r>
              <a:rPr lang="en-US" altLang="ko-KR" sz="2800" dirty="0"/>
              <a:t>?’</a:t>
            </a:r>
            <a:endParaRPr lang="ko-KR" altLang="en-US" sz="2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4BED886-495C-4675-8EF0-D05F0464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6012C57-7262-4122-A223-A1DBDFDD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DAE2628-69CB-4168-8493-0539E785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10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15594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55CABB4-58A5-4626-A31C-519907B0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74367F2-F9B3-4206-90AD-6B89B97D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앉아서 다리를 움직이지 않으면 전신의 혈류가 악화된다</a:t>
            </a:r>
            <a:endParaRPr lang="en-US" altLang="ko-KR" dirty="0"/>
          </a:p>
          <a:p>
            <a:pPr marL="320040" lvl="1" indent="0">
              <a:buNone/>
            </a:pPr>
            <a:r>
              <a:rPr lang="en-US" altLang="ko-KR" dirty="0"/>
              <a:t>30</a:t>
            </a:r>
            <a:r>
              <a:rPr lang="ko-KR" altLang="en-US" dirty="0"/>
              <a:t>분만 앉아 있어도 혈류 속도가 </a:t>
            </a:r>
            <a:r>
              <a:rPr lang="en-US" altLang="ko-KR" dirty="0"/>
              <a:t>70</a:t>
            </a:r>
            <a:r>
              <a:rPr lang="ko-KR" altLang="en-US" dirty="0"/>
              <a:t>퍼센트 떨어진다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런던버스 운전 기사 중 다수가 심장병을 앓는다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오래 앉아 있는 습관이 암으로 발전하는 메커니즘에 대해서는 아직 명확하게 알려지지 않았다</a:t>
            </a:r>
            <a:r>
              <a:rPr lang="en-US" altLang="ko-KR" dirty="0"/>
              <a:t>. </a:t>
            </a:r>
            <a:r>
              <a:rPr lang="ko-KR" altLang="en-US" dirty="0"/>
              <a:t>하지만 혈류장애</a:t>
            </a:r>
            <a:r>
              <a:rPr lang="en-US" altLang="ko-KR" dirty="0"/>
              <a:t>, </a:t>
            </a:r>
            <a:r>
              <a:rPr lang="ko-KR" altLang="en-US" dirty="0"/>
              <a:t>대사기능저하</a:t>
            </a:r>
            <a:r>
              <a:rPr lang="en-US" altLang="ko-KR" dirty="0"/>
              <a:t>, </a:t>
            </a:r>
            <a:r>
              <a:rPr lang="ko-KR" altLang="en-US" dirty="0"/>
              <a:t>면역력저하로 암 발병 위험이 높아진다는 것만은 분명하다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암을 비롯해 노화와 관련된 대부분의 생활 습관병이 오래 앉아 잇는 습관에서 비롯되었다고 추측한다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뇌에 미치는 악영향</a:t>
            </a:r>
            <a:r>
              <a:rPr lang="en-US" altLang="ko-KR" dirty="0"/>
              <a:t>!!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소리 없는 살인자＇ </a:t>
            </a:r>
            <a:r>
              <a:rPr lang="en-US" altLang="ko-KR" dirty="0"/>
              <a:t>“silent killer..”</a:t>
            </a:r>
          </a:p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568819A-FDD7-4F99-B224-056D2E57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F281714-9E77-42A4-816E-4A862536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4625039-A949-48DC-B889-535CC538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11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6408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0A5E180-24A6-49C0-B283-4839EC50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장시간 앉아 있으면 허리</a:t>
            </a:r>
            <a:r>
              <a:rPr lang="en-US" altLang="ko-KR" dirty="0"/>
              <a:t>, </a:t>
            </a:r>
            <a:r>
              <a:rPr lang="ko-KR" altLang="en-US" dirty="0"/>
              <a:t>어깨</a:t>
            </a:r>
            <a:r>
              <a:rPr lang="en-US" altLang="ko-KR" dirty="0"/>
              <a:t>, </a:t>
            </a:r>
            <a:r>
              <a:rPr lang="ko-KR" altLang="en-US" dirty="0"/>
              <a:t>목 등에 부담이 가서 다치기 쉽다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앉아 있는 자세는 서 있는 자세와 비교했을 때 뼈와 근육에 가는 부담이 훨씬 크며 척추의 뼈와 뼈 사이에 있는 추간판의 부담이 </a:t>
            </a:r>
            <a:r>
              <a:rPr lang="en-US" altLang="ko-KR" dirty="0"/>
              <a:t>40</a:t>
            </a:r>
            <a:r>
              <a:rPr lang="ko-KR" altLang="en-US" dirty="0"/>
              <a:t>퍼센트나 증가한다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앉아 있는 습관이 새로운 흡연인가</a:t>
            </a:r>
            <a:r>
              <a:rPr lang="en-US" altLang="ko-KR" dirty="0"/>
              <a:t>?’</a:t>
            </a:r>
          </a:p>
          <a:p>
            <a:r>
              <a:rPr lang="ko-KR" altLang="en-US" dirty="0"/>
              <a:t>영국</a:t>
            </a:r>
            <a:r>
              <a:rPr lang="en-US" altLang="ko-KR" dirty="0"/>
              <a:t>, </a:t>
            </a:r>
            <a:r>
              <a:rPr lang="ko-KR" altLang="en-US" dirty="0"/>
              <a:t>세계 최초로 좌식 생활 가이드라인을 작성한다</a:t>
            </a:r>
            <a:endParaRPr lang="en-US" altLang="ko-KR" dirty="0"/>
          </a:p>
          <a:p>
            <a:pPr marL="320040" lvl="1" indent="0">
              <a:buNone/>
            </a:pPr>
            <a:r>
              <a:rPr lang="en-US" altLang="ko-KR" dirty="0"/>
              <a:t>‘Start Active, Stay Active’ “</a:t>
            </a:r>
            <a:r>
              <a:rPr lang="ko-KR" altLang="en-US" dirty="0"/>
              <a:t>모든 국민은 오래 앉아 있는 시간을 가능한 줄여야 한다“</a:t>
            </a:r>
            <a:endParaRPr lang="en-US" altLang="ko-KR" dirty="0"/>
          </a:p>
          <a:p>
            <a:r>
              <a:rPr lang="ko-KR" altLang="en-US" dirty="0"/>
              <a:t>오스트레일리아 국민 모두가 협력하는 좌식 생활 대책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근무시간의 </a:t>
            </a:r>
            <a:r>
              <a:rPr lang="en-US" altLang="ko-KR" dirty="0"/>
              <a:t>80</a:t>
            </a:r>
            <a:r>
              <a:rPr lang="ko-KR" altLang="en-US" dirty="0"/>
              <a:t>퍼센트를 앉아 있었지만 이제부터는 직장에서 하루 </a:t>
            </a:r>
            <a:r>
              <a:rPr lang="en-US" altLang="ko-KR" dirty="0"/>
              <a:t>2</a:t>
            </a:r>
            <a:r>
              <a:rPr lang="ko-KR" altLang="en-US" dirty="0"/>
              <a:t>시간 이상 서 있을 수    있도록 추진 중이다</a:t>
            </a:r>
            <a:endParaRPr lang="en-US" altLang="ko-KR" dirty="0"/>
          </a:p>
          <a:p>
            <a:r>
              <a:rPr lang="ko-KR" altLang="en-US" dirty="0"/>
              <a:t>미국 </a:t>
            </a:r>
            <a:r>
              <a:rPr lang="ko-KR" altLang="en-US" dirty="0" err="1"/>
              <a:t>스탠팅워크가</a:t>
            </a:r>
            <a:r>
              <a:rPr lang="ko-KR" altLang="en-US" dirty="0"/>
              <a:t> 유행이다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구글과 </a:t>
            </a:r>
            <a:r>
              <a:rPr lang="ko-KR" altLang="en-US" dirty="0" err="1"/>
              <a:t>페이스북에서도</a:t>
            </a:r>
            <a:r>
              <a:rPr lang="ko-KR" altLang="en-US" dirty="0"/>
              <a:t> 기존 책상을 </a:t>
            </a:r>
            <a:r>
              <a:rPr lang="ko-KR" altLang="en-US" dirty="0" err="1"/>
              <a:t>스탠팅데스크로</a:t>
            </a:r>
            <a:r>
              <a:rPr lang="ko-KR" altLang="en-US" dirty="0"/>
              <a:t> 교체하는 직원이 늘고 있다</a:t>
            </a:r>
            <a:endParaRPr lang="en-US" altLang="ko-KR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xmlns="" id="{9219BC05-FBEE-489D-B377-7E16E12F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201E13D8-1503-4588-AEE5-DFD0D4D5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E41D97A-4F00-45B0-A7EB-80700C4D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9294874-0679-4EB7-B8C6-EB5509DE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12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40390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9EF9C1-C6D5-4DDC-B96F-C61DDDDB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5865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</a:t>
            </a:r>
            <a:r>
              <a:rPr lang="en-US" altLang="ko-KR" sz="2800" dirty="0"/>
              <a:t>, </a:t>
            </a:r>
            <a:r>
              <a:rPr lang="ko-KR" altLang="en-US" sz="2800" dirty="0"/>
              <a:t>당신이 앉아 있는 시간은 생각보다 길다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9EC71D7-BB63-41CB-AD03-09F23036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29179"/>
            <a:ext cx="9509760" cy="4385821"/>
          </a:xfrm>
        </p:spPr>
        <p:txBody>
          <a:bodyPr>
            <a:normAutofit/>
          </a:bodyPr>
          <a:lstStyle/>
          <a:p>
            <a:r>
              <a:rPr lang="ko-KR" altLang="en-US" dirty="0"/>
              <a:t>당신은 하루에 몇시간이나 앉아 있는가</a:t>
            </a:r>
            <a:r>
              <a:rPr lang="en-US" altLang="ko-KR" dirty="0"/>
              <a:t>? </a:t>
            </a:r>
            <a:r>
              <a:rPr lang="ko-KR" altLang="en-US" dirty="0"/>
              <a:t>그리고 몇시간이나 움직이는가</a:t>
            </a:r>
            <a:r>
              <a:rPr lang="en-US" altLang="ko-KR" dirty="0"/>
              <a:t>?</a:t>
            </a:r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직장에서 앉아 있는 시간</a:t>
            </a:r>
            <a:r>
              <a:rPr lang="en-US" altLang="ko-KR" dirty="0"/>
              <a:t>: (  )</a:t>
            </a:r>
            <a:r>
              <a:rPr lang="ko-KR" altLang="en-US" dirty="0"/>
              <a:t>시간 </a:t>
            </a:r>
            <a:r>
              <a:rPr lang="en-US" altLang="ko-KR" dirty="0"/>
              <a:t>(  )</a:t>
            </a:r>
            <a:r>
              <a:rPr lang="ko-KR" altLang="en-US" dirty="0"/>
              <a:t>분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이동할 때 앉아 있는 시간</a:t>
            </a:r>
            <a:r>
              <a:rPr lang="en-US" altLang="ko-KR" dirty="0"/>
              <a:t>: (  )</a:t>
            </a:r>
            <a:r>
              <a:rPr lang="ko-KR" altLang="en-US" dirty="0"/>
              <a:t>시간 </a:t>
            </a:r>
            <a:r>
              <a:rPr lang="en-US" altLang="ko-KR" dirty="0"/>
              <a:t>(  )</a:t>
            </a:r>
            <a:r>
              <a:rPr lang="ko-KR" altLang="en-US" dirty="0"/>
              <a:t>분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en-US" altLang="ko-KR" dirty="0"/>
              <a:t>TV</a:t>
            </a:r>
            <a:r>
              <a:rPr lang="ko-KR" altLang="en-US" dirty="0"/>
              <a:t>를 보는 등 쉴 때 앉아 있는 시간</a:t>
            </a:r>
            <a:r>
              <a:rPr lang="en-US" altLang="ko-KR" dirty="0"/>
              <a:t>: (  )</a:t>
            </a:r>
            <a:r>
              <a:rPr lang="ko-KR" altLang="en-US" dirty="0"/>
              <a:t>시간 </a:t>
            </a:r>
            <a:r>
              <a:rPr lang="en-US" altLang="ko-KR" dirty="0"/>
              <a:t>(  )</a:t>
            </a:r>
            <a:r>
              <a:rPr lang="ko-KR" altLang="en-US" dirty="0"/>
              <a:t>분</a:t>
            </a:r>
            <a:endParaRPr lang="en-US" altLang="ko-KR" dirty="0"/>
          </a:p>
          <a:p>
            <a:r>
              <a:rPr lang="en-US" altLang="ko-KR" dirty="0"/>
              <a:t>7</a:t>
            </a:r>
            <a:r>
              <a:rPr lang="ko-KR" altLang="en-US" dirty="0"/>
              <a:t>시간 이상 앉아서 일하면 일찍 죽는다</a:t>
            </a:r>
            <a:endParaRPr lang="en-US" altLang="ko-KR" dirty="0"/>
          </a:p>
          <a:p>
            <a:pPr marL="320040" lvl="1" indent="0">
              <a:buNone/>
            </a:pPr>
            <a:r>
              <a:rPr lang="en-US" altLang="ko-KR" dirty="0"/>
              <a:t>OECD </a:t>
            </a:r>
            <a:r>
              <a:rPr lang="ko-KR" altLang="en-US" dirty="0"/>
              <a:t>발표에 따르면 </a:t>
            </a:r>
            <a:r>
              <a:rPr lang="en-US" altLang="ko-KR" dirty="0"/>
              <a:t>2016</a:t>
            </a:r>
            <a:r>
              <a:rPr lang="ko-KR" altLang="en-US" dirty="0"/>
              <a:t>년 한국의 연간 노동 시간은 </a:t>
            </a:r>
            <a:r>
              <a:rPr lang="en-US" altLang="ko-KR" dirty="0"/>
              <a:t>2,069</a:t>
            </a:r>
            <a:r>
              <a:rPr lang="ko-KR" altLang="en-US" dirty="0"/>
              <a:t>시산으로 세계 </a:t>
            </a:r>
            <a:r>
              <a:rPr lang="en-US" altLang="ko-KR" dirty="0"/>
              <a:t>34</a:t>
            </a:r>
            <a:r>
              <a:rPr lang="ko-KR" altLang="en-US" dirty="0"/>
              <a:t>개 회원국 가운데 </a:t>
            </a:r>
            <a:r>
              <a:rPr lang="en-US" altLang="ko-KR" dirty="0"/>
              <a:t>2</a:t>
            </a:r>
            <a:r>
              <a:rPr lang="ko-KR" altLang="en-US" dirty="0"/>
              <a:t>위를 차지했다</a:t>
            </a:r>
            <a:r>
              <a:rPr lang="en-US" altLang="ko-KR" dirty="0"/>
              <a:t>. OECD </a:t>
            </a:r>
            <a:r>
              <a:rPr lang="ko-KR" altLang="en-US" dirty="0"/>
              <a:t>평균인 </a:t>
            </a:r>
            <a:r>
              <a:rPr lang="en-US" altLang="ko-KR" dirty="0"/>
              <a:t>1,763</a:t>
            </a:r>
            <a:r>
              <a:rPr lang="ko-KR" altLang="en-US" dirty="0"/>
              <a:t>시간보다 </a:t>
            </a:r>
            <a:r>
              <a:rPr lang="en-US" altLang="ko-KR" dirty="0"/>
              <a:t>306</a:t>
            </a:r>
            <a:r>
              <a:rPr lang="ko-KR" altLang="en-US" dirty="0"/>
              <a:t>시간 길다</a:t>
            </a:r>
            <a:endParaRPr lang="en-US" altLang="ko-KR" dirty="0"/>
          </a:p>
          <a:p>
            <a:r>
              <a:rPr lang="ko-KR" altLang="en-US" dirty="0"/>
              <a:t>앉아서 일하면 마음도 병에 걸린다</a:t>
            </a:r>
            <a:endParaRPr lang="en-US" altLang="ko-KR" dirty="0"/>
          </a:p>
          <a:p>
            <a:pPr marL="320040" lvl="1" indent="0">
              <a:buNone/>
            </a:pPr>
            <a:r>
              <a:rPr lang="en-US" altLang="ko-KR" dirty="0"/>
              <a:t>100</a:t>
            </a:r>
            <a:r>
              <a:rPr lang="ko-KR" altLang="en-US" dirty="0"/>
              <a:t>세를 넘긴 장수자들 중에는 교사 출신이 많다고 한다</a:t>
            </a:r>
            <a:r>
              <a:rPr lang="en-US" altLang="ko-KR" dirty="0"/>
              <a:t>!</a:t>
            </a:r>
          </a:p>
          <a:p>
            <a:pPr marL="320040" lvl="1" indent="0">
              <a:buNone/>
            </a:pPr>
            <a:r>
              <a:rPr lang="ko-KR" altLang="en-US" dirty="0" err="1"/>
              <a:t>업무중</a:t>
            </a:r>
            <a:r>
              <a:rPr lang="ko-KR" altLang="en-US" dirty="0"/>
              <a:t> 앉아 있는 시간이 길어지면 다리에서부터 혈류 장애가 시작되어 전신으로 </a:t>
            </a:r>
            <a:r>
              <a:rPr lang="ko-KR" altLang="en-US" dirty="0" err="1"/>
              <a:t>퍼져나가게</a:t>
            </a:r>
            <a:r>
              <a:rPr lang="ko-KR" altLang="en-US" dirty="0"/>
              <a:t> 되는데 이때 </a:t>
            </a:r>
            <a:r>
              <a:rPr lang="ko-KR" altLang="en-US" dirty="0" err="1"/>
              <a:t>뇌혈류도</a:t>
            </a:r>
            <a:r>
              <a:rPr lang="ko-KR" altLang="en-US" dirty="0"/>
              <a:t> 악화되어 집중력이 떨어지고 결과적으로 업무 능률까지 떨어지는 현상이 일어나기 쉽다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CE07A8F-6130-49EA-8AE0-ED1EDBB2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23BCB1F-639D-4473-8E37-6A8F071A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C80EF10-7929-4DD5-8803-B81307E0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13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6046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521B56D-086B-4BCA-874C-7488AE8B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818906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</a:t>
            </a:r>
            <a:r>
              <a:rPr lang="en-US" altLang="ko-KR" sz="2800" dirty="0"/>
              <a:t>, </a:t>
            </a:r>
            <a:r>
              <a:rPr lang="ko-KR" altLang="en-US" sz="2800" dirty="0"/>
              <a:t>앉아 있는 습관을 바꾸는 </a:t>
            </a:r>
            <a:r>
              <a:rPr lang="ko-KR" altLang="en-US" sz="2800" dirty="0" err="1"/>
              <a:t>초간단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스탠딩</a:t>
            </a:r>
            <a:r>
              <a:rPr lang="ko-KR" altLang="en-US" sz="2800" dirty="0"/>
              <a:t> 운동법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21D301B6-3956-4182-AE60-BA140700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743" y="1621410"/>
            <a:ext cx="9509760" cy="38787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건강해지는 첫걸음 일어서기</a:t>
            </a:r>
            <a:endParaRPr lang="en-US" altLang="ko-KR" dirty="0"/>
          </a:p>
          <a:p>
            <a:pPr lvl="1"/>
            <a:r>
              <a:rPr lang="ko-KR" altLang="en-US" dirty="0"/>
              <a:t>앉는다 </a:t>
            </a:r>
            <a:r>
              <a:rPr lang="en-US" altLang="ko-KR" dirty="0"/>
              <a:t>-&gt; </a:t>
            </a:r>
            <a:r>
              <a:rPr lang="ko-KR" altLang="en-US" dirty="0"/>
              <a:t>일어선다 </a:t>
            </a:r>
            <a:r>
              <a:rPr lang="en-US" altLang="ko-KR" dirty="0"/>
              <a:t>-&gt; </a:t>
            </a:r>
            <a:r>
              <a:rPr lang="ko-KR" altLang="en-US" dirty="0"/>
              <a:t>움직인다</a:t>
            </a:r>
            <a:endParaRPr lang="en-US" altLang="ko-KR" dirty="0"/>
          </a:p>
          <a:p>
            <a:pPr lvl="1"/>
            <a:r>
              <a:rPr lang="ko-KR" altLang="en-US" dirty="0"/>
              <a:t>앉는다 </a:t>
            </a:r>
            <a:r>
              <a:rPr lang="en-US" altLang="ko-KR" dirty="0"/>
              <a:t>-&gt; </a:t>
            </a:r>
            <a:r>
              <a:rPr lang="ko-KR" altLang="en-US" dirty="0"/>
              <a:t>일어선다 로 다리 근육을 자극한다</a:t>
            </a:r>
            <a:endParaRPr lang="en-US" altLang="ko-KR" dirty="0"/>
          </a:p>
          <a:p>
            <a:pPr lvl="1"/>
            <a:r>
              <a:rPr lang="ko-KR" altLang="en-US" dirty="0"/>
              <a:t>일어선다 </a:t>
            </a:r>
            <a:r>
              <a:rPr lang="en-US" altLang="ko-KR" dirty="0"/>
              <a:t>-&gt; </a:t>
            </a:r>
            <a:r>
              <a:rPr lang="ko-KR" altLang="en-US" dirty="0"/>
              <a:t>앉는다 </a:t>
            </a:r>
            <a:r>
              <a:rPr lang="en-US" altLang="ko-KR" dirty="0"/>
              <a:t>-&gt; </a:t>
            </a:r>
            <a:r>
              <a:rPr lang="ko-KR" altLang="en-US" dirty="0"/>
              <a:t>일어선다 로 </a:t>
            </a:r>
            <a:r>
              <a:rPr lang="ko-KR" altLang="en-US" dirty="0" err="1"/>
              <a:t>스쿼트</a:t>
            </a:r>
            <a:r>
              <a:rPr lang="ko-KR" altLang="en-US" dirty="0"/>
              <a:t> 효과를 누린다</a:t>
            </a:r>
            <a:endParaRPr lang="en-US" altLang="ko-KR" dirty="0"/>
          </a:p>
          <a:p>
            <a:pPr lvl="1"/>
            <a:r>
              <a:rPr lang="ko-KR" altLang="en-US" dirty="0"/>
              <a:t>앉는다 </a:t>
            </a:r>
            <a:r>
              <a:rPr lang="en-US" altLang="ko-KR" dirty="0"/>
              <a:t>-&gt; </a:t>
            </a:r>
            <a:r>
              <a:rPr lang="ko-KR" altLang="en-US" dirty="0"/>
              <a:t>일어선다 </a:t>
            </a:r>
            <a:r>
              <a:rPr lang="en-US" altLang="ko-KR" dirty="0"/>
              <a:t>-&gt; </a:t>
            </a:r>
            <a:r>
              <a:rPr lang="ko-KR" altLang="en-US" dirty="0"/>
              <a:t>걷거나 움직인다 로 당신의 몸을 바꿔라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30</a:t>
            </a:r>
            <a:r>
              <a:rPr lang="ko-KR" altLang="en-US" dirty="0"/>
              <a:t>분에 한 번 일어서기만 해도 살이 빠진다</a:t>
            </a:r>
            <a:r>
              <a:rPr lang="en-US" altLang="ko-KR" dirty="0"/>
              <a:t>!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2BCF07C-268C-4805-8C96-4A1063B6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1B52E525-CE23-428B-942A-0BB1D4C1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70C8CBF6-E6DA-4E8B-890A-D12F08AE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14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2630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2D11369-2C15-4AA0-8895-431559BA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23827"/>
            <a:ext cx="9509760" cy="479117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앉아 있는 상태는 활동량이 얼마나 되는 걸까</a:t>
            </a:r>
            <a:r>
              <a:rPr lang="en-US" altLang="ko-KR" dirty="0"/>
              <a:t>?</a:t>
            </a:r>
          </a:p>
          <a:p>
            <a:pPr marL="320040" lvl="1" indent="0">
              <a:buNone/>
            </a:pPr>
            <a:r>
              <a:rPr lang="ko-KR" altLang="en-US" dirty="0"/>
              <a:t>앉아 있을 때의 활동량은 잠잘 때와 같다</a:t>
            </a:r>
            <a:r>
              <a:rPr lang="en-US" altLang="ko-KR" dirty="0"/>
              <a:t>. </a:t>
            </a:r>
            <a:r>
              <a:rPr lang="ko-KR" altLang="en-US" dirty="0"/>
              <a:t>노후는 물론이고 평소 건강을 유지하려면 신체 에너지를 절약하는 생활을 즉시 청산할 필요가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간단한 </a:t>
            </a:r>
            <a:r>
              <a:rPr lang="ko-KR" altLang="en-US" dirty="0" err="1"/>
              <a:t>스탠딩</a:t>
            </a:r>
            <a:r>
              <a:rPr lang="ko-KR" altLang="en-US" dirty="0"/>
              <a:t> 운동으로 생활 습관병을 예방하라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10</a:t>
            </a:r>
            <a:r>
              <a:rPr lang="ko-KR" altLang="en-US" dirty="0"/>
              <a:t>회 </a:t>
            </a:r>
            <a:r>
              <a:rPr lang="en-US" altLang="ko-KR" dirty="0"/>
              <a:t>1</a:t>
            </a:r>
            <a:r>
              <a:rPr lang="ko-KR" altLang="en-US" dirty="0"/>
              <a:t>세트 목표</a:t>
            </a:r>
            <a:r>
              <a:rPr lang="en-US" altLang="ko-KR" dirty="0"/>
              <a:t>. 30</a:t>
            </a:r>
            <a:r>
              <a:rPr lang="ko-KR" altLang="en-US" dirty="0"/>
              <a:t>분</a:t>
            </a:r>
            <a:r>
              <a:rPr lang="en-US" altLang="ko-KR" dirty="0"/>
              <a:t>~1</a:t>
            </a:r>
            <a:r>
              <a:rPr lang="ko-KR" altLang="en-US" dirty="0"/>
              <a:t>시간에 한번씩 일어나 하면 상당한 효과를 볼 수 있다</a:t>
            </a:r>
            <a:endParaRPr lang="en-US" altLang="ko-KR" dirty="0"/>
          </a:p>
          <a:p>
            <a:pPr marL="777240" lvl="1" indent="-457200">
              <a:buAutoNum type="arabicPeriod"/>
            </a:pPr>
            <a:r>
              <a:rPr lang="ko-KR" altLang="en-US" dirty="0"/>
              <a:t>발꿈치 들기 운동 </a:t>
            </a:r>
            <a:r>
              <a:rPr lang="en-US" altLang="ko-KR" dirty="0"/>
              <a:t>(p110)</a:t>
            </a:r>
          </a:p>
          <a:p>
            <a:pPr marL="777240" lvl="1" indent="-457200">
              <a:buAutoNum type="arabicPeriod"/>
            </a:pPr>
            <a:r>
              <a:rPr lang="ko-KR" altLang="en-US" dirty="0"/>
              <a:t>슬로 </a:t>
            </a:r>
            <a:r>
              <a:rPr lang="ko-KR" altLang="en-US" dirty="0" err="1"/>
              <a:t>스쿼트</a:t>
            </a:r>
            <a:endParaRPr lang="en-US" altLang="ko-KR" dirty="0"/>
          </a:p>
          <a:p>
            <a:r>
              <a:rPr lang="ko-KR" altLang="en-US" dirty="0"/>
              <a:t>서 있을 때도 다리를 자주 움직여라</a:t>
            </a:r>
            <a:endParaRPr lang="en-US" altLang="ko-KR" dirty="0"/>
          </a:p>
          <a:p>
            <a:r>
              <a:rPr lang="ko-KR" altLang="en-US" dirty="0"/>
              <a:t>일어서서 작업할 때도 같은 자세를 오래 유지하지 않도록 신경 써야 한다</a:t>
            </a:r>
            <a:r>
              <a:rPr lang="en-US" altLang="ko-KR" dirty="0"/>
              <a:t>. </a:t>
            </a:r>
            <a:r>
              <a:rPr lang="ko-KR" altLang="en-US" dirty="0"/>
              <a:t>같은  자세로 가만히 움직이지 않는 것은 가만히 앉아 있는것과 같다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자세를 자주 바꿔주면 근육과 골격을 바로잡을 수 있기 때문에 오랫동안 시달리던 만성 통증에서도 벗어나게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29A5535-8BCE-4C0A-8D7C-603D9763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088E5C1-8E41-4054-96A7-ADA07CE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BE2ED71-0CB6-4754-961F-BA4F06DC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15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41409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5D00C8-1FB0-4A35-84C5-6351F9F4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96358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</a:t>
            </a:r>
            <a:r>
              <a:rPr lang="en-US" altLang="ko-KR" sz="2800" dirty="0"/>
              <a:t>,</a:t>
            </a:r>
            <a:r>
              <a:rPr lang="ko-KR" altLang="en-US" sz="2800" dirty="0"/>
              <a:t> 일어서서 움직이는 만큼 당신의 삶이 바뀐다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6CB67F3-3D4F-4980-9695-D1F92F84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217236"/>
            <a:ext cx="9509760" cy="4423528"/>
          </a:xfrm>
        </p:spPr>
        <p:txBody>
          <a:bodyPr>
            <a:normAutofit/>
          </a:bodyPr>
          <a:lstStyle/>
          <a:p>
            <a:r>
              <a:rPr lang="ko-KR" altLang="en-US" dirty="0"/>
              <a:t>일어서기만 해도 혈압과 혈당 수치가 내려간다</a:t>
            </a:r>
            <a:endParaRPr lang="en-US" altLang="ko-KR" dirty="0"/>
          </a:p>
          <a:p>
            <a:r>
              <a:rPr lang="ko-KR" altLang="en-US" dirty="0"/>
              <a:t>일어서서 자주 움직이면 중성지방도 감소한다</a:t>
            </a:r>
            <a:endParaRPr lang="en-US" altLang="ko-KR" dirty="0"/>
          </a:p>
          <a:p>
            <a:r>
              <a:rPr lang="ko-KR" altLang="en-US" dirty="0"/>
              <a:t>근육이 움직여야 신체 기능이 활성화된다</a:t>
            </a:r>
            <a:endParaRPr lang="en-US" altLang="ko-KR" dirty="0"/>
          </a:p>
          <a:p>
            <a:r>
              <a:rPr lang="ko-KR" altLang="en-US" dirty="0"/>
              <a:t>앉는 습관을 바꾸면 암도 예방할 수 있다</a:t>
            </a:r>
            <a:r>
              <a:rPr lang="en-US" altLang="ko-KR" dirty="0"/>
              <a:t>.</a:t>
            </a:r>
          </a:p>
          <a:p>
            <a:pPr marL="45720" indent="0">
              <a:buNone/>
            </a:pPr>
            <a:r>
              <a:rPr lang="ko-KR" altLang="en-US" dirty="0"/>
              <a:t>특히 대장암</a:t>
            </a:r>
            <a:r>
              <a:rPr lang="en-US" altLang="ko-KR" dirty="0"/>
              <a:t>, </a:t>
            </a:r>
            <a:r>
              <a:rPr lang="ko-KR" altLang="en-US" dirty="0"/>
              <a:t>유방암</a:t>
            </a:r>
            <a:r>
              <a:rPr lang="en-US" altLang="ko-KR" dirty="0"/>
              <a:t>, </a:t>
            </a:r>
            <a:r>
              <a:rPr lang="ko-KR" altLang="en-US" dirty="0"/>
              <a:t>폐암에 효과적이라는 연구 결과가 눈에 띈다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네덜란드 역학 연구에서는 근무 중 하루 </a:t>
            </a:r>
            <a:r>
              <a:rPr lang="en-US" altLang="ko-KR" dirty="0"/>
              <a:t>2</a:t>
            </a:r>
            <a:r>
              <a:rPr lang="ko-KR" altLang="en-US" dirty="0"/>
              <a:t>시간 미만 앉아 있는 남성이 </a:t>
            </a:r>
            <a:r>
              <a:rPr lang="en-US" altLang="ko-KR" dirty="0"/>
              <a:t>6~8</a:t>
            </a:r>
            <a:r>
              <a:rPr lang="ko-KR" altLang="en-US" dirty="0"/>
              <a:t>시간  앉아 있는 남성에 비해 결장암에 걸릴 위험이 </a:t>
            </a:r>
            <a:r>
              <a:rPr lang="en-US" altLang="ko-KR" dirty="0"/>
              <a:t>37</a:t>
            </a:r>
            <a:r>
              <a:rPr lang="ko-KR" altLang="en-US" dirty="0"/>
              <a:t>프로 낮다는 결과가 나왔다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우리 몸이 좋아지는 구조는 매우 단순하다</a:t>
            </a:r>
            <a:r>
              <a:rPr lang="en-US" altLang="ko-KR" dirty="0"/>
              <a:t>. </a:t>
            </a:r>
            <a:r>
              <a:rPr lang="ko-KR" altLang="en-US" dirty="0"/>
              <a:t>스스로 움직이는 만큼 건강한 몸이 태어나는 것이다</a:t>
            </a:r>
            <a:r>
              <a:rPr lang="en-US" altLang="ko-KR" dirty="0"/>
              <a:t>. </a:t>
            </a:r>
            <a:r>
              <a:rPr lang="ko-KR" altLang="en-US" dirty="0"/>
              <a:t>집에 비유하면 계속 사용하고 청소하고 수리하는 등 사람손이 가야 집이  청결하고 오래가는 것과 마찬가지 이치다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4584821-65AF-456A-A891-EFAD54DA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FAD2C62-D986-42D4-9A8E-6BCCF42E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FADB92E-3052-4D4F-945B-9A8BDC55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16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699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E3A399E-66AB-4027-A8AA-E736C073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809480"/>
          </a:xfrm>
        </p:spPr>
        <p:txBody>
          <a:bodyPr>
            <a:normAutofit/>
          </a:bodyPr>
          <a:lstStyle/>
          <a:p>
            <a:r>
              <a:rPr lang="ko-KR" altLang="en-US" sz="2800" dirty="0" err="1"/>
              <a:t>스탠딩</a:t>
            </a:r>
            <a:r>
              <a:rPr lang="ko-KR" altLang="en-US" sz="2800" dirty="0"/>
              <a:t> 워크로 업무 능률을 높여라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0D84643-C854-44CE-94EC-05EA38085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스탠딩</a:t>
            </a:r>
            <a:r>
              <a:rPr lang="ko-KR" altLang="en-US" dirty="0"/>
              <a:t> 책상의 놀라운 효과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피곤을 잘 느끼지 않게 되었다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어깨</a:t>
            </a:r>
            <a:r>
              <a:rPr lang="en-US" altLang="ko-KR" dirty="0"/>
              <a:t>, </a:t>
            </a:r>
            <a:r>
              <a:rPr lang="ko-KR" altLang="en-US" dirty="0"/>
              <a:t>목</a:t>
            </a:r>
            <a:r>
              <a:rPr lang="en-US" altLang="ko-KR" dirty="0"/>
              <a:t>, </a:t>
            </a:r>
            <a:r>
              <a:rPr lang="ko-KR" altLang="en-US" dirty="0"/>
              <a:t>등</a:t>
            </a:r>
            <a:r>
              <a:rPr lang="en-US" altLang="ko-KR" dirty="0"/>
              <a:t>, </a:t>
            </a:r>
            <a:r>
              <a:rPr lang="ko-KR" altLang="en-US" dirty="0"/>
              <a:t>허리의 통증이나 결림이 훨씬 줄었다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머리와 눈의 피로가 줄어들었다</a:t>
            </a:r>
            <a:endParaRPr lang="en-US" altLang="ko-KR" dirty="0"/>
          </a:p>
          <a:p>
            <a:pPr lvl="1">
              <a:buFont typeface="바탕" panose="02030600000101010101" pitchFamily="18" charset="-127"/>
              <a:buChar char="−"/>
            </a:pPr>
            <a:r>
              <a:rPr lang="ko-KR" altLang="en-US" dirty="0"/>
              <a:t>직장의 분위기가 좋아진다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건강 단계를 확실히 높이려면 일할 때 앉았다 일어섰다 하는 자세가 </a:t>
            </a:r>
            <a:r>
              <a:rPr lang="en-US" altLang="ko-KR" dirty="0"/>
              <a:t>50</a:t>
            </a:r>
            <a:r>
              <a:rPr lang="ko-KR" altLang="en-US" dirty="0"/>
              <a:t>대</a:t>
            </a:r>
            <a:r>
              <a:rPr lang="en-US" altLang="ko-KR" dirty="0"/>
              <a:t>50</a:t>
            </a:r>
            <a:r>
              <a:rPr lang="ko-KR" altLang="en-US" dirty="0"/>
              <a:t>의 비율이 되도록 균형을 마주는 것이 이상적이다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51D88DB-4CE1-4695-8B75-DF6F06B1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7DDF131-F1C2-45BF-B953-F5C45301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1421DA0-EDA8-4235-A079-D35ABC58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17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4802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557C736-CA37-4D27-931A-57C69E19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EB73CED-61C1-4881-AA4C-630BE9AD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마음이 채워지면 인생의 흐름도 바뀐다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캐나다 고령자 </a:t>
            </a:r>
            <a:r>
              <a:rPr lang="en-US" altLang="ko-KR" dirty="0"/>
              <a:t>9,487</a:t>
            </a:r>
            <a:r>
              <a:rPr lang="ko-KR" altLang="en-US" dirty="0"/>
              <a:t>명을 대상으로 진행한 연구 결과에 따르면</a:t>
            </a:r>
            <a:r>
              <a:rPr lang="en-US" altLang="ko-KR" dirty="0"/>
              <a:t>…</a:t>
            </a:r>
            <a:r>
              <a:rPr lang="ko-KR" altLang="en-US" dirty="0"/>
              <a:t>인생의 충실도에 대해 질문하자 </a:t>
            </a:r>
            <a:r>
              <a:rPr lang="en-US" altLang="ko-KR" dirty="0"/>
              <a:t>‘</a:t>
            </a:r>
            <a:r>
              <a:rPr lang="ko-KR" altLang="en-US" dirty="0"/>
              <a:t>성공적 </a:t>
            </a:r>
            <a:r>
              <a:rPr lang="ko-KR" altLang="en-US" dirty="0" err="1"/>
              <a:t>노화＇라고</a:t>
            </a:r>
            <a:r>
              <a:rPr lang="ko-KR" altLang="en-US" dirty="0"/>
              <a:t> 응답한 비율이 자리에 앉아 있는 시간에 따라 다르게 나타났다</a:t>
            </a:r>
            <a:r>
              <a:rPr lang="en-US" altLang="ko-KR" dirty="0"/>
              <a:t>.</a:t>
            </a:r>
          </a:p>
          <a:p>
            <a:pPr marL="45720" indent="0">
              <a:buNone/>
            </a:pPr>
            <a:r>
              <a:rPr lang="ko-KR" altLang="en-US" dirty="0"/>
              <a:t>하루에 </a:t>
            </a:r>
            <a:r>
              <a:rPr lang="en-US" altLang="ko-KR" dirty="0"/>
              <a:t>4</a:t>
            </a:r>
            <a:r>
              <a:rPr lang="ko-KR" altLang="en-US" dirty="0"/>
              <a:t>시간 이상 앉아 있는 사람들에 비해 </a:t>
            </a:r>
            <a:r>
              <a:rPr lang="en-US" altLang="ko-KR" dirty="0"/>
              <a:t>2~4</a:t>
            </a:r>
            <a:r>
              <a:rPr lang="ko-KR" altLang="en-US" dirty="0"/>
              <a:t>시간 앉아 있는 사람들은 </a:t>
            </a:r>
            <a:r>
              <a:rPr lang="en-US" altLang="ko-KR" dirty="0"/>
              <a:t>38</a:t>
            </a:r>
            <a:r>
              <a:rPr lang="ko-KR" altLang="en-US" dirty="0"/>
              <a:t>퍼센트</a:t>
            </a:r>
            <a:r>
              <a:rPr lang="en-US" altLang="ko-KR" dirty="0"/>
              <a:t>, 2</a:t>
            </a:r>
            <a:r>
              <a:rPr lang="ko-KR" altLang="en-US" dirty="0"/>
              <a:t>시간 미만인 사람들은 </a:t>
            </a:r>
            <a:r>
              <a:rPr lang="en-US" altLang="ko-KR" dirty="0"/>
              <a:t>43</a:t>
            </a:r>
            <a:r>
              <a:rPr lang="ko-KR" altLang="en-US" dirty="0"/>
              <a:t>퍼센트 높은 결과가 나타났다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활동적으로 살아가는 일과 인생의 충실도</a:t>
            </a:r>
            <a:r>
              <a:rPr lang="en-US" altLang="ko-KR" dirty="0"/>
              <a:t>, </a:t>
            </a:r>
            <a:r>
              <a:rPr lang="ko-KR" altLang="en-US" dirty="0"/>
              <a:t>삶의 만족도는 분명히 연결되어 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98399DA-F0FD-4074-91DB-778A5D8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26F06D-9954-40EF-A0AF-36694CE6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A4BA2D0-8930-46E8-A778-6F06F4CF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18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0581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0E350F3-8B1B-4328-851E-2BF3B4E7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43492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</a:t>
            </a:r>
            <a:r>
              <a:rPr lang="en-US" altLang="ko-KR" sz="2800" dirty="0"/>
              <a:t>,</a:t>
            </a:r>
            <a:r>
              <a:rPr lang="ko-KR" altLang="en-US" sz="2800" dirty="0"/>
              <a:t> 체력도 필요 없는 세상에서 가장 간편한 운동법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AA02482-43A0-47C1-8780-E7E1C603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253765"/>
            <a:ext cx="9509760" cy="4461235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900" dirty="0"/>
              <a:t>일정한 간격으로 일어서서 움직이는 법</a:t>
            </a:r>
            <a:endParaRPr lang="en-US" altLang="ko-KR" sz="1900" dirty="0"/>
          </a:p>
          <a:p>
            <a:pPr marL="320040" lvl="1" indent="0">
              <a:buNone/>
            </a:pPr>
            <a:r>
              <a:rPr lang="ko-KR" altLang="en-US" sz="1900" dirty="0"/>
              <a:t>자리에서 일어설 계기를 만든다</a:t>
            </a:r>
            <a:endParaRPr lang="en-US" altLang="ko-KR" sz="1900" dirty="0"/>
          </a:p>
          <a:p>
            <a:pPr marL="320040" lvl="1" indent="0">
              <a:buNone/>
            </a:pPr>
            <a:r>
              <a:rPr lang="ko-KR" altLang="en-US" sz="1900" dirty="0"/>
              <a:t>일어서는 일이 즐거워질 만한 환경을 마련한다</a:t>
            </a:r>
            <a:endParaRPr lang="en-US" altLang="ko-KR" sz="1900" dirty="0"/>
          </a:p>
          <a:p>
            <a:pPr marL="320040" lvl="1" indent="0">
              <a:buNone/>
            </a:pPr>
            <a:r>
              <a:rPr lang="ko-KR" altLang="en-US" sz="1900" dirty="0"/>
              <a:t>일어서서 움직일 수 있도록 동기를 부여한다</a:t>
            </a:r>
            <a:endParaRPr lang="en-US" altLang="ko-KR" sz="1900" dirty="0"/>
          </a:p>
          <a:p>
            <a:pPr marL="320040" lvl="1" indent="0">
              <a:buNone/>
            </a:pPr>
            <a:r>
              <a:rPr lang="ko-KR" altLang="en-US" sz="1900" dirty="0"/>
              <a:t>변화를 즐긴다</a:t>
            </a:r>
            <a:endParaRPr lang="en-US" altLang="ko-KR" sz="1900" dirty="0"/>
          </a:p>
          <a:p>
            <a:pPr marL="502920" indent="-457200">
              <a:buAutoNum type="arabicPeriod"/>
            </a:pPr>
            <a:r>
              <a:rPr lang="ko-KR" altLang="en-US" sz="1900" dirty="0"/>
              <a:t>알람을 설정한다</a:t>
            </a:r>
            <a:endParaRPr lang="en-US" altLang="ko-KR" sz="1900" dirty="0"/>
          </a:p>
          <a:p>
            <a:pPr marL="502920" indent="-457200">
              <a:buAutoNum type="arabicPeriod"/>
            </a:pPr>
            <a:r>
              <a:rPr lang="ko-KR" altLang="en-US" sz="1900" dirty="0"/>
              <a:t>글로 쓰고 눈으로 보며 늘 의식한다</a:t>
            </a:r>
            <a:r>
              <a:rPr lang="en-US" altLang="ko-KR" sz="1900" dirty="0"/>
              <a:t>.</a:t>
            </a:r>
          </a:p>
          <a:p>
            <a:pPr marL="320040" lvl="1" indent="0">
              <a:buNone/>
            </a:pPr>
            <a:r>
              <a:rPr lang="en-US" altLang="ko-KR" sz="1900" dirty="0"/>
              <a:t>“</a:t>
            </a:r>
            <a:r>
              <a:rPr lang="ko-KR" altLang="en-US" sz="1900" dirty="0"/>
              <a:t>최대한 일어서라</a:t>
            </a:r>
            <a:r>
              <a:rPr lang="en-US" altLang="ko-KR" sz="1900" dirty="0"/>
              <a:t>. </a:t>
            </a:r>
            <a:r>
              <a:rPr lang="ko-KR" altLang="en-US" sz="1900" dirty="0"/>
              <a:t>오래 앉아 있지 마라</a:t>
            </a:r>
            <a:r>
              <a:rPr lang="en-US" altLang="ko-KR" sz="1900" dirty="0"/>
              <a:t>. </a:t>
            </a:r>
            <a:r>
              <a:rPr lang="ko-KR" altLang="en-US" sz="1900" dirty="0"/>
              <a:t>더 많이</a:t>
            </a:r>
            <a:r>
              <a:rPr lang="en-US" altLang="ko-KR" sz="1900" dirty="0"/>
              <a:t>, </a:t>
            </a:r>
            <a:r>
              <a:rPr lang="ko-KR" altLang="en-US" sz="1900" dirty="0"/>
              <a:t>더 자주 움직여라”</a:t>
            </a:r>
            <a:endParaRPr lang="en-US" altLang="ko-KR" sz="1900" dirty="0"/>
          </a:p>
          <a:p>
            <a:pPr marL="45720" indent="0">
              <a:buNone/>
            </a:pPr>
            <a:r>
              <a:rPr lang="en-US" altLang="ko-KR" sz="1900" dirty="0"/>
              <a:t>3. </a:t>
            </a:r>
            <a:r>
              <a:rPr lang="ko-KR" altLang="en-US" sz="1900" dirty="0"/>
              <a:t>리모컨을 사용하지 않는다</a:t>
            </a:r>
            <a:endParaRPr lang="en-US" altLang="ko-KR" sz="1900" dirty="0"/>
          </a:p>
          <a:p>
            <a:pPr marL="45720" indent="0">
              <a:buNone/>
            </a:pPr>
            <a:r>
              <a:rPr lang="en-US" altLang="ko-KR" sz="1900" dirty="0"/>
              <a:t>4. </a:t>
            </a:r>
            <a:r>
              <a:rPr lang="ko-KR" altLang="en-US" sz="1900" dirty="0"/>
              <a:t>일어선 김에 할 일들을 미리 적어 놓는다</a:t>
            </a:r>
            <a:endParaRPr lang="en-US" altLang="ko-KR" sz="1900" dirty="0"/>
          </a:p>
          <a:p>
            <a:pPr marL="45720" indent="0">
              <a:buNone/>
            </a:pPr>
            <a:r>
              <a:rPr lang="en-US" altLang="ko-KR" sz="1900" dirty="0"/>
              <a:t>5. </a:t>
            </a:r>
            <a:r>
              <a:rPr lang="ko-KR" altLang="en-US" sz="1900" dirty="0" smtClean="0"/>
              <a:t>구체적인 </a:t>
            </a:r>
            <a:r>
              <a:rPr lang="ko-KR" altLang="en-US" sz="1900" dirty="0"/>
              <a:t>생활 계획표를 만든다</a:t>
            </a:r>
            <a:endParaRPr lang="en-US" altLang="ko-KR" sz="1900" dirty="0"/>
          </a:p>
          <a:p>
            <a:pPr marL="502920" indent="-457200">
              <a:buAutoNum type="arabicPeriod"/>
            </a:pP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C74AD7C-7C56-4A4C-B899-1C63B7DA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CBB4D6A-5F23-4C95-BF71-CD3EA160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B67F8E-BB39-492C-9477-840F32B1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19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16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2800" dirty="0" err="1">
                <a:latin typeface="바탕" panose="02030600000101010101" pitchFamily="18" charset="-127"/>
                <a:ea typeface="바탕" panose="02030600000101010101" pitchFamily="18" charset="-127"/>
              </a:rPr>
              <a:t>오카</a:t>
            </a:r>
            <a:r>
              <a:rPr lang="ko-KR" altLang="en-US" sz="28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고이치로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와세다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대학교 스포츠과학학술원 교수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좌식 생활과 건강에 관한 연구로 세계적인 인정을 받고     있다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 1970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년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오카야마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시에서 태어났고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와세다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대학교 대학원 인간과학연구과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박사후기과정을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  수료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인간과학 박사학위를 취득했다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 1999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년부터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와세다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대학교 인간과학부 조교수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2001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년부터 일본학술진흥회 특별연구원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2004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년부터 도쿄도 노인종합연구소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현 도쿄도 건강장수의료센터 연구소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), 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요양보호예방긴급대책실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주임을 거쳐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2006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년부터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와세다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대학교 스포츠과학학술원 교수로  재직 중이다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b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오스트레일리아 멜버른에 있는 베이커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IDI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심장 및 당뇨병 연구소에서 좌식 행동 연구의 세계적    권위자인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네빌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오언 교수와 ‘좌식 생활이 건강에 끼치는 위험과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대책’에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관한 공동 연구를 진행하고 있다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주 연구 분야는 건강행동과학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건강심리학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행동의학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행동역학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노년학 등이며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그중에서도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 건강행동과학과 행동역학 전문가다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오늘날 남녀노소를 막론하고 운동 부족으로 발생하는 문제들의 해결 방법을 연구 주제로 삼고 있는데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건강수명을 늘리는 방법에 대한 사람들의 관심이 높아지면서 그의 연구 동향이 주목받고 있다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b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일본 공영 방송인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NHK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〈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클로즈업 현대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〉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〈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아사이치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〉, </a:t>
            </a:r>
            <a:r>
              <a:rPr lang="ko-KR" altLang="en-US" sz="1600" dirty="0" err="1">
                <a:latin typeface="돋움" panose="020B0600000101010101" pitchFamily="50" charset="-127"/>
                <a:ea typeface="돋움" panose="020B0600000101010101" pitchFamily="50" charset="-127"/>
              </a:rPr>
              <a:t>니혼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TV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〈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세상에서 제일 듣고 싶은 수업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〉 </a:t>
            </a:r>
            <a:r>
              <a: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rPr>
              <a:t>등에 출연해 좌식 생활 습관으로 인해 발생하는 문제들의 심각성을 알렸고 일본에서 큰 반향을 일으키고 있다</a:t>
            </a:r>
            <a:r>
              <a:rPr lang="en-US" altLang="ko-KR" sz="16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6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F2064E-D9CB-4111-AEFF-5A6ABA47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E3EF8CF-8955-4CAA-BDC5-800328D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3786C8B-18E6-4B00-92F2-2F59265F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2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02FC04B-ECBF-420C-88F3-4DF4B9F1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187777"/>
            <a:ext cx="9509760" cy="4527223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일어서서 움직일 수 </a:t>
            </a:r>
            <a:r>
              <a:rPr lang="ko-KR" altLang="en-US" sz="1800" dirty="0" err="1">
                <a:solidFill>
                  <a:srgbClr val="3691AA">
                    <a:lumMod val="50000"/>
                  </a:srgbClr>
                </a:solidFill>
              </a:rPr>
              <a:t>있을때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: 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목록에 </a:t>
            </a:r>
            <a:r>
              <a:rPr lang="ko-KR" altLang="en-US" sz="1800" dirty="0" err="1">
                <a:solidFill>
                  <a:srgbClr val="3691AA">
                    <a:lumMod val="50000"/>
                  </a:srgbClr>
                </a:solidFill>
              </a:rPr>
              <a:t>적어놓은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 일을 하다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45720" lvl="0" indent="0">
              <a:buNone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움직일 시간이 </a:t>
            </a:r>
            <a:r>
              <a:rPr lang="ko-KR" altLang="en-US" sz="1800" dirty="0" err="1">
                <a:solidFill>
                  <a:srgbClr val="3691AA">
                    <a:lumMod val="50000"/>
                  </a:srgbClr>
                </a:solidFill>
              </a:rPr>
              <a:t>없을때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: 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자리에서 일정한 간격으로 일어서는 </a:t>
            </a:r>
            <a:r>
              <a:rPr lang="ko-KR" altLang="en-US" sz="1800" dirty="0" err="1">
                <a:solidFill>
                  <a:srgbClr val="3691AA">
                    <a:lumMod val="50000"/>
                  </a:srgbClr>
                </a:solidFill>
              </a:rPr>
              <a:t>스탠딩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 운동만 한다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45720" lvl="0" indent="0">
              <a:buNone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일어서는 것조차 무리일 때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: 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자리에 앉은 채 책상 아래에서 발만 움직인다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45720" lvl="0" indent="0">
              <a:buNone/>
            </a:pP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45720" lvl="0" indent="0">
              <a:buNone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앉아서도 할 수 있는 </a:t>
            </a:r>
            <a:r>
              <a:rPr lang="ko-KR" altLang="en-US" sz="1800" dirty="0" err="1">
                <a:solidFill>
                  <a:srgbClr val="3691AA">
                    <a:lumMod val="50000"/>
                  </a:srgbClr>
                </a:solidFill>
              </a:rPr>
              <a:t>초간단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 운동법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(p166)</a:t>
            </a:r>
          </a:p>
          <a:p>
            <a:pPr marL="388620" lvl="0" indent="-342900">
              <a:buAutoNum type="arabicPeriod"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발꿈치 들기 운동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388620" lvl="0" indent="-342900">
              <a:buAutoNum type="arabicPeriod"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한 발 들기 운동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388620" lvl="0" indent="-342900">
              <a:buAutoNum type="arabicPeriod"/>
            </a:pP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발가락으로 가위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,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바위</a:t>
            </a:r>
            <a:r>
              <a:rPr lang="en-US" altLang="ko-KR" sz="1800" dirty="0">
                <a:solidFill>
                  <a:srgbClr val="3691AA">
                    <a:lumMod val="50000"/>
                  </a:srgbClr>
                </a:solidFill>
              </a:rPr>
              <a:t>,</a:t>
            </a:r>
            <a:r>
              <a:rPr lang="ko-KR" altLang="en-US" sz="1800" dirty="0">
                <a:solidFill>
                  <a:srgbClr val="3691AA">
                    <a:lumMod val="50000"/>
                  </a:srgbClr>
                </a:solidFill>
              </a:rPr>
              <a:t>보 하기</a:t>
            </a: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pPr marL="45720" lvl="0" indent="0">
              <a:buNone/>
            </a:pPr>
            <a:endParaRPr lang="en-US" altLang="ko-KR" sz="1800" dirty="0">
              <a:solidFill>
                <a:srgbClr val="3691AA">
                  <a:lumMod val="50000"/>
                </a:srgbClr>
              </a:solidFill>
            </a:endParaRPr>
          </a:p>
          <a:p>
            <a:endParaRPr lang="ko-KR" altLang="en-US" sz="1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47EB4A7-5D2B-43DE-94BE-F8953FD6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3957D84-586A-44CB-B453-C1557DE3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DB91B8E-42B5-41A8-BCF9-84E99471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20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3954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A1654F3-AF9C-4BF4-81C1-F82350F2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81199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6</a:t>
            </a:r>
            <a:r>
              <a:rPr lang="ko-KR" altLang="en-US" sz="2800" dirty="0"/>
              <a:t>장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무의식중에도</a:t>
            </a:r>
            <a:r>
              <a:rPr lang="ko-KR" altLang="en-US" sz="2800" dirty="0"/>
              <a:t> 실천하게 되는 마법의 습관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A630740-F343-4D8C-94BC-B4E08F858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자주 일어서면 무의식 중에도 일어선다</a:t>
            </a:r>
            <a:endParaRPr lang="en-US" altLang="ko-KR" dirty="0"/>
          </a:p>
          <a:p>
            <a:r>
              <a:rPr lang="ko-KR" altLang="en-US" dirty="0"/>
              <a:t>일어서면 걷게 되고 걸으면 달리게 된다</a:t>
            </a:r>
            <a:endParaRPr lang="en-US" altLang="ko-KR" dirty="0"/>
          </a:p>
          <a:p>
            <a:r>
              <a:rPr lang="ko-KR" altLang="en-US" dirty="0"/>
              <a:t>해외 </a:t>
            </a:r>
            <a:r>
              <a:rPr lang="en-US" altLang="ko-KR" dirty="0"/>
              <a:t>IT </a:t>
            </a:r>
            <a:r>
              <a:rPr lang="ko-KR" altLang="en-US" dirty="0"/>
              <a:t>기업 중에서는 </a:t>
            </a:r>
            <a:r>
              <a:rPr lang="ko-KR" altLang="en-US" dirty="0" err="1"/>
              <a:t>러닝머신</a:t>
            </a:r>
            <a:r>
              <a:rPr lang="ko-KR" altLang="en-US" dirty="0"/>
              <a:t> 위에서 운동하면서 회의를 하는 경우도 있다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운동과 뇌의 기능은 연결되어 있으므로 움직이면서 생각하는 것은 </a:t>
            </a:r>
            <a:r>
              <a:rPr lang="ko-KR" altLang="en-US" dirty="0" smtClean="0"/>
              <a:t>생리학적 관점에서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볼 </a:t>
            </a:r>
            <a:r>
              <a:rPr lang="ko-KR" altLang="en-US" dirty="0"/>
              <a:t>때도 효과적인 방법이다</a:t>
            </a:r>
            <a:endParaRPr lang="en-US" altLang="ko-KR" dirty="0"/>
          </a:p>
          <a:p>
            <a:r>
              <a:rPr lang="ko-KR" altLang="en-US" dirty="0"/>
              <a:t>하루 </a:t>
            </a:r>
            <a:r>
              <a:rPr lang="en-US" altLang="ko-KR" dirty="0"/>
              <a:t>1</a:t>
            </a:r>
            <a:r>
              <a:rPr lang="ko-KR" altLang="en-US" dirty="0"/>
              <a:t>시간만 빠르게 걸어도 건강수명이 늘어난다</a:t>
            </a:r>
            <a:endParaRPr lang="en-US" altLang="ko-KR" dirty="0"/>
          </a:p>
          <a:p>
            <a:pPr marL="45720" indent="0">
              <a:buNone/>
            </a:pP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FA39910-BF3C-487F-8B5D-737A7665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0C4A593-3C87-4ED4-B762-3E52F63C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0C4E3AE-4E79-42E1-A5DD-0E53F934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21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5059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5B3C05B-A976-49F1-B732-E5B17C84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우리 몸의 노화는 다리에서 시작된다</a:t>
            </a:r>
            <a:endParaRPr lang="en-US" altLang="ko-KR" dirty="0"/>
          </a:p>
          <a:p>
            <a:r>
              <a:rPr lang="ko-KR" altLang="en-US" dirty="0"/>
              <a:t>건강하게 장수하는 사람들은 늘 움직인다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노화는 단 하루도 당신을 기다려주지 않는다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516FD17-4DE8-4B81-92D1-329DA4D4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7164373-3E88-455C-9F4E-E0B1309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417B9A9-88F3-48CF-8030-0A6117EE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22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5041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27747" y="810904"/>
            <a:ext cx="3377133" cy="2743200"/>
          </a:xfrm>
        </p:spPr>
        <p:txBody>
          <a:bodyPr rtlCol="0"/>
          <a:lstStyle/>
          <a:p>
            <a:pPr rtl="0"/>
            <a:r>
              <a:rPr lang="en-US" altLang="ko-KR" dirty="0"/>
              <a:t>The End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7" name="그림 개체 틀 6" descr="백사장의 꽃, 불가사리, 조개 껍데기 확대 사진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>
            <a:off x="760413" y="685800"/>
            <a:ext cx="4895669" cy="4572000"/>
          </a:xfr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D221C8C-577C-467A-8920-797CFD2E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C7A80B-3E16-48BF-9F2B-B006B209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80A5A76-B3BD-44E7-8062-6A6DD8DE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23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목차</a:t>
            </a:r>
            <a:endParaRPr lang="en-US" altLang="ko-KR" sz="28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당신이 자주 아픈 건 오래 앉아 있기 때문이다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1341120" y="2121031"/>
            <a:ext cx="4572000" cy="359397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90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퍼센트의 사람들이 모르는 앉아 있는 습관의 위험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위험을 알기만 해도 앉는 습관에서 벗어난다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당신은 하루 중 얼마나 오래 앉아 있는가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? </a:t>
            </a:r>
            <a:b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오래 앉아서 생기는 병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이코노미 클래스 증후군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혈류 장애가 건강에 미치는 영향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현대인의 병으로 부활한 목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어깨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허리 통증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오래 앉아 있는 습관은 흡연보다 위험하다 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당신이 앉아 있는 시간은 생각보다 길다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quarter" idx="4"/>
          </p:nvPr>
        </p:nvSpPr>
        <p:spPr>
          <a:xfrm>
            <a:off x="6278880" y="2196445"/>
            <a:ext cx="4572000" cy="1819374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직장인이 하루에 앉아서 보내는 시간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당신이 일하는 사이에 소리 없이 찾아오는 노화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7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시간 이상 앉아서 일하면 일찍 죽는다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퇴근 후 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TV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를 보면 사망 위험이 두 배 높아진다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너무 편리해진 생활이 초래한 현대인의 비극 </a:t>
            </a:r>
          </a:p>
        </p:txBody>
      </p:sp>
      <p:sp>
        <p:nvSpPr>
          <p:cNvPr id="11" name="내용 개체 틀 9">
            <a:extLst>
              <a:ext uri="{FF2B5EF4-FFF2-40B4-BE49-F238E27FC236}">
                <a16:creationId xmlns:a16="http://schemas.microsoft.com/office/drawing/2014/main" xmlns="" id="{166E2C8C-7DE9-488E-9E79-356EE0E8E6D4}"/>
              </a:ext>
            </a:extLst>
          </p:cNvPr>
          <p:cNvSpPr txBox="1">
            <a:spLocks/>
          </p:cNvSpPr>
          <p:nvPr/>
        </p:nvSpPr>
        <p:spPr>
          <a:xfrm>
            <a:off x="6281080" y="4040431"/>
            <a:ext cx="4572000" cy="164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4pPr>
            <a:lvl5pPr marL="13716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5pPr>
            <a:lvl6pPr marL="16459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922C0FE-C3BB-4C72-A40C-E9DB07D1EC87}"/>
              </a:ext>
            </a:extLst>
          </p:cNvPr>
          <p:cNvSpPr/>
          <p:nvPr/>
        </p:nvSpPr>
        <p:spPr>
          <a:xfrm>
            <a:off x="6278880" y="3711248"/>
            <a:ext cx="4392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앉아 있는 습관을 바꾸는 </a:t>
            </a:r>
            <a:r>
              <a:rPr lang="ko-KR" altLang="en-US" sz="14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초간단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4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 운동법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  <a:p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건강해지는 첫걸음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일어서기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30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분에 한 번만 일어서도 몸이 달라진다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30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분에 한 번만 일어서도 저절로 살이 빠진다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앉아 있을 때의 활동량은 잠잘 때와 같다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간단한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운동으로 생활 습관병을 예방하라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건강수명을 늘리는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초간단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운동법 ①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건강수명을 늘리는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초간단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운동법 ②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서 있을 때도 다리를 자주 움직여라 </a:t>
            </a:r>
            <a:endParaRPr lang="ko-KR" altLang="en-US" sz="140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B8F4663C-32B2-40B1-92EE-13168D42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898464CF-5B52-425E-BBA9-A31D1736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CE17480A-E618-498C-9257-31EFABD4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3</a:t>
            </a:fld>
            <a:endParaRPr lang="en-US" altLang="ko-KR" noProof="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A6720BB-A689-400D-A4CD-039E06F3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01" y="3817755"/>
            <a:ext cx="4653698" cy="23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목차</a:t>
            </a:r>
            <a:endParaRPr lang="en-US" altLang="ko-KR" sz="28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1341120" y="1838227"/>
            <a:ext cx="4572000" cy="301658"/>
          </a:xfrm>
        </p:spPr>
        <p:txBody>
          <a:bodyPr rtlCol="0">
            <a:noAutofit/>
          </a:bodyPr>
          <a:lstStyle/>
          <a:p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일어서서 움직이는 만큼 당신의 삶이 바뀐다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1341120" y="1913641"/>
            <a:ext cx="4572000" cy="380136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일어서는 연습으로 잠자던 활력을 깨워라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움직이는 만큼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건강해진다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앉는 습관을 바꾸면 암도 예방할 수 있다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스탠딩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워크로 업무 능률을 높여라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일하면 일할수록 건강해지는 근무 환경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아이부터 노년까지 충실한 인생을 위한 건강법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buNone/>
            </a:pPr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6278880" y="1572767"/>
            <a:ext cx="4572000" cy="2056551"/>
          </a:xfrm>
        </p:spPr>
        <p:txBody>
          <a:bodyPr rtlCol="0">
            <a:normAutofit/>
          </a:bodyPr>
          <a:lstStyle/>
          <a:p>
            <a:pPr marL="45720"/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5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체력도 필요 없는 세상에서 가장 간편한 운동법</a:t>
            </a:r>
            <a:endParaRPr lang="en-US" altLang="ko-KR" sz="1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>
              <a:lnSpc>
                <a:spcPct val="110000"/>
              </a:lnSpc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앉는 법의 혁명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일정한 간격으로 일어서기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일어설 수 없을 때는 앉아서 운동하라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앉아서도 할 수 있는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초간단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운동법 ①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앉아서도 할 수 있는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초간단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운동법 ② </a:t>
            </a:r>
            <a:b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장시간 앉아서 일하는 사람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ko-KR" altLang="en-US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B1BF5719-D728-4281-BECA-11AA2ABF1416}"/>
              </a:ext>
            </a:extLst>
          </p:cNvPr>
          <p:cNvSpPr/>
          <p:nvPr/>
        </p:nvSpPr>
        <p:spPr>
          <a:xfrm>
            <a:off x="6278880" y="3848773"/>
            <a:ext cx="4767136" cy="20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ts val="1680"/>
              </a:lnSpc>
              <a:buNone/>
            </a:pP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6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장 </a:t>
            </a:r>
            <a:r>
              <a:rPr lang="ko-KR" altLang="en-US" sz="14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무의식중에도</a:t>
            </a:r>
            <a:r>
              <a:rPr lang="ko-KR" altLang="en-US" sz="1400" b="1" dirty="0">
                <a:latin typeface="돋움" panose="020B0600000101010101" pitchFamily="50" charset="-127"/>
                <a:ea typeface="돋움" panose="020B0600000101010101" pitchFamily="50" charset="-127"/>
              </a:rPr>
              <a:t> 실천하게 되는 마법의 습관</a:t>
            </a:r>
            <a:endParaRPr lang="en-US" altLang="ko-KR" sz="1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자주 일어서면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무의식중에도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일어선다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일어서면 걷게 되고 걸으면 달리게 된다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몸도 머리도 좋아지는 </a:t>
            </a:r>
            <a:r>
              <a:rPr lang="ko-KR" altLang="en-US" sz="1400" dirty="0" err="1">
                <a:latin typeface="돋움" panose="020B0600000101010101" pitchFamily="50" charset="-127"/>
                <a:ea typeface="돋움" panose="020B0600000101010101" pitchFamily="50" charset="-127"/>
              </a:rPr>
              <a:t>걸의면서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 회의하기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하루 </a:t>
            </a:r>
            <a:r>
              <a:rPr lang="en-US" altLang="ko-KR" sz="1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시간만 빠르게 걸어도 건강수명이 늘어난다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노화는 단 하루도 당신을 기다려주지 않는다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건강하게 장수하는 사람들은 늘 움직인다</a:t>
            </a:r>
            <a:endParaRPr lang="en-US" altLang="ko-KR" sz="1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45720" indent="0">
              <a:lnSpc>
                <a:spcPts val="1680"/>
              </a:lnSpc>
              <a:buNone/>
            </a:pPr>
            <a:r>
              <a:rPr lang="ko-KR" altLang="en-US" sz="1400" dirty="0">
                <a:latin typeface="돋움" panose="020B0600000101010101" pitchFamily="50" charset="-127"/>
                <a:ea typeface="돋움" panose="020B0600000101010101" pitchFamily="50" charset="-127"/>
              </a:rPr>
              <a:t>작은 행동 하나가 모든 것을 바꾼다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CE1CA08D-BA02-4AA1-A582-EC0B7474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3DD67944-329A-42A8-9831-D324A4CD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9715AA74-0FAD-4A59-A739-8FC4D327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4</a:t>
            </a:fld>
            <a:endParaRPr lang="en-US" altLang="ko-KR" noProof="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BD95803-DBEE-4AF3-A577-E3C5ECE2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05" y="3761295"/>
            <a:ext cx="4851456" cy="23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3A0FFF9-BF85-47B8-BDB0-47D8704A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xmlns="" id="{C4C19CF6-B329-4469-A0FE-E1792F780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44" y="1519237"/>
            <a:ext cx="4160706" cy="41052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BC94819-82F6-4E33-B2F8-D561B72D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12" y="1519237"/>
            <a:ext cx="4550632" cy="4105275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42B3891-59BE-4962-900A-BDF18733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543C79F-E1B8-4FD5-9DB8-339DCE34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5DDD927-2342-4113-9C83-4EFF969F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5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1257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92CDFFD-1234-43B5-9DF0-84AA98D4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AB792B56-43FF-411E-8580-578C8A3B2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992" y="933255"/>
            <a:ext cx="6297105" cy="4873656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7FFA7BB-2130-4C10-9539-51A49231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07A767-3F0C-43B3-963A-47FDACAF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0E40B62-1953-4314-8F7B-C998744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6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274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7EAD0FC-6ED6-4F4A-864B-4A340F9B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877824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제</a:t>
            </a:r>
            <a:r>
              <a:rPr lang="en-US" altLang="ko-KR" sz="2400" dirty="0"/>
              <a:t>1</a:t>
            </a:r>
            <a:r>
              <a:rPr lang="ko-KR" altLang="en-US" sz="2400" dirty="0"/>
              <a:t>장</a:t>
            </a:r>
            <a:r>
              <a:rPr lang="en-US" altLang="ko-KR" sz="2400" dirty="0"/>
              <a:t>, </a:t>
            </a:r>
            <a:r>
              <a:rPr lang="ko-KR" altLang="en-US" sz="2400" dirty="0"/>
              <a:t>당신이 자주 아픈 건 오래 앉아 있기 때문이다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AF85A9F-5368-4709-B2C8-79BC2E66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ko-KR" altLang="en-US" dirty="0"/>
              <a:t>성인이 하루 중 깨어 있는 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시간의 행동 비율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우리는 깨어 있는 시간의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약 </a:t>
            </a:r>
            <a:r>
              <a:rPr lang="en-US" altLang="ko-KR" dirty="0"/>
              <a:t>60</a:t>
            </a:r>
            <a:r>
              <a:rPr lang="ko-KR" altLang="en-US" dirty="0"/>
              <a:t>퍼센트를 앉아서 보낸다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성인의 하루 평균 앉아 있는 </a:t>
            </a:r>
            <a:endParaRPr lang="en-US" altLang="ko-KR" dirty="0"/>
          </a:p>
          <a:p>
            <a:pPr marL="45720" indent="0">
              <a:buNone/>
            </a:pPr>
            <a:r>
              <a:rPr lang="ko-KR" altLang="en-US" dirty="0"/>
              <a:t>시간은</a:t>
            </a:r>
            <a:r>
              <a:rPr lang="en-US" altLang="ko-KR" dirty="0"/>
              <a:t>.. 8~9</a:t>
            </a:r>
            <a:r>
              <a:rPr lang="ko-KR" altLang="en-US" dirty="0"/>
              <a:t>시간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DF24B28-A84C-45BF-BCB3-BC4D99EA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6" y="1572768"/>
            <a:ext cx="6451716" cy="4867275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D942984-8ABD-418A-9BAC-215C74F9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1AFAE840-9AA5-4297-899E-7D0598AA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7480CB3-317E-4361-AB38-F351004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7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41800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D21302F-B76A-4A97-B4C4-3E2E9A51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7F1E0FD-A9C4-4C9B-A214-CAF83DE5F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좌식 생활 연구의 선주 주자인 오스트레일리아의 연구 결과에 따르면</a:t>
            </a:r>
            <a:endParaRPr lang="en-US" altLang="ko-KR" dirty="0"/>
          </a:p>
          <a:p>
            <a:pPr marL="45720" indent="0">
              <a:buNone/>
            </a:pPr>
            <a:r>
              <a:rPr lang="en-US" altLang="ko-KR" dirty="0"/>
              <a:t>   1</a:t>
            </a:r>
            <a:r>
              <a:rPr lang="ko-KR" altLang="en-US" dirty="0"/>
              <a:t>시간 앉아 있을 때마다 수명이 </a:t>
            </a:r>
            <a:r>
              <a:rPr lang="en-US" altLang="ko-KR" dirty="0"/>
              <a:t>22</a:t>
            </a:r>
            <a:r>
              <a:rPr lang="ko-KR" altLang="en-US" dirty="0"/>
              <a:t>분 줄어든다</a:t>
            </a:r>
            <a:r>
              <a:rPr lang="en-US" altLang="ko-KR" dirty="0"/>
              <a:t>!</a:t>
            </a:r>
          </a:p>
          <a:p>
            <a:pPr marL="45720" indent="0">
              <a:buNone/>
            </a:pPr>
            <a:endParaRPr lang="en-US" altLang="ko-KR" dirty="0"/>
          </a:p>
          <a:p>
            <a:r>
              <a:rPr lang="en-US" altLang="ko-KR" dirty="0"/>
              <a:t>11</a:t>
            </a:r>
            <a:r>
              <a:rPr lang="ko-KR" altLang="en-US" dirty="0"/>
              <a:t>시간 이상 앉아 있을 경우는 </a:t>
            </a:r>
            <a:r>
              <a:rPr lang="en-US" altLang="ko-KR" dirty="0"/>
              <a:t>4</a:t>
            </a:r>
            <a:r>
              <a:rPr lang="ko-KR" altLang="en-US" dirty="0"/>
              <a:t>시간 미만 앉아 있을 때보다 사망 위험도가    </a:t>
            </a:r>
            <a:r>
              <a:rPr lang="en-US" altLang="ko-KR" dirty="0"/>
              <a:t>40</a:t>
            </a:r>
            <a:r>
              <a:rPr lang="ko-KR" altLang="en-US" dirty="0"/>
              <a:t>퍼센트 증가 한다</a:t>
            </a:r>
            <a:endParaRPr lang="en-US" altLang="ko-KR" dirty="0"/>
          </a:p>
          <a:p>
            <a:endParaRPr lang="en-US" altLang="ko-KR" dirty="0"/>
          </a:p>
          <a:p>
            <a:pPr marL="45720" indent="0">
              <a:buNone/>
            </a:pP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4CB8867-B8EE-4180-A1DD-1D28EABA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5E88C01-D875-4F24-92D2-2C814307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F47DC1C-EE88-494A-A40F-C56294FD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8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218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575158E-17A7-4E29-8B90-0F74BD64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BB57150-70B8-4B17-A145-DE75FBE7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오래 앉아 있어서 생기는 </a:t>
            </a:r>
            <a:r>
              <a:rPr lang="en-US" altLang="ko-KR" dirty="0"/>
              <a:t>‘</a:t>
            </a:r>
            <a:r>
              <a:rPr lang="ko-KR" altLang="en-US" dirty="0"/>
              <a:t>이코노미 클래스 증후군‘</a:t>
            </a:r>
            <a:endParaRPr lang="en-US" altLang="ko-KR" dirty="0"/>
          </a:p>
          <a:p>
            <a:pPr marL="320040" lvl="1" indent="0">
              <a:buNone/>
            </a:pPr>
            <a:r>
              <a:rPr lang="ko-KR" altLang="en-US" dirty="0"/>
              <a:t>비행기나 자동차 등 좁은 곳에서 오랜 시간 앉아 있으면 혈류가 원활하게 흐르지 못해 쌓인 노폐물이 혈관이나 폐를 막아 심부정맥 혈전증이나 폐 </a:t>
            </a:r>
            <a:r>
              <a:rPr lang="ko-KR" altLang="en-US" dirty="0" err="1"/>
              <a:t>색전증</a:t>
            </a:r>
            <a:r>
              <a:rPr lang="ko-KR" altLang="en-US" dirty="0"/>
              <a:t> 등을 </a:t>
            </a:r>
            <a:r>
              <a:rPr lang="ko-KR" altLang="en-US" dirty="0" err="1"/>
              <a:t>유발하는것을</a:t>
            </a:r>
            <a:r>
              <a:rPr lang="ko-KR" altLang="en-US" dirty="0"/>
              <a:t>    말합니다</a:t>
            </a:r>
            <a:endParaRPr lang="en-US" altLang="ko-KR" dirty="0"/>
          </a:p>
          <a:p>
            <a:r>
              <a:rPr lang="ko-KR" altLang="en-US" dirty="0"/>
              <a:t>어떤 </a:t>
            </a:r>
            <a:r>
              <a:rPr lang="ko-KR" altLang="en-US" dirty="0" err="1"/>
              <a:t>장소든</a:t>
            </a:r>
            <a:r>
              <a:rPr lang="ko-KR" altLang="en-US" dirty="0"/>
              <a:t> 장시간 앉아 있으면 이코노미 클래스 증후군의 위험이 따라 다닌다</a:t>
            </a:r>
            <a:endParaRPr lang="en-US" altLang="ko-KR" dirty="0"/>
          </a:p>
          <a:p>
            <a:r>
              <a:rPr lang="ko-KR" altLang="en-US" dirty="0"/>
              <a:t>버스 차장과 운전기사 중 누가 병에 걸리기 쉬울까</a:t>
            </a:r>
            <a:r>
              <a:rPr lang="en-US" altLang="ko-KR" dirty="0"/>
              <a:t>?</a:t>
            </a:r>
          </a:p>
          <a:p>
            <a:pPr marL="320040" lvl="1" indent="0">
              <a:buNone/>
            </a:pPr>
            <a:r>
              <a:rPr lang="ko-KR" altLang="en-US" dirty="0"/>
              <a:t>영국의 의학 전문지 </a:t>
            </a:r>
            <a:r>
              <a:rPr lang="en-US" altLang="ko-KR" dirty="0"/>
              <a:t>&lt;</a:t>
            </a:r>
            <a:r>
              <a:rPr lang="ko-KR" altLang="en-US" dirty="0" err="1"/>
              <a:t>란셋</a:t>
            </a:r>
            <a:r>
              <a:rPr lang="en-US" altLang="ko-KR" dirty="0"/>
              <a:t>&gt;..</a:t>
            </a:r>
            <a:r>
              <a:rPr lang="ko-KR" altLang="en-US" dirty="0"/>
              <a:t>운전기사 쪽이 심혈관계 질환에 의한 돌연사나 사망률이 높았으며 특히 </a:t>
            </a:r>
            <a:r>
              <a:rPr lang="en-US" altLang="ko-KR" dirty="0"/>
              <a:t>55</a:t>
            </a:r>
            <a:r>
              <a:rPr lang="ko-KR" altLang="en-US" dirty="0"/>
              <a:t>세 이상에서 현격한 차이를 보였다고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차로 이동할 때 앉아 있는 시간이 일주일에 평균 </a:t>
            </a:r>
            <a:r>
              <a:rPr lang="en-US" altLang="ko-KR" dirty="0"/>
              <a:t>10</a:t>
            </a:r>
            <a:r>
              <a:rPr lang="ko-KR" altLang="en-US" dirty="0"/>
              <a:t>시간 이상인 성인 남성은   주 </a:t>
            </a:r>
            <a:r>
              <a:rPr lang="en-US" altLang="ko-KR" dirty="0"/>
              <a:t>4</a:t>
            </a:r>
            <a:r>
              <a:rPr lang="ko-KR" altLang="en-US" dirty="0"/>
              <a:t>시간 미만인 남성보다 심혈관계 진환에 의한 사망 위험이 </a:t>
            </a:r>
            <a:r>
              <a:rPr lang="en-US" altLang="ko-KR" dirty="0"/>
              <a:t>82</a:t>
            </a:r>
            <a:r>
              <a:rPr lang="ko-KR" altLang="en-US" dirty="0"/>
              <a:t>퍼센트나 높다</a:t>
            </a:r>
            <a:r>
              <a:rPr lang="en-US" altLang="ko-KR" dirty="0"/>
              <a:t>.</a:t>
            </a:r>
          </a:p>
          <a:p>
            <a:pPr marL="320040" lvl="1" indent="0">
              <a:buNone/>
            </a:pPr>
            <a:r>
              <a:rPr lang="en-US" altLang="ko-KR" dirty="0"/>
              <a:t>(20~80</a:t>
            </a:r>
            <a:r>
              <a:rPr lang="ko-KR" altLang="en-US" dirty="0"/>
              <a:t>세 남성 </a:t>
            </a:r>
            <a:r>
              <a:rPr lang="en-US" altLang="ko-KR" dirty="0"/>
              <a:t>7,744</a:t>
            </a:r>
            <a:r>
              <a:rPr lang="ko-KR" altLang="en-US" dirty="0"/>
              <a:t>명을 대상으로 </a:t>
            </a:r>
            <a:r>
              <a:rPr lang="en-US" altLang="ko-KR" dirty="0"/>
              <a:t>21</a:t>
            </a:r>
            <a:r>
              <a:rPr lang="ko-KR" altLang="en-US" dirty="0"/>
              <a:t>년에 걸쳐 추적 조사한 결과이다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B90EA5F-1C0E-4177-B653-3D26548A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ko-KR" noProof="0"/>
              <a:t>2018. 06. 04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D4FA61A-BC95-4FC1-BA6A-9D8312A1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ko-KR" noProof="0"/>
              <a:t>(</a:t>
            </a:r>
            <a:r>
              <a:rPr lang="ko-KR" altLang="en-US" noProof="0"/>
              <a:t>주</a:t>
            </a:r>
            <a:r>
              <a:rPr lang="en-US" altLang="ko-KR" noProof="0"/>
              <a:t>)SCG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61FF970-6DEA-453B-B0A0-83AC4804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ko-KR" noProof="0" smtClean="0"/>
              <a:t>9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8598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바다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51_TF02895256.potx" id="{C69014F7-6B02-4151-A5AD-D9E3B077F1A6}" vid="{D82D47EE-5870-4112-8F3F-3B935AC0D719}"/>
    </a:ext>
  </a:extLst>
</a:theme>
</file>

<file path=ppt/theme/theme2.xml><?xml version="1.0" encoding="utf-8"?>
<a:theme xmlns:a="http://schemas.openxmlformats.org/drawingml/2006/main" name="Office 테마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바다 그림 프레젠테이션(와이드스크린)</Template>
  <TotalTime>640</TotalTime>
  <Words>1505</Words>
  <Application>Microsoft Office PowerPoint</Application>
  <PresentationFormat>사용자 지정</PresentationFormat>
  <Paragraphs>214</Paragraphs>
  <Slides>23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바다 16x9</vt:lpstr>
      <vt:lpstr>5분 스탠딩 건강법</vt:lpstr>
      <vt:lpstr>오카 고이치로</vt:lpstr>
      <vt:lpstr>목차</vt:lpstr>
      <vt:lpstr>목차</vt:lpstr>
      <vt:lpstr>PowerPoint 프레젠테이션</vt:lpstr>
      <vt:lpstr>PowerPoint 프레젠테이션</vt:lpstr>
      <vt:lpstr>제1장, 당신이 자주 아픈 건 오래 앉아 있기 때문이다</vt:lpstr>
      <vt:lpstr>PowerPoint 프레젠테이션</vt:lpstr>
      <vt:lpstr>PowerPoint 프레젠테이션</vt:lpstr>
      <vt:lpstr>‘설마 좀 앉아 있었다고 수명이 진짜 줄어 들겠어?’</vt:lpstr>
      <vt:lpstr>PowerPoint 프레젠테이션</vt:lpstr>
      <vt:lpstr>PowerPoint 프레젠테이션</vt:lpstr>
      <vt:lpstr>제2장, 당신이 앉아 있는 시간은 생각보다 길다</vt:lpstr>
      <vt:lpstr>제3장, 앉아 있는 습관을 바꾸는 초간단 스탠딩 운동법</vt:lpstr>
      <vt:lpstr>PowerPoint 프레젠테이션</vt:lpstr>
      <vt:lpstr>제4장, 일어서서 움직이는 만큼 당신의 삶이 바뀐다.</vt:lpstr>
      <vt:lpstr>스탠딩 워크로 업무 능률을 높여라</vt:lpstr>
      <vt:lpstr>PowerPoint 프레젠테이션</vt:lpstr>
      <vt:lpstr>제5장, 체력도 필요 없는 세상에서 가장 간편한 운동법</vt:lpstr>
      <vt:lpstr>PowerPoint 프레젠테이션</vt:lpstr>
      <vt:lpstr>제6장, 무의식중에도 실천하게 되는 마법의 습관</vt:lpstr>
      <vt:lpstr>PowerPoint 프레젠테이션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레이아웃</dc:title>
  <dc:creator>CURE</dc:creator>
  <cp:lastModifiedBy>Owner</cp:lastModifiedBy>
  <cp:revision>37</cp:revision>
  <dcterms:created xsi:type="dcterms:W3CDTF">2018-04-29T01:55:38Z</dcterms:created>
  <dcterms:modified xsi:type="dcterms:W3CDTF">2018-06-04T05:44:59Z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